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23" r:id="rId2"/>
    <p:sldMasterId id="2147483752" r:id="rId3"/>
    <p:sldMasterId id="2147483786" r:id="rId4"/>
    <p:sldMasterId id="2147483803" r:id="rId5"/>
    <p:sldMasterId id="2147483820" r:id="rId6"/>
    <p:sldMasterId id="2147483837" r:id="rId7"/>
  </p:sldMasterIdLst>
  <p:notesMasterIdLst>
    <p:notesMasterId r:id="rId38"/>
  </p:notesMasterIdLst>
  <p:handoutMasterIdLst>
    <p:handoutMasterId r:id="rId39"/>
  </p:handoutMasterIdLst>
  <p:sldIdLst>
    <p:sldId id="257" r:id="rId8"/>
    <p:sldId id="373" r:id="rId9"/>
    <p:sldId id="354" r:id="rId10"/>
    <p:sldId id="259" r:id="rId11"/>
    <p:sldId id="351" r:id="rId12"/>
    <p:sldId id="260" r:id="rId13"/>
    <p:sldId id="360" r:id="rId14"/>
    <p:sldId id="370" r:id="rId15"/>
    <p:sldId id="313" r:id="rId16"/>
    <p:sldId id="355" r:id="rId17"/>
    <p:sldId id="356" r:id="rId18"/>
    <p:sldId id="357" r:id="rId19"/>
    <p:sldId id="266" r:id="rId20"/>
    <p:sldId id="268" r:id="rId21"/>
    <p:sldId id="369" r:id="rId22"/>
    <p:sldId id="367" r:id="rId23"/>
    <p:sldId id="368" r:id="rId24"/>
    <p:sldId id="366" r:id="rId25"/>
    <p:sldId id="319" r:id="rId26"/>
    <p:sldId id="314" r:id="rId27"/>
    <p:sldId id="324" r:id="rId28"/>
    <p:sldId id="372" r:id="rId29"/>
    <p:sldId id="339" r:id="rId30"/>
    <p:sldId id="361" r:id="rId31"/>
    <p:sldId id="371" r:id="rId32"/>
    <p:sldId id="362" r:id="rId33"/>
    <p:sldId id="340" r:id="rId34"/>
    <p:sldId id="270" r:id="rId35"/>
    <p:sldId id="348" r:id="rId36"/>
    <p:sldId id="332" r:id="rId37"/>
  </p:sldIdLst>
  <p:sldSz cx="9144000" cy="6858000" type="screen4x3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walbe" initials="k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3F94AF"/>
    <a:srgbClr val="5B53FF"/>
    <a:srgbClr val="FF00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3" autoAdjust="0"/>
    <p:restoredTop sz="94595" autoAdjust="0"/>
  </p:normalViewPr>
  <p:slideViewPr>
    <p:cSldViewPr>
      <p:cViewPr varScale="1">
        <p:scale>
          <a:sx n="113" d="100"/>
          <a:sy n="113" d="100"/>
        </p:scale>
        <p:origin x="14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960" y="0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7722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960" y="6537722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4C7AC561-FEF4-4564-B1BB-B4891A40AC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74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0" y="0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5938"/>
            <a:ext cx="34417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0" y="3268861"/>
            <a:ext cx="6817360" cy="309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7722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0" y="6537722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D4FD6BFF-8DB4-463C-8B03-99A14BC43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56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C327F-7E80-4D08-B8B0-0F574A3B94B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6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968EA-9007-4822-BA5B-1633A4F22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8841-D471-438C-AFD5-3B29A9E32C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09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858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6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040E-CCEE-43E4-9215-66886D5467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07F9D3B-BD25-4DCF-AF32-D3854EEF4F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1"/>
          <p:cNvSpPr txBox="1">
            <a:spLocks/>
          </p:cNvSpPr>
          <p:nvPr/>
        </p:nvSpPr>
        <p:spPr>
          <a:xfrm>
            <a:off x="5486400" y="6492875"/>
            <a:ext cx="1600200" cy="365125"/>
          </a:xfrm>
          <a:prstGeom prst="rect">
            <a:avLst/>
          </a:prstGeom>
        </p:spPr>
        <p:txBody>
          <a:bodyPr anchor="b"/>
          <a:lstStyle>
            <a:lvl1pPr algn="l">
              <a:buFontTx/>
              <a:buNone/>
              <a:defRPr smtClean="0"/>
            </a:lvl1pPr>
          </a:lstStyle>
          <a:p>
            <a:pPr>
              <a:defRPr/>
            </a:pPr>
            <a:r>
              <a:rPr lang="en-US" sz="1200" dirty="0">
                <a:latin typeface="+mn-lt"/>
              </a:rPr>
              <a:t>Copyright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>
            <a:lvl1pPr algn="l"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588375" y="6492875"/>
            <a:ext cx="555625" cy="365125"/>
          </a:xfrm>
        </p:spPr>
        <p:txBody>
          <a:bodyPr/>
          <a:lstStyle>
            <a:lvl1pPr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1F8276A5-8D43-491D-83BE-00FCABAA15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DB78CB-3422-490B-B33A-0EFCD59A8A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D20D06-D837-4474-A924-C0EEF7F630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C7087B-5585-4BF4-877F-DCE878DD0A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627A9B-B1EF-4088-9195-D95AFC8BA3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A033E-8EDD-4339-B466-9532F96458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9969FD-CB8E-48F9-A41B-0AACA2151B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8917-4704-4D78-826B-10DBFDA44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1540E53-27DF-44E5-9BF4-BA90E52A75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33165-E992-4DBA-A9ED-59178CD6CF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F0DD1-7F29-40C4-B5F0-16CFC2F162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51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01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0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67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23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2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2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D66CA-A197-4899-8BDB-4E4DE830B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00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62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728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7670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24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7600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60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8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909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5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0A2D-0EE2-44ED-A76D-692680691B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50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87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40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87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210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525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91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43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874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126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57F59-2531-410C-9090-B03A8E324D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600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9459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98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772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26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53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20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869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311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3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903F-C465-4A59-A758-30804C0EFD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240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395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631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714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11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66742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423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7511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852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2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2DBC-F8F3-4C6E-BA80-15F26F72A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84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84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486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680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011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75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809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516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175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1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593FD-BDCF-404E-85EA-10F2C4C408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446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96402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168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95869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874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917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804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266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344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9D97-7780-4E3E-B88D-70050D68E3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306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539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988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241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087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635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108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15335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180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423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11DC2A-2F4E-4F79-A3F5-88DB509F96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F11DC2A-2F4E-4F79-A3F5-88DB509F96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809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5306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7918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1461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2/26/2024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8210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6.xml"/><Relationship Id="rId7" Type="http://schemas.openxmlformats.org/officeDocument/2006/relationships/image" Target="../media/image10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7.xml"/><Relationship Id="rId5" Type="http://schemas.openxmlformats.org/officeDocument/2006/relationships/image" Target="../media/image8.png"/><Relationship Id="rId10" Type="http://schemas.openxmlformats.org/officeDocument/2006/relationships/image" Target="../media/image110.png"/><Relationship Id="rId4" Type="http://schemas.openxmlformats.org/officeDocument/2006/relationships/image" Target="../media/image90.png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medium.com/@ajaymanshani3/understanding-work-breakdown-structure-9eeb4921543c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business-docs.co.uk/downloads/excel-gantt-chart-templat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dxhl_8qIE" TargetMode="External"/><Relationship Id="rId2" Type="http://schemas.openxmlformats.org/officeDocument/2006/relationships/slide" Target="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11" Type="http://schemas.openxmlformats.org/officeDocument/2006/relationships/image" Target="../media/image23.jpg"/><Relationship Id="rId5" Type="http://schemas.openxmlformats.org/officeDocument/2006/relationships/image" Target="../media/image18.svg"/><Relationship Id="rId10" Type="http://schemas.openxmlformats.org/officeDocument/2006/relationships/hyperlink" Target="http://celesteng.mis.yzu.edu.tw/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oogle_self-driving_car" TargetMode="External"/><Relationship Id="rId3" Type="http://schemas.openxmlformats.org/officeDocument/2006/relationships/hyperlink" Target="https://en.wikipedia.org/wiki/Autonomous_car#cite_note-2" TargetMode="External"/><Relationship Id="rId7" Type="http://schemas.openxmlformats.org/officeDocument/2006/relationships/hyperlink" Target="https://en.wikipedia.org/wiki/Autonomous_car" TargetMode="External"/><Relationship Id="rId2" Type="http://schemas.openxmlformats.org/officeDocument/2006/relationships/hyperlink" Target="https://en.wikipedia.org/wiki/Autonomous_car#cite_note-1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Autonomous_car#cite_note-4" TargetMode="External"/><Relationship Id="rId5" Type="http://schemas.openxmlformats.org/officeDocument/2006/relationships/hyperlink" Target="https://en.wikipedia.org/wiki/Vehicular_automation" TargetMode="External"/><Relationship Id="rId4" Type="http://schemas.openxmlformats.org/officeDocument/2006/relationships/hyperlink" Target="https://en.wikipedia.org/wiki/Autonomous_car#cite_note-thrun2010toward-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g6YCYk" TargetMode="External"/><Relationship Id="rId7" Type="http://schemas.openxmlformats.org/officeDocument/2006/relationships/hyperlink" Target="https://www.qulix.com/about/iot-in-manufacturing/" TargetMode="External"/><Relationship Id="rId2" Type="http://schemas.openxmlformats.org/officeDocument/2006/relationships/hyperlink" Target="http://www.bangkokpost.com/tech/world-updates/887080/mobile-app-to-track-children-on-singapore-school-buses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png"/><Relationship Id="rId5" Type="http://schemas.openxmlformats.org/officeDocument/2006/relationships/hyperlink" Target="https://www.amazon.com/b?ie=UTF8&amp;node=17285120011" TargetMode="External"/><Relationship Id="rId4" Type="http://schemas.openxmlformats.org/officeDocument/2006/relationships/hyperlink" Target="http://augus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vonprojects.com/iot-weather-reporting-system/" TargetMode="External"/><Relationship Id="rId2" Type="http://schemas.openxmlformats.org/officeDocument/2006/relationships/hyperlink" Target="https://www.electronicsforu.com/electronics-projects/hardware-diy/iot-based-smart-agriculture-system" TargetMode="Externa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www.electronicsforu.com/electronics-projects/design-iot-face-recognition-ai-robot" TargetMode="External"/><Relationship Id="rId4" Type="http://schemas.openxmlformats.org/officeDocument/2006/relationships/hyperlink" Target="https://nevonprojects.com/iot-home-automation-projec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7772400" cy="13493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Chapter 1:</a:t>
            </a:r>
            <a:br>
              <a:rPr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</a:br>
            <a:r>
              <a:rPr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Introduction to Project Management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" y="3657600"/>
            <a:ext cx="57912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Information Technology Project Management, Seventh Edition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47933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See the text itself for full citations.</a:t>
            </a:r>
          </a:p>
        </p:txBody>
      </p:sp>
      <p:pic>
        <p:nvPicPr>
          <p:cNvPr id="7" name="Picture 5" descr="Information Technology Project Man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53" y="3034843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075" y="4648200"/>
            <a:ext cx="4987263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Last modified by Celeste Ng, in Feb 2023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463" y="153056"/>
            <a:ext cx="6589199" cy="8098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project management?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1714" y="5876229"/>
            <a:ext cx="54923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236" y="1433946"/>
            <a:ext cx="7557655" cy="4345658"/>
          </a:xfrm>
        </p:spPr>
        <p:txBody>
          <a:bodyPr>
            <a:normAutofit/>
          </a:bodyPr>
          <a:lstStyle/>
          <a:p>
            <a:r>
              <a:rPr lang="en-US" dirty="0"/>
              <a:t>Project management is the application of </a:t>
            </a:r>
          </a:p>
          <a:p>
            <a:pPr lvl="1"/>
            <a:r>
              <a:rPr lang="en-US" dirty="0"/>
              <a:t>knowledge, </a:t>
            </a:r>
          </a:p>
          <a:p>
            <a:pPr lvl="1"/>
            <a:r>
              <a:rPr lang="en-US" dirty="0"/>
              <a:t>skills</a:t>
            </a:r>
            <a:r>
              <a:rPr lang="zh-CN" altLang="en-US" dirty="0"/>
              <a:t>技能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tools, and </a:t>
            </a:r>
          </a:p>
          <a:p>
            <a:pPr lvl="1"/>
            <a:r>
              <a:rPr lang="en-US" dirty="0"/>
              <a:t>techniques</a:t>
            </a:r>
            <a:r>
              <a:rPr lang="zh-TW" altLang="en-US" dirty="0"/>
              <a:t>技術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to project activities to meet the project requirements. </a:t>
            </a:r>
          </a:p>
          <a:p>
            <a:r>
              <a:rPr lang="en-US" dirty="0"/>
              <a:t>Project management is </a:t>
            </a:r>
            <a:r>
              <a:rPr lang="en-US" u="sng" dirty="0"/>
              <a:t>accomplished</a:t>
            </a:r>
            <a:r>
              <a:rPr lang="en-US" dirty="0"/>
              <a:t> through the appropriate </a:t>
            </a:r>
            <a:r>
              <a:rPr lang="en-US" dirty="0">
                <a:solidFill>
                  <a:srgbClr val="FF0000"/>
                </a:solidFill>
              </a:rPr>
              <a:t>application and integration </a:t>
            </a:r>
            <a:r>
              <a:rPr lang="en-US" dirty="0"/>
              <a:t>of the project management processes, skills, tools and techniques identified for the project. </a:t>
            </a:r>
          </a:p>
          <a:p>
            <a:r>
              <a:rPr lang="en-US" u="sng" dirty="0"/>
              <a:t>Project management enables</a:t>
            </a:r>
            <a:r>
              <a:rPr lang="en-US" dirty="0"/>
              <a:t> organizations to execute </a:t>
            </a:r>
            <a:r>
              <a:rPr lang="en-US" dirty="0">
                <a:solidFill>
                  <a:srgbClr val="FF0000"/>
                </a:solidFill>
              </a:rPr>
              <a:t>projects effectively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FF0000"/>
                </a:solidFill>
              </a:rPr>
              <a:t> efficiently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1876" y="1808018"/>
            <a:ext cx="1163780" cy="374073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</a:rPr>
              <a:t>knowledge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21876" y="2200538"/>
            <a:ext cx="1163780" cy="374073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</a:rPr>
              <a:t>skills</a:t>
            </a:r>
            <a:r>
              <a:rPr lang="zh-CN" altLang="en-US" sz="1400" dirty="0">
                <a:solidFill>
                  <a:prstClr val="white"/>
                </a:solidFill>
              </a:rPr>
              <a:t>技能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1876" y="2574611"/>
            <a:ext cx="581890" cy="374073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</a:rPr>
              <a:t>tools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21876" y="2948684"/>
            <a:ext cx="1634833" cy="339437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</a:rPr>
              <a:t>techniques</a:t>
            </a:r>
            <a:r>
              <a:rPr lang="zh-TW" altLang="en-US" sz="1400" dirty="0">
                <a:solidFill>
                  <a:prstClr val="white"/>
                </a:solidFill>
              </a:rPr>
              <a:t>技術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1447800" y="4267200"/>
            <a:ext cx="62484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509463" y="4572000"/>
            <a:ext cx="4053137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A624BF-5A96-4F9A-AA1B-248EDBBAF7EA}"/>
              </a:ext>
            </a:extLst>
          </p:cNvPr>
          <p:cNvCxnSpPr>
            <a:cxnSpLocks/>
          </p:cNvCxnSpPr>
          <p:nvPr/>
        </p:nvCxnSpPr>
        <p:spPr>
          <a:xfrm>
            <a:off x="1447800" y="4038600"/>
            <a:ext cx="43434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E918122-48C4-4885-8E9E-977B1793E35E}"/>
              </a:ext>
            </a:extLst>
          </p:cNvPr>
          <p:cNvSpPr/>
          <p:nvPr/>
        </p:nvSpPr>
        <p:spPr>
          <a:xfrm>
            <a:off x="4253349" y="2124821"/>
            <a:ext cx="4281051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cs typeface="Times New Roman" panose="02020603050405020304" pitchFamily="18" charset="0"/>
              </a:rPr>
              <a:t>專案管理是關於如何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Times New Roman" panose="02020603050405020304" pitchFamily="18" charset="0"/>
              </a:rPr>
              <a:t>應用</a:t>
            </a:r>
            <a:r>
              <a:rPr lang="en-US" dirty="0" err="1">
                <a:cs typeface="Times New Roman" panose="02020603050405020304" pitchFamily="18" charset="0"/>
              </a:rPr>
              <a:t>和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Times New Roman" panose="02020603050405020304" pitchFamily="18" charset="0"/>
              </a:rPr>
              <a:t>整合</a:t>
            </a:r>
            <a:r>
              <a:rPr lang="en-US" dirty="0" err="1">
                <a:cs typeface="Times New Roman" panose="02020603050405020304" pitchFamily="18" charset="0"/>
              </a:rPr>
              <a:t>我們將會學到的專案管理流程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zh-CN" altLang="en-US" dirty="0">
                <a:cs typeface="Times New Roman" panose="02020603050405020304" pitchFamily="18" charset="0"/>
              </a:rPr>
              <a:t>技能</a:t>
            </a:r>
            <a:r>
              <a:rPr lang="en-US" altLang="zh-CN" dirty="0">
                <a:cs typeface="Times New Roman" panose="02020603050405020304" pitchFamily="18" charset="0"/>
              </a:rPr>
              <a:t>, </a:t>
            </a:r>
            <a:r>
              <a:rPr lang="zh-TW" altLang="en-US" dirty="0">
                <a:cs typeface="Times New Roman" panose="02020603050405020304" pitchFamily="18" charset="0"/>
              </a:rPr>
              <a:t>工具</a:t>
            </a:r>
            <a:r>
              <a:rPr lang="en-US" altLang="zh-TW" dirty="0">
                <a:cs typeface="Times New Roman" panose="02020603050405020304" pitchFamily="18" charset="0"/>
              </a:rPr>
              <a:t> &amp;</a:t>
            </a:r>
            <a:r>
              <a:rPr lang="zh-TW" altLang="en-US" dirty="0">
                <a:cs typeface="Times New Roman" panose="02020603050405020304" pitchFamily="18" charset="0"/>
              </a:rPr>
              <a:t>技術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5" y="153056"/>
            <a:ext cx="8112520" cy="809835"/>
          </a:xfrm>
        </p:spPr>
        <p:txBody>
          <a:bodyPr>
            <a:normAutofit fontScale="90000"/>
          </a:bodyPr>
          <a:lstStyle/>
          <a:p>
            <a:r>
              <a:rPr lang="en-US" dirty="0"/>
              <a:t>Why project management is important? 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4896" y="6125611"/>
            <a:ext cx="54923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Sixth edition, Newtown Square, PA: Project Management Institute, Inc.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127" y="1073728"/>
            <a:ext cx="7571509" cy="3186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Effective project management helps to: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03219"/>
            <a:ext cx="8292315" cy="43810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90803" y="990602"/>
            <a:ext cx="2964870" cy="374073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white"/>
                </a:solidFill>
              </a:rPr>
              <a:t>project management helps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51496" y="1752600"/>
            <a:ext cx="1767904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51496" y="2133600"/>
            <a:ext cx="2301304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83545" y="2514600"/>
            <a:ext cx="1767904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83545" y="2895600"/>
            <a:ext cx="2216855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51496" y="4419600"/>
            <a:ext cx="327958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0600" y="5105400"/>
            <a:ext cx="327958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51013" y="5884286"/>
            <a:ext cx="2782787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3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5" y="153056"/>
            <a:ext cx="8112520" cy="809835"/>
          </a:xfrm>
        </p:spPr>
        <p:txBody>
          <a:bodyPr>
            <a:normAutofit fontScale="90000"/>
          </a:bodyPr>
          <a:lstStyle/>
          <a:p>
            <a:r>
              <a:rPr lang="en-US" dirty="0"/>
              <a:t>Why project management is important? (2)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4896" y="6125611"/>
            <a:ext cx="54923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Sixth edition, Newtown Square, PA: Project Management Institute, Inc.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127" y="1073728"/>
            <a:ext cx="7571509" cy="31865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Poorly managed projects or the absence of project management may result in: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73238" y="969819"/>
            <a:ext cx="3304306" cy="374073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white"/>
                </a:solidFill>
              </a:rPr>
              <a:t>absence of project 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278" y="1796553"/>
            <a:ext cx="6715868" cy="341275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05000" y="2133600"/>
            <a:ext cx="1767904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5000" y="2590800"/>
            <a:ext cx="5334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5000" y="2971800"/>
            <a:ext cx="9906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05000" y="3429000"/>
            <a:ext cx="8382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11648" y="4724400"/>
            <a:ext cx="1767904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2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2.77556E-17 L -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186738" cy="4791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Stakeholders</a:t>
            </a:r>
            <a:r>
              <a:rPr lang="en-US" altLang="zh-TW" b="1" dirty="0"/>
              <a:t>(</a:t>
            </a:r>
            <a:r>
              <a:rPr lang="zh-TW" altLang="en-US" b="1" dirty="0"/>
              <a:t>企業的利害關係人</a:t>
            </a:r>
            <a:r>
              <a:rPr lang="en-US" altLang="zh-TW" b="1" dirty="0"/>
              <a:t>/</a:t>
            </a:r>
            <a:r>
              <a:rPr lang="zh-CN" altLang="zh-TW" dirty="0"/>
              <a:t>利益相</a:t>
            </a:r>
            <a:r>
              <a:rPr lang="zh-TW" altLang="en-US" b="1" dirty="0"/>
              <a:t>關</a:t>
            </a:r>
            <a:r>
              <a:rPr lang="zh-CN" altLang="zh-TW" dirty="0"/>
              <a:t>者</a:t>
            </a:r>
            <a:r>
              <a:rPr lang="en-US" altLang="zh-TW" b="1" dirty="0"/>
              <a:t>)</a:t>
            </a:r>
            <a:r>
              <a:rPr lang="en-US" dirty="0"/>
              <a:t>are the people involved in or affected by project activities</a:t>
            </a:r>
          </a:p>
          <a:p>
            <a:pPr>
              <a:lnSpc>
                <a:spcPct val="90000"/>
              </a:lnSpc>
            </a:pPr>
            <a:r>
              <a:rPr lang="en-US" dirty="0"/>
              <a:t>Project Stakeholders include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project sponsor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project manager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project team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support staff</a:t>
            </a:r>
            <a:r>
              <a:rPr lang="en-US" altLang="zh-TW" dirty="0"/>
              <a:t>(</a:t>
            </a:r>
            <a:r>
              <a:rPr lang="zh-TW" altLang="zh-TW" dirty="0"/>
              <a:t>支援人員</a:t>
            </a:r>
            <a:r>
              <a:rPr lang="en-US" altLang="zh-TW" dirty="0"/>
              <a:t>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customers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suppliers</a:t>
            </a:r>
            <a:r>
              <a:rPr lang="en-US" altLang="zh-TW" dirty="0"/>
              <a:t>(</a:t>
            </a:r>
            <a:r>
              <a:rPr lang="zh-TW" altLang="en-US" dirty="0"/>
              <a:t>供應商</a:t>
            </a:r>
            <a:r>
              <a:rPr lang="en-US" altLang="zh-TW" dirty="0"/>
              <a:t>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opponents to the project</a:t>
            </a:r>
            <a:r>
              <a:rPr lang="en-US" altLang="zh-TW" dirty="0"/>
              <a:t>(</a:t>
            </a:r>
            <a:r>
              <a:rPr lang="zh-TW" altLang="en-US" dirty="0"/>
              <a:t>專案</a:t>
            </a:r>
            <a:r>
              <a:rPr lang="zh-TW" altLang="zh-TW" dirty="0"/>
              <a:t>反對</a:t>
            </a:r>
            <a:r>
              <a:rPr lang="zh-TW" altLang="en-US" dirty="0"/>
              <a:t>者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Stakeholders</a:t>
            </a:r>
          </a:p>
        </p:txBody>
      </p:sp>
      <p:sp>
        <p:nvSpPr>
          <p:cNvPr id="24580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2BD8DC-3670-4F66-BAF1-AB767FF85EC4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3124200"/>
            <a:ext cx="2133600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3489036"/>
            <a:ext cx="2133600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3985" y="3782434"/>
            <a:ext cx="2133600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85702" y="4147270"/>
            <a:ext cx="2133600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62149" y="4528603"/>
            <a:ext cx="1481051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63534" y="4866336"/>
            <a:ext cx="1098666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62149" y="5247797"/>
            <a:ext cx="2133600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5400" y="5621870"/>
            <a:ext cx="3124200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12900"/>
            <a:ext cx="8458200" cy="4330700"/>
          </a:xfrm>
        </p:spPr>
        <p:txBody>
          <a:bodyPr/>
          <a:lstStyle/>
          <a:p>
            <a:r>
              <a:rPr lang="en-US" b="1" dirty="0"/>
              <a:t>Project management tools and techniques</a:t>
            </a:r>
            <a:r>
              <a:rPr lang="en-US" altLang="zh-TW" b="1" dirty="0"/>
              <a:t>(</a:t>
            </a:r>
            <a:r>
              <a:rPr lang="zh-TW" altLang="en-US" b="1" dirty="0"/>
              <a:t>工具和技術</a:t>
            </a:r>
            <a:r>
              <a:rPr lang="en-US" altLang="zh-TW" b="1" dirty="0"/>
              <a:t>)</a:t>
            </a:r>
            <a:r>
              <a:rPr lang="en-US" b="1" dirty="0"/>
              <a:t> </a:t>
            </a:r>
            <a:r>
              <a:rPr lang="en-US" dirty="0"/>
              <a:t>assist project managers and their teams in various aspects of project management</a:t>
            </a:r>
          </a:p>
          <a:p>
            <a:r>
              <a:rPr lang="en-US" dirty="0"/>
              <a:t>Some specific ones include</a:t>
            </a:r>
          </a:p>
          <a:p>
            <a:pPr lvl="1"/>
            <a:r>
              <a:rPr lang="en-US" dirty="0"/>
              <a:t>Project charter, scope statement, and WBS (scope)</a:t>
            </a:r>
          </a:p>
          <a:p>
            <a:pPr lvl="1"/>
            <a:r>
              <a:rPr lang="en-US" dirty="0"/>
              <a:t>Gantt charts, network diagrams, critical path analysis</a:t>
            </a:r>
            <a:r>
              <a:rPr lang="zh-TW" altLang="zh-TW" dirty="0"/>
              <a:t>關鍵路徑分析</a:t>
            </a:r>
            <a:r>
              <a:rPr lang="en-US" dirty="0"/>
              <a:t>, critical chain scheduling</a:t>
            </a:r>
            <a:r>
              <a:rPr lang="zh-TW" altLang="en-US" dirty="0"/>
              <a:t>關鍵鏈排程</a:t>
            </a:r>
            <a:r>
              <a:rPr lang="en-US" dirty="0"/>
              <a:t>(time)</a:t>
            </a:r>
          </a:p>
          <a:p>
            <a:pPr lvl="1"/>
            <a:r>
              <a:rPr lang="en-US" dirty="0"/>
              <a:t>Cost estimates and earned value management</a:t>
            </a:r>
            <a:r>
              <a:rPr lang="zh-TW" altLang="zh-TW" dirty="0"/>
              <a:t>實現價值管理</a:t>
            </a:r>
            <a:endParaRPr lang="en-US" dirty="0"/>
          </a:p>
          <a:p>
            <a:pPr lvl="1"/>
            <a:r>
              <a:rPr lang="en-US" dirty="0"/>
              <a:t>See Table 1-1 for many more</a:t>
            </a:r>
            <a:endParaRPr lang="en-US" sz="3000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Management Tools and Techniques</a:t>
            </a:r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DE2A35-A3A0-48F2-BAA4-D5904553118B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3434657"/>
            <a:ext cx="1905000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3401406"/>
            <a:ext cx="2209800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3401406"/>
            <a:ext cx="762000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85504" y="3863081"/>
            <a:ext cx="1581496" cy="25172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268C84B3-FEF7-4A09-8306-034F2E6F70B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8676183"/>
                  </p:ext>
                </p:extLst>
              </p:nvPr>
            </p:nvGraphicFramePr>
            <p:xfrm>
              <a:off x="5638800" y="5636979"/>
              <a:ext cx="1261844" cy="855896"/>
            </p:xfrm>
            <a:graphic>
              <a:graphicData uri="http://schemas.microsoft.com/office/powerpoint/2016/slidezoom">
                <pslz:sldZm>
                  <pslz:sldZmObj sldId="367" cId="1168749106">
                    <pslz:zmPr id="{A1BDEF92-B40A-4CA8-BFDA-9A933BFC1279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61844" cy="85589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68C84B3-FEF7-4A09-8306-034F2E6F70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8800" y="5636979"/>
                <a:ext cx="1261844" cy="85589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F4B5EB03-9117-437A-9784-D5E795E490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8967097"/>
                  </p:ext>
                </p:extLst>
              </p:nvPr>
            </p:nvGraphicFramePr>
            <p:xfrm>
              <a:off x="7010399" y="5632785"/>
              <a:ext cx="1141195" cy="855896"/>
            </p:xfrm>
            <a:graphic>
              <a:graphicData uri="http://schemas.microsoft.com/office/powerpoint/2016/slidezoom">
                <pslz:sldZm>
                  <pslz:sldZmObj sldId="368" cId="1273057843">
                    <pslz:zmPr id="{25A14E7B-A2DF-4261-8B57-17F1088653EA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41195" cy="85589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F4B5EB03-9117-437A-9784-D5E795E490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10399" y="5632785"/>
                <a:ext cx="1141195" cy="85589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14D87D84-D10B-4906-B6CE-92808CE88CE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9490122"/>
                  </p:ext>
                </p:extLst>
              </p:nvPr>
            </p:nvGraphicFramePr>
            <p:xfrm>
              <a:off x="3826502" y="5613531"/>
              <a:ext cx="1593908" cy="1195431"/>
            </p:xfrm>
            <a:graphic>
              <a:graphicData uri="http://schemas.microsoft.com/office/powerpoint/2016/slidezoom">
                <pslz:sldZm>
                  <pslz:sldZmObj sldId="369" cId="2019902086">
                    <pslz:zmPr id="{5E876B80-B25D-44E2-A81E-7BE9BCE2FE56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93908" cy="119543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14D87D84-D10B-4906-B6CE-92808CE88C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26502" y="5613531"/>
                <a:ext cx="1593908" cy="119543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B62DF-C651-4D44-AB1A-60147E41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A033E-8EDD-4339-B466-9532F96458E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FED61F5E-EC79-405D-A1F0-09C33914E716}"/>
              </a:ext>
            </a:extLst>
          </p:cNvPr>
          <p:cNvSpPr txBox="1"/>
          <p:nvPr/>
        </p:nvSpPr>
        <p:spPr>
          <a:xfrm>
            <a:off x="3705138" y="6335658"/>
            <a:ext cx="838200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Back</a:t>
            </a:r>
            <a:endParaRPr lang="zh-TW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562AE-934B-4948-8682-0593169395F7}"/>
              </a:ext>
            </a:extLst>
          </p:cNvPr>
          <p:cNvSpPr txBox="1"/>
          <p:nvPr/>
        </p:nvSpPr>
        <p:spPr>
          <a:xfrm>
            <a:off x="152400" y="887911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/>
              <a:t>Source: textbook  </a:t>
            </a:r>
            <a:endParaRPr lang="zh-TW" altLang="en-US" sz="18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2898A01-CD61-4CDC-A3E1-57BCA2D29CC7}"/>
              </a:ext>
            </a:extLst>
          </p:cNvPr>
          <p:cNvSpPr txBox="1">
            <a:spLocks noChangeArrowheads="1"/>
          </p:cNvSpPr>
          <p:nvPr/>
        </p:nvSpPr>
        <p:spPr>
          <a:xfrm>
            <a:off x="296069" y="195951"/>
            <a:ext cx="8534400" cy="726733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altLang="zh-TW" dirty="0"/>
              <a:t>An example of a Project Charter, Scope Statement, WBS</a:t>
            </a:r>
            <a:endParaRPr lang="zh-TW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CD1F9-5BF0-4625-8459-559D238F0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13" y="1196846"/>
            <a:ext cx="4367212" cy="486465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B470F0-8325-4177-9C03-98F22E3FA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080" y="1524000"/>
            <a:ext cx="4367213" cy="438912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048AFB5-84ED-4F3C-B44E-05AA17D3EB76}"/>
              </a:ext>
            </a:extLst>
          </p:cNvPr>
          <p:cNvGrpSpPr/>
          <p:nvPr/>
        </p:nvGrpSpPr>
        <p:grpSpPr>
          <a:xfrm>
            <a:off x="2716052" y="2118623"/>
            <a:ext cx="6334125" cy="4038600"/>
            <a:chOff x="2716052" y="2118623"/>
            <a:chExt cx="6334125" cy="403860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365B62-0852-4BCF-B7EA-8A10F72F4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6052" y="2118623"/>
              <a:ext cx="6334125" cy="40386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57990E-75CB-4B74-A293-34D499836F38}"/>
                </a:ext>
              </a:extLst>
            </p:cNvPr>
            <p:cNvSpPr txBox="1"/>
            <p:nvPr/>
          </p:nvSpPr>
          <p:spPr>
            <a:xfrm>
              <a:off x="4983662" y="5149334"/>
              <a:ext cx="3846808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Source: </a:t>
              </a:r>
              <a:r>
                <a:rPr lang="en-US" altLang="zh-TW" sz="1200" dirty="0">
                  <a:hlinkClick r:id="rId6"/>
                </a:rPr>
                <a:t>https://medium.com/@ajaymanshani3/understanding-work-breakdown-structure-9eeb4921543c</a:t>
              </a:r>
              <a:r>
                <a:rPr lang="en-US" altLang="zh-TW" sz="1200" dirty="0"/>
                <a:t>   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990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B62DF-C651-4D44-AB1A-60147E41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A033E-8EDD-4339-B466-9532F96458E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14BEFB-007E-492C-8928-3628CF05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598489"/>
          </a:xfrm>
          <a:prstGeom prst="rect">
            <a:avLst/>
          </a:prstGeom>
        </p:spPr>
      </p:pic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FED61F5E-EC79-405D-A1F0-09C33914E716}"/>
              </a:ext>
            </a:extLst>
          </p:cNvPr>
          <p:cNvSpPr txBox="1"/>
          <p:nvPr/>
        </p:nvSpPr>
        <p:spPr>
          <a:xfrm>
            <a:off x="6019800" y="6141188"/>
            <a:ext cx="838200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Back</a:t>
            </a:r>
            <a:endParaRPr lang="zh-TW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562AE-934B-4948-8682-0593169395F7}"/>
              </a:ext>
            </a:extLst>
          </p:cNvPr>
          <p:cNvSpPr txBox="1"/>
          <p:nvPr/>
        </p:nvSpPr>
        <p:spPr>
          <a:xfrm>
            <a:off x="152400" y="887911"/>
            <a:ext cx="7122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/>
              <a:t>Source: </a:t>
            </a:r>
            <a:r>
              <a:rPr lang="en-US" altLang="zh-TW" sz="1800" dirty="0">
                <a:hlinkClick r:id="rId4"/>
              </a:rPr>
              <a:t>https://business-docs.co.uk/downloads/excel-gantt-chart-template/</a:t>
            </a:r>
            <a:r>
              <a:rPr lang="en-US" altLang="zh-TW" sz="1800" dirty="0"/>
              <a:t> </a:t>
            </a:r>
            <a:endParaRPr lang="zh-TW" altLang="en-US" sz="18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2898A01-CD61-4CDC-A3E1-57BCA2D29CC7}"/>
              </a:ext>
            </a:extLst>
          </p:cNvPr>
          <p:cNvSpPr txBox="1">
            <a:spLocks noChangeArrowheads="1"/>
          </p:cNvSpPr>
          <p:nvPr/>
        </p:nvSpPr>
        <p:spPr>
          <a:xfrm>
            <a:off x="296069" y="195951"/>
            <a:ext cx="8534400" cy="72673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altLang="zh-TW" dirty="0"/>
              <a:t>An example of a Gantt Chart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749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B62DF-C651-4D44-AB1A-60147E41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A033E-8EDD-4339-B466-9532F96458E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FED61F5E-EC79-405D-A1F0-09C33914E716}"/>
              </a:ext>
            </a:extLst>
          </p:cNvPr>
          <p:cNvSpPr txBox="1"/>
          <p:nvPr/>
        </p:nvSpPr>
        <p:spPr>
          <a:xfrm>
            <a:off x="6019800" y="6141188"/>
            <a:ext cx="838200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Back</a:t>
            </a:r>
            <a:endParaRPr lang="zh-TW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562AE-934B-4948-8682-0593169395F7}"/>
              </a:ext>
            </a:extLst>
          </p:cNvPr>
          <p:cNvSpPr txBox="1"/>
          <p:nvPr/>
        </p:nvSpPr>
        <p:spPr>
          <a:xfrm>
            <a:off x="152400" y="887911"/>
            <a:ext cx="564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/>
              <a:t>Source: </a:t>
            </a:r>
            <a:r>
              <a:rPr lang="en-US" altLang="zh-TW" sz="1800" dirty="0">
                <a:hlinkClick r:id="rId3"/>
              </a:rPr>
              <a:t>https://www.youtube.com/watch?v=URdxhl_8qIE</a:t>
            </a:r>
            <a:r>
              <a:rPr lang="en-US" altLang="zh-TW" sz="1800" dirty="0"/>
              <a:t> </a:t>
            </a:r>
            <a:endParaRPr lang="zh-TW" altLang="en-US" sz="18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2898A01-CD61-4CDC-A3E1-57BCA2D29CC7}"/>
              </a:ext>
            </a:extLst>
          </p:cNvPr>
          <p:cNvSpPr txBox="1">
            <a:spLocks noChangeArrowheads="1"/>
          </p:cNvSpPr>
          <p:nvPr/>
        </p:nvSpPr>
        <p:spPr>
          <a:xfrm>
            <a:off x="296069" y="195951"/>
            <a:ext cx="8534400" cy="72673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altLang="zh-TW" dirty="0"/>
              <a:t>An example of a Network Diagram</a:t>
            </a:r>
            <a:endParaRPr lang="zh-TW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306575-CE56-4A45-8688-D9EB74D20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93339"/>
            <a:ext cx="80772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57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several ways to define project success:</a:t>
            </a:r>
          </a:p>
          <a:p>
            <a:pPr lvl="1"/>
            <a:r>
              <a:rPr lang="en-US" dirty="0"/>
              <a:t>The project </a:t>
            </a:r>
            <a:r>
              <a:rPr lang="en-US" dirty="0">
                <a:solidFill>
                  <a:srgbClr val="FF0000"/>
                </a:solidFill>
              </a:rPr>
              <a:t>met</a:t>
            </a:r>
            <a:r>
              <a:rPr lang="en-US" dirty="0"/>
              <a:t> </a:t>
            </a:r>
            <a:r>
              <a:rPr lang="en-US" u="sng" dirty="0"/>
              <a:t>scope</a:t>
            </a:r>
            <a:r>
              <a:rPr lang="en-US" altLang="zh-TW" dirty="0"/>
              <a:t>(</a:t>
            </a:r>
            <a:r>
              <a:rPr lang="zh-TW" altLang="en-US" dirty="0"/>
              <a:t>專案符合目標</a:t>
            </a:r>
            <a:r>
              <a:rPr lang="en-US" altLang="zh-TW" dirty="0"/>
              <a:t>/</a:t>
            </a:r>
            <a:r>
              <a:rPr lang="zh-TW" altLang="en-US" dirty="0"/>
              <a:t>範圍 </a:t>
            </a:r>
            <a:r>
              <a:rPr lang="en-US" altLang="zh-TW" dirty="0"/>
              <a:t>)</a:t>
            </a:r>
            <a:r>
              <a:rPr lang="en-US" dirty="0"/>
              <a:t>, </a:t>
            </a:r>
            <a:r>
              <a:rPr lang="en-US" u="sng" dirty="0"/>
              <a:t>time</a:t>
            </a:r>
            <a:r>
              <a:rPr lang="en-US" dirty="0"/>
              <a:t>, and </a:t>
            </a:r>
            <a:r>
              <a:rPr lang="en-US" u="sng" dirty="0"/>
              <a:t>cost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goals</a:t>
            </a:r>
          </a:p>
          <a:p>
            <a:pPr lvl="1"/>
            <a:r>
              <a:rPr lang="en-US" dirty="0"/>
              <a:t>The project </a:t>
            </a:r>
            <a:r>
              <a:rPr lang="en-US" dirty="0">
                <a:solidFill>
                  <a:srgbClr val="FF0000"/>
                </a:solidFill>
              </a:rPr>
              <a:t>satisfied</a:t>
            </a:r>
            <a:r>
              <a:rPr lang="en-US" dirty="0"/>
              <a:t> the customer/sponsor</a:t>
            </a:r>
          </a:p>
          <a:p>
            <a:pPr lvl="1"/>
            <a:r>
              <a:rPr lang="en-US" dirty="0"/>
              <a:t>The results of the project </a:t>
            </a:r>
            <a:r>
              <a:rPr lang="en-US" dirty="0">
                <a:solidFill>
                  <a:srgbClr val="FF0000"/>
                </a:solidFill>
              </a:rPr>
              <a:t>met its main objective</a:t>
            </a:r>
            <a:r>
              <a:rPr lang="en-US" dirty="0"/>
              <a:t>, such as making or saving a certain amount of money, providing a good return on investment</a:t>
            </a:r>
            <a:r>
              <a:rPr lang="en-US" altLang="zh-TW" dirty="0"/>
              <a:t>(</a:t>
            </a:r>
            <a:r>
              <a:rPr lang="zh-TW" altLang="en-US" dirty="0"/>
              <a:t>投資回報</a:t>
            </a:r>
            <a:r>
              <a:rPr lang="en-US" altLang="zh-TW" dirty="0"/>
              <a:t>)</a:t>
            </a:r>
            <a:r>
              <a:rPr lang="en-US" dirty="0"/>
              <a:t>, or simply making the sponsors happy</a:t>
            </a:r>
            <a:r>
              <a:rPr lang="en-US" altLang="zh-TW" dirty="0"/>
              <a:t>(</a:t>
            </a:r>
            <a:r>
              <a:rPr lang="zh-TW" altLang="en-US" dirty="0"/>
              <a:t>贊助商高興</a:t>
            </a:r>
            <a:r>
              <a:rPr lang="en-US" altLang="zh-TW" dirty="0"/>
              <a:t>)</a:t>
            </a:r>
            <a:endParaRPr lang="en-US" dirty="0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Success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6FF679-B247-40A7-B574-6049B4430BD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Bef>
                <a:spcPct val="100000"/>
              </a:spcBef>
              <a:spcAft>
                <a:spcPts val="0"/>
              </a:spcAft>
              <a:defRPr/>
            </a:pPr>
            <a:r>
              <a:rPr lang="en-US" dirty="0"/>
              <a:t>A </a:t>
            </a:r>
            <a:r>
              <a:rPr lang="en-US" b="1" dirty="0"/>
              <a:t>program</a:t>
            </a:r>
            <a:r>
              <a:rPr lang="en-US" dirty="0"/>
              <a:t> is “a group of related projects managed in a coordinated way</a:t>
            </a:r>
            <a:r>
              <a:rPr lang="en-US" altLang="zh-TW" dirty="0"/>
              <a:t>(</a:t>
            </a:r>
            <a:r>
              <a:rPr lang="zh-TW" altLang="en-US" dirty="0"/>
              <a:t>協調方式管理</a:t>
            </a:r>
            <a:r>
              <a:rPr lang="en-US" altLang="zh-TW" dirty="0"/>
              <a:t>)</a:t>
            </a:r>
            <a:r>
              <a:rPr lang="en-US" dirty="0"/>
              <a:t> to obtain benefits and control not available from managing them individually” (PMBOK® Guide, Fifth Edition, 2012)</a:t>
            </a:r>
          </a:p>
          <a:p>
            <a:pPr marL="274320" indent="-274320" fontAlgn="auto">
              <a:spcBef>
                <a:spcPct val="100000"/>
              </a:spcBef>
              <a:spcAft>
                <a:spcPts val="0"/>
              </a:spcAft>
              <a:defRPr/>
            </a:pPr>
            <a:r>
              <a:rPr lang="en-US" dirty="0"/>
              <a:t>A </a:t>
            </a:r>
            <a:r>
              <a:rPr lang="en-US" b="1" dirty="0"/>
              <a:t>program manager </a:t>
            </a:r>
            <a:r>
              <a:rPr lang="en-US" u="sng" dirty="0"/>
              <a:t>provides leadership and direction for the project managers </a:t>
            </a:r>
            <a:r>
              <a:rPr lang="en-US" dirty="0"/>
              <a:t>heading the projects within the program</a:t>
            </a:r>
          </a:p>
          <a:p>
            <a:pPr marL="274320" indent="-274320" fontAlgn="auto">
              <a:spcBef>
                <a:spcPct val="100000"/>
              </a:spcBef>
              <a:spcAft>
                <a:spcPts val="0"/>
              </a:spcAft>
              <a:defRPr/>
            </a:pPr>
            <a:r>
              <a:rPr lang="en-US" dirty="0"/>
              <a:t>Examples of </a:t>
            </a:r>
            <a:r>
              <a:rPr lang="en-US" u="sng" dirty="0"/>
              <a:t>common programs in the IT field </a:t>
            </a:r>
            <a:r>
              <a:rPr lang="en-US" dirty="0"/>
              <a:t>include infrastructure, applications development, and user support</a:t>
            </a:r>
          </a:p>
          <a:p>
            <a:pPr marL="548640" lvl="1" fontAlgn="auto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Program and Project Portfolio Management</a:t>
            </a:r>
          </a:p>
        </p:txBody>
      </p:sp>
      <p:sp>
        <p:nvSpPr>
          <p:cNvPr id="33796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6827AD-D54E-4A9A-98B6-75CDFBE63C20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95600" y="1828800"/>
            <a:ext cx="37338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" y="3962400"/>
            <a:ext cx="2438400" cy="0"/>
          </a:xfrm>
          <a:prstGeom prst="line">
            <a:avLst/>
          </a:prstGeom>
          <a:ln w="38100"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39FC40A-0BB7-4766-BB3D-D9CBA6F0A2AA}"/>
              </a:ext>
            </a:extLst>
          </p:cNvPr>
          <p:cNvSpPr txBox="1"/>
          <p:nvPr/>
        </p:nvSpPr>
        <p:spPr>
          <a:xfrm>
            <a:off x="3276600" y="5480546"/>
            <a:ext cx="5235575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TW" dirty="0"/>
              <a:t>Celeste: a multinational company’s IT infrastructure migration – from on-premise to hybrid cloud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015" y="1759527"/>
            <a:ext cx="7769621" cy="5008418"/>
          </a:xfrm>
        </p:spPr>
        <p:txBody>
          <a:bodyPr>
            <a:normAutofit/>
          </a:bodyPr>
          <a:lstStyle/>
          <a:p>
            <a:r>
              <a:rPr lang="en-US" sz="2200" u="sng" dirty="0"/>
              <a:t>Why</a:t>
            </a:r>
            <a:r>
              <a:rPr lang="en-US" sz="2200" dirty="0"/>
              <a:t> we need projects, </a:t>
            </a:r>
          </a:p>
          <a:p>
            <a:r>
              <a:rPr lang="en-US" sz="2200" u="sng" dirty="0"/>
              <a:t>What a project is</a:t>
            </a:r>
            <a:r>
              <a:rPr lang="en-US" sz="2200" dirty="0"/>
              <a:t>, when is the end of a project.</a:t>
            </a:r>
          </a:p>
          <a:p>
            <a:r>
              <a:rPr lang="en-US" sz="2200" u="sng" dirty="0"/>
              <a:t>Examples</a:t>
            </a:r>
            <a:r>
              <a:rPr lang="en-US" sz="2200" dirty="0"/>
              <a:t> of IT projects, </a:t>
            </a:r>
          </a:p>
          <a:p>
            <a:r>
              <a:rPr lang="en-US" sz="2200" u="sng" dirty="0"/>
              <a:t>Attributes of projects</a:t>
            </a:r>
            <a:r>
              <a:rPr lang="zh-TW" altLang="zh-TW" sz="2200" dirty="0"/>
              <a:t>屬性</a:t>
            </a:r>
            <a:r>
              <a:rPr lang="en-US" sz="2200" dirty="0"/>
              <a:t>, </a:t>
            </a:r>
          </a:p>
          <a:p>
            <a:r>
              <a:rPr lang="en-US" altLang="zh-TW" sz="2200" u="sng" dirty="0"/>
              <a:t>Project management, </a:t>
            </a:r>
          </a:p>
          <a:p>
            <a:r>
              <a:rPr lang="en-US" altLang="zh-TW" sz="2200" dirty="0"/>
              <a:t>The </a:t>
            </a:r>
            <a:r>
              <a:rPr lang="en-US" altLang="zh-TW" sz="2200" u="sng" dirty="0"/>
              <a:t>relationship between project</a:t>
            </a:r>
            <a:r>
              <a:rPr lang="zh-TW" altLang="zh-TW" sz="2200" dirty="0"/>
              <a:t>專案</a:t>
            </a:r>
            <a:r>
              <a:rPr lang="en-US" altLang="zh-TW" sz="2200" u="sng" dirty="0"/>
              <a:t>, program</a:t>
            </a:r>
            <a:r>
              <a:rPr lang="zh-TW" altLang="zh-TW" sz="2200" dirty="0"/>
              <a:t>計劃</a:t>
            </a:r>
            <a:r>
              <a:rPr lang="en-US" altLang="zh-TW" sz="2200" u="sng" dirty="0"/>
              <a:t>, and portfolio</a:t>
            </a:r>
            <a:r>
              <a:rPr lang="zh-TW" altLang="zh-TW" sz="2200" dirty="0"/>
              <a:t>組合</a:t>
            </a:r>
            <a:r>
              <a:rPr lang="en-US" altLang="zh-TW" sz="2200" u="sng" dirty="0"/>
              <a:t>management</a:t>
            </a:r>
            <a:r>
              <a:rPr lang="en-US" altLang="zh-TW" sz="2200" dirty="0"/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6248400"/>
            <a:ext cx="209348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Celeste Ng, 2018.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4861" y="1759527"/>
            <a:ext cx="609600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18632" y="2209800"/>
            <a:ext cx="2162768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18632" y="3132482"/>
            <a:ext cx="2848568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18632" y="3584114"/>
            <a:ext cx="3077168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91541" y="4113304"/>
            <a:ext cx="1589859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b="1" dirty="0"/>
              <a:t>Project managers </a:t>
            </a:r>
            <a:r>
              <a:rPr lang="en-US" dirty="0"/>
              <a:t>work with </a:t>
            </a:r>
            <a:r>
              <a:rPr lang="en-US" u="sng" dirty="0"/>
              <a:t>project sponsors</a:t>
            </a:r>
            <a:r>
              <a:rPr lang="en-US" altLang="zh-TW" dirty="0"/>
              <a:t>(</a:t>
            </a:r>
            <a:r>
              <a:rPr lang="zh-TW" altLang="zh-TW" sz="2000" dirty="0"/>
              <a:t>專案</a:t>
            </a:r>
            <a:r>
              <a:rPr lang="zh-TW" altLang="en-US" dirty="0"/>
              <a:t>贊助者</a:t>
            </a:r>
            <a:r>
              <a:rPr lang="en-US" altLang="zh-TW" dirty="0"/>
              <a:t>)</a:t>
            </a:r>
            <a:r>
              <a:rPr lang="en-US" dirty="0"/>
              <a:t>, </a:t>
            </a:r>
            <a:r>
              <a:rPr lang="en-US" u="sng" dirty="0"/>
              <a:t>project team</a:t>
            </a:r>
            <a:r>
              <a:rPr lang="en-US" dirty="0"/>
              <a:t>, and </a:t>
            </a:r>
            <a:r>
              <a:rPr lang="en-US" u="sng" dirty="0"/>
              <a:t>other people </a:t>
            </a:r>
            <a:r>
              <a:rPr lang="en-US" dirty="0"/>
              <a:t>involved in a project to meet project goals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Program managers</a:t>
            </a:r>
            <a:r>
              <a:rPr lang="en-US" dirty="0"/>
              <a:t> oversee</a:t>
            </a:r>
            <a:r>
              <a:rPr lang="zh-TW" altLang="zh-TW" dirty="0"/>
              <a:t>監視</a:t>
            </a:r>
            <a:r>
              <a:rPr lang="en-US" dirty="0"/>
              <a:t>programs; often act as </a:t>
            </a:r>
            <a:r>
              <a:rPr lang="en-US" u="sng" dirty="0"/>
              <a:t>bosses for project managers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</a:t>
            </a:r>
            <a:r>
              <a:rPr lang="zh-TW" altLang="en-US" dirty="0"/>
              <a:t>專案</a:t>
            </a:r>
            <a:r>
              <a:rPr lang="en-US" dirty="0"/>
              <a:t> and Program Managers</a:t>
            </a:r>
            <a:r>
              <a:rPr lang="zh-TW" altLang="en-US" dirty="0"/>
              <a:t>計畫管理師</a:t>
            </a:r>
            <a:endParaRPr lang="en-US" dirty="0"/>
          </a:p>
        </p:txBody>
      </p:sp>
      <p:sp>
        <p:nvSpPr>
          <p:cNvPr id="20484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49262D-F38F-4840-A525-07F75A4F3F0D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21327" y="2971800"/>
            <a:ext cx="3124200" cy="374073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</a:rPr>
              <a:t>Program managers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1607127"/>
            <a:ext cx="2895600" cy="374073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</a:rPr>
              <a:t>Project managers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dirty="0"/>
              <a:t>Table 1-3 Ten Most Important Skills and Competencies for Project Managers</a:t>
            </a:r>
          </a:p>
        </p:txBody>
      </p:sp>
      <p:sp>
        <p:nvSpPr>
          <p:cNvPr id="43011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1F201878-C638-47B4-9B50-A9EAB8702767}" type="slidenum">
              <a:rPr lang="en-US"/>
              <a:pPr>
                <a:buFontTx/>
                <a:buNone/>
                <a:defRPr/>
              </a:pPr>
              <a:t>21</a:t>
            </a:fld>
            <a:endParaRPr lang="en-US" dirty="0"/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685800" y="1676400"/>
            <a:ext cx="670560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1.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People</a:t>
            </a:r>
            <a:r>
              <a:rPr lang="en-US" dirty="0"/>
              <a:t> skills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2.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Leadership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3.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Listening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4.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Integrity</a:t>
            </a:r>
            <a:r>
              <a:rPr lang="en-US" altLang="zh-TW" dirty="0"/>
              <a:t>(</a:t>
            </a:r>
            <a:r>
              <a:rPr lang="zh-TW" altLang="en-US" dirty="0"/>
              <a:t>誠信</a:t>
            </a:r>
            <a:r>
              <a:rPr lang="en-US" altLang="zh-TW" dirty="0"/>
              <a:t>)</a:t>
            </a:r>
            <a:r>
              <a:rPr lang="en-US" dirty="0"/>
              <a:t>, ethical behavior</a:t>
            </a:r>
            <a:r>
              <a:rPr lang="en-US" altLang="zh-TW" dirty="0"/>
              <a:t>(</a:t>
            </a:r>
            <a:r>
              <a:rPr lang="zh-TW" altLang="en-US" dirty="0"/>
              <a:t>道德行為</a:t>
            </a:r>
            <a:r>
              <a:rPr lang="en-US" altLang="zh-TW" dirty="0"/>
              <a:t>)</a:t>
            </a:r>
            <a:r>
              <a:rPr lang="en-US" dirty="0"/>
              <a:t>, consistent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5. Strong at building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trust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6. Verbal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communication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7. Strong at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building teams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8.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Conflict resolution</a:t>
            </a:r>
            <a:r>
              <a:rPr lang="en-US" altLang="zh-TW" dirty="0"/>
              <a:t>(</a:t>
            </a:r>
            <a:r>
              <a:rPr lang="zh-TW" altLang="en-US" dirty="0"/>
              <a:t>解決衝突</a:t>
            </a:r>
            <a:r>
              <a:rPr lang="en-US" altLang="zh-TW" dirty="0"/>
              <a:t>)</a:t>
            </a:r>
            <a:r>
              <a:rPr lang="en-US" dirty="0"/>
              <a:t>, conflict management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9.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Critical thinking</a:t>
            </a:r>
            <a:r>
              <a:rPr lang="en-US" altLang="zh-TW" dirty="0"/>
              <a:t>(</a:t>
            </a:r>
            <a:r>
              <a:rPr lang="zh-TW" altLang="en-US" dirty="0"/>
              <a:t>批判性思考</a:t>
            </a:r>
            <a:r>
              <a:rPr lang="en-US" altLang="zh-TW" dirty="0"/>
              <a:t>)</a:t>
            </a:r>
            <a:r>
              <a:rPr lang="en-US" dirty="0"/>
              <a:t>, problem solving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10. Understands, balances priorities</a:t>
            </a:r>
            <a:r>
              <a:rPr lang="en-US" altLang="zh-TW" dirty="0"/>
              <a:t>(</a:t>
            </a:r>
            <a:r>
              <a:rPr lang="zh-TW" altLang="en-US" dirty="0"/>
              <a:t>優先權</a:t>
            </a:r>
            <a:r>
              <a:rPr lang="en-US" altLang="zh-TW" dirty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C668EE0-F6D3-45C3-A61F-102CB88E40FB}"/>
              </a:ext>
            </a:extLst>
          </p:cNvPr>
          <p:cNvSpPr txBox="1">
            <a:spLocks/>
          </p:cNvSpPr>
          <p:nvPr/>
        </p:nvSpPr>
        <p:spPr>
          <a:xfrm>
            <a:off x="2161483" y="4702743"/>
            <a:ext cx="2770271" cy="515179"/>
          </a:xfrm>
          <a:prstGeom prst="rect">
            <a:avLst/>
          </a:prstGeom>
        </p:spPr>
        <p:txBody>
          <a:bodyPr vert="horz" lIns="68580" tIns="0" rIns="6858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700">
                <a:latin typeface="Calibri Light"/>
              </a:rPr>
              <a:t>THANK YOU!</a:t>
            </a:r>
            <a:endParaRPr lang="en-US" sz="2700" dirty="0">
              <a:latin typeface="Calibri Light"/>
            </a:endParaRPr>
          </a:p>
        </p:txBody>
      </p:sp>
      <p:pic>
        <p:nvPicPr>
          <p:cNvPr id="6" name="Content Placeholder 93" descr="User">
            <a:extLst>
              <a:ext uri="{FF2B5EF4-FFF2-40B4-BE49-F238E27FC236}">
                <a16:creationId xmlns:a16="http://schemas.microsoft.com/office/drawing/2014/main" id="{CAA325ED-D66C-431D-ABDF-271C2224FC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3070" y="5232249"/>
            <a:ext cx="264270" cy="264269"/>
          </a:xfrm>
          <a:prstGeom prst="ellipse">
            <a:avLst/>
          </a:prstGeom>
        </p:spPr>
      </p:pic>
      <p:sp>
        <p:nvSpPr>
          <p:cNvPr id="7" name="Text Placeholder 79" descr="name of user">
            <a:extLst>
              <a:ext uri="{FF2B5EF4-FFF2-40B4-BE49-F238E27FC236}">
                <a16:creationId xmlns:a16="http://schemas.microsoft.com/office/drawing/2014/main" id="{479B4035-8C37-48A5-BD5F-561E83208916}"/>
              </a:ext>
            </a:extLst>
          </p:cNvPr>
          <p:cNvSpPr txBox="1">
            <a:spLocks/>
          </p:cNvSpPr>
          <p:nvPr/>
        </p:nvSpPr>
        <p:spPr>
          <a:xfrm>
            <a:off x="2507341" y="5269488"/>
            <a:ext cx="2078554" cy="155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Celeste SP Ng</a:t>
            </a:r>
          </a:p>
        </p:txBody>
      </p:sp>
      <p:pic>
        <p:nvPicPr>
          <p:cNvPr id="8" name="Content Placeholder 95" descr="Receiver">
            <a:extLst>
              <a:ext uri="{FF2B5EF4-FFF2-40B4-BE49-F238E27FC236}">
                <a16:creationId xmlns:a16="http://schemas.microsoft.com/office/drawing/2014/main" id="{6DA17363-1A9E-4713-B03B-E7D9B295B3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3070" y="5627646"/>
            <a:ext cx="264270" cy="264269"/>
          </a:xfrm>
          <a:prstGeom prst="ellipse">
            <a:avLst/>
          </a:prstGeom>
        </p:spPr>
      </p:pic>
      <p:sp>
        <p:nvSpPr>
          <p:cNvPr id="9" name="Text Placeholder 85" descr="user phone">
            <a:extLst>
              <a:ext uri="{FF2B5EF4-FFF2-40B4-BE49-F238E27FC236}">
                <a16:creationId xmlns:a16="http://schemas.microsoft.com/office/drawing/2014/main" id="{CAC0CB0A-28FD-4513-BF1C-ABC41B448D62}"/>
              </a:ext>
            </a:extLst>
          </p:cNvPr>
          <p:cNvSpPr txBox="1">
            <a:spLocks/>
          </p:cNvSpPr>
          <p:nvPr/>
        </p:nvSpPr>
        <p:spPr>
          <a:xfrm>
            <a:off x="2507341" y="5652076"/>
            <a:ext cx="2078554" cy="155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Phone: 2614</a:t>
            </a:r>
          </a:p>
        </p:txBody>
      </p:sp>
      <p:pic>
        <p:nvPicPr>
          <p:cNvPr id="10" name="Content Placeholder 97" descr="Envelope">
            <a:extLst>
              <a:ext uri="{FF2B5EF4-FFF2-40B4-BE49-F238E27FC236}">
                <a16:creationId xmlns:a16="http://schemas.microsoft.com/office/drawing/2014/main" id="{E509FAD7-A133-4680-A715-42AEB12051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83045" y="5253122"/>
            <a:ext cx="264270" cy="264269"/>
          </a:xfrm>
          <a:prstGeom prst="ellipse">
            <a:avLst/>
          </a:prstGeom>
        </p:spPr>
      </p:pic>
      <p:sp>
        <p:nvSpPr>
          <p:cNvPr id="11" name="Text Placeholder 86" descr="user email">
            <a:extLst>
              <a:ext uri="{FF2B5EF4-FFF2-40B4-BE49-F238E27FC236}">
                <a16:creationId xmlns:a16="http://schemas.microsoft.com/office/drawing/2014/main" id="{515A703F-3D17-4EC3-9BBC-A8BA0AA72202}"/>
              </a:ext>
            </a:extLst>
          </p:cNvPr>
          <p:cNvSpPr txBox="1">
            <a:spLocks/>
          </p:cNvSpPr>
          <p:nvPr/>
        </p:nvSpPr>
        <p:spPr>
          <a:xfrm>
            <a:off x="4301455" y="5271586"/>
            <a:ext cx="2959412" cy="1104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Email: celeste@saturn.yzu.edu.tw</a:t>
            </a:r>
          </a:p>
        </p:txBody>
      </p:sp>
      <p:pic>
        <p:nvPicPr>
          <p:cNvPr id="12" name="Content Placeholder 99" descr="Link">
            <a:extLst>
              <a:ext uri="{FF2B5EF4-FFF2-40B4-BE49-F238E27FC236}">
                <a16:creationId xmlns:a16="http://schemas.microsoft.com/office/drawing/2014/main" id="{7F61FFAC-A834-45D4-8C5B-135F368B90C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3045" y="5601162"/>
            <a:ext cx="264270" cy="264269"/>
          </a:xfrm>
          <a:prstGeom prst="ellipse">
            <a:avLst/>
          </a:prstGeom>
        </p:spPr>
      </p:pic>
      <p:sp>
        <p:nvSpPr>
          <p:cNvPr id="13" name="Text Placeholder 87" descr="user website">
            <a:extLst>
              <a:ext uri="{FF2B5EF4-FFF2-40B4-BE49-F238E27FC236}">
                <a16:creationId xmlns:a16="http://schemas.microsoft.com/office/drawing/2014/main" id="{5D46FF40-5C84-41CD-8FF1-DFE229E22EAD}"/>
              </a:ext>
            </a:extLst>
          </p:cNvPr>
          <p:cNvSpPr txBox="1">
            <a:spLocks/>
          </p:cNvSpPr>
          <p:nvPr/>
        </p:nvSpPr>
        <p:spPr>
          <a:xfrm>
            <a:off x="4301457" y="5633319"/>
            <a:ext cx="3753686" cy="333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Website: </a:t>
            </a:r>
            <a:r>
              <a:rPr lang="en-US" altLang="zh-TW" sz="13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新細明體" panose="02020500000000000000" pitchFamily="18" charset="-120"/>
                <a:hlinkClick r:id="rId10"/>
              </a:rPr>
              <a:t>http://celesteng.mis.yzu.edu.tw/</a:t>
            </a:r>
            <a:r>
              <a:rPr lang="en-US" altLang="zh-TW" sz="13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新細明體" panose="02020500000000000000" pitchFamily="18" charset="-120"/>
              </a:rPr>
              <a:t> </a:t>
            </a:r>
            <a:endParaRPr lang="en-US" sz="13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6F2213A-3381-4C16-9DF8-2BA53345E5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26" y="857250"/>
            <a:ext cx="6550172" cy="3433763"/>
          </a:xfrm>
        </p:spPr>
      </p:pic>
    </p:spTree>
    <p:extLst>
      <p:ext uri="{BB962C8B-B14F-4D97-AF65-F5344CB8AC3E}">
        <p14:creationId xmlns:p14="http://schemas.microsoft.com/office/powerpoint/2010/main" val="4098852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part of </a:t>
            </a:r>
            <a:r>
              <a:rPr lang="en-US" b="1" dirty="0"/>
              <a:t>project portfolio</a:t>
            </a:r>
            <a:r>
              <a:rPr lang="zh-TW" altLang="en-US" dirty="0"/>
              <a:t>組合</a:t>
            </a:r>
            <a:r>
              <a:rPr lang="en-US" b="1" dirty="0"/>
              <a:t>management</a:t>
            </a:r>
            <a:r>
              <a:rPr lang="en-US" dirty="0"/>
              <a:t>, organizations group and </a:t>
            </a:r>
            <a:r>
              <a:rPr lang="en-US" u="sng" dirty="0"/>
              <a:t>manage projects and programs </a:t>
            </a:r>
            <a:r>
              <a:rPr lang="en-US" dirty="0"/>
              <a:t>as:</a:t>
            </a:r>
          </a:p>
          <a:p>
            <a:pPr lvl="1"/>
            <a:r>
              <a:rPr lang="en-US" dirty="0"/>
              <a:t> a </a:t>
            </a:r>
            <a:r>
              <a:rPr lang="en-US" b="1" dirty="0">
                <a:solidFill>
                  <a:srgbClr val="FF0000"/>
                </a:solidFill>
              </a:rPr>
              <a:t>portfolio of investments</a:t>
            </a:r>
            <a:r>
              <a:rPr lang="en-US" altLang="zh-TW" dirty="0"/>
              <a:t>(</a:t>
            </a:r>
            <a:r>
              <a:rPr lang="zh-TW" altLang="en-US" dirty="0"/>
              <a:t>投資組合</a:t>
            </a:r>
            <a:r>
              <a:rPr lang="en-US" altLang="zh-TW" dirty="0"/>
              <a:t>)</a:t>
            </a:r>
            <a:r>
              <a:rPr lang="en-US" dirty="0"/>
              <a:t> that contribute to the entire enterprise’s success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Portfolio Management</a:t>
            </a:r>
          </a:p>
        </p:txBody>
      </p:sp>
      <p:sp>
        <p:nvSpPr>
          <p:cNvPr id="34819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BC5DE6-0D10-491C-9D95-CD65B3FEB7F0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057C5-F4CC-4084-A116-768B92A933EB}"/>
              </a:ext>
            </a:extLst>
          </p:cNvPr>
          <p:cNvSpPr txBox="1"/>
          <p:nvPr/>
        </p:nvSpPr>
        <p:spPr>
          <a:xfrm>
            <a:off x="2553749" y="4038600"/>
            <a:ext cx="4075651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TW" dirty="0"/>
              <a:t>Celeste: e.g. to achieve a specific strategic goal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419" y="409769"/>
            <a:ext cx="6589199" cy="844472"/>
          </a:xfrm>
        </p:spPr>
        <p:txBody>
          <a:bodyPr>
            <a:normAutofit fontScale="90000"/>
          </a:bodyPr>
          <a:lstStyle/>
          <a:p>
            <a:r>
              <a:rPr lang="en-US" dirty="0"/>
              <a:t>Portfolio, programs and projects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1714" y="5806959"/>
            <a:ext cx="54923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3808" y="4025133"/>
            <a:ext cx="1021411" cy="29767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</a:rPr>
              <a:t>Projects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4027" y="3045869"/>
            <a:ext cx="1255046" cy="33984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</a:rPr>
              <a:t>Programs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7100" y="1825826"/>
            <a:ext cx="1255046" cy="2882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</a:rPr>
              <a:t>Portfolio 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073" y="976744"/>
            <a:ext cx="5867318" cy="47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419" y="409769"/>
            <a:ext cx="6589199" cy="844472"/>
          </a:xfrm>
        </p:spPr>
        <p:txBody>
          <a:bodyPr>
            <a:normAutofit fontScale="90000"/>
          </a:bodyPr>
          <a:lstStyle/>
          <a:p>
            <a:r>
              <a:rPr lang="en-US" dirty="0"/>
              <a:t>Portfolio, programs and projects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6400800"/>
            <a:ext cx="549236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Celeste SP Ng, 2022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A79B2B6-3F7D-451A-9DBC-85020307F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54241"/>
            <a:ext cx="8386693" cy="5056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9073"/>
            <a:ext cx="7538236" cy="844472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Organizational project management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4706" y="5888981"/>
            <a:ext cx="54923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4705" y="1385455"/>
            <a:ext cx="5909105" cy="443345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103835" y="2653605"/>
            <a:ext cx="760637" cy="2882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</a:rPr>
              <a:t>Portfolio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E0185E-96D7-4B2A-864E-EF42B7256D6A}"/>
              </a:ext>
            </a:extLst>
          </p:cNvPr>
          <p:cNvGrpSpPr/>
          <p:nvPr/>
        </p:nvGrpSpPr>
        <p:grpSpPr>
          <a:xfrm>
            <a:off x="6215633" y="2601995"/>
            <a:ext cx="2137066" cy="1394701"/>
            <a:chOff x="5526293" y="2601995"/>
            <a:chExt cx="2137066" cy="1394701"/>
          </a:xfrm>
        </p:grpSpPr>
        <p:sp>
          <p:nvSpPr>
            <p:cNvPr id="8" name="Rounded Rectangle 7"/>
            <p:cNvSpPr/>
            <p:nvPr/>
          </p:nvSpPr>
          <p:spPr>
            <a:xfrm>
              <a:off x="5526293" y="2601995"/>
              <a:ext cx="917016" cy="33984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prstClr val="white"/>
                  </a:solidFill>
                </a:rPr>
                <a:t>Programs 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33862" y="3699026"/>
              <a:ext cx="809447" cy="29767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prstClr val="white"/>
                  </a:solidFill>
                </a:rPr>
                <a:t>Projects 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CCB9427F-33CF-4A3E-A957-3E2AEF8947A6}"/>
                </a:ext>
              </a:extLst>
            </p:cNvPr>
            <p:cNvSpPr/>
            <p:nvPr/>
          </p:nvSpPr>
          <p:spPr>
            <a:xfrm>
              <a:off x="6629401" y="3699026"/>
              <a:ext cx="1033958" cy="29767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prstClr val="white"/>
                  </a:solidFill>
                </a:rPr>
                <a:t>Operations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3A4355B-C43C-4ABA-A148-7988D0396D70}"/>
              </a:ext>
            </a:extLst>
          </p:cNvPr>
          <p:cNvSpPr txBox="1"/>
          <p:nvPr/>
        </p:nvSpPr>
        <p:spPr>
          <a:xfrm>
            <a:off x="7318741" y="4719092"/>
            <a:ext cx="1591095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Celeste: Project (temporary) vs operations (is ongoing)</a:t>
            </a:r>
            <a:endParaRPr lang="zh-TW" alt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1866B3-8E81-4DFA-B401-509491F53FE2}"/>
              </a:ext>
            </a:extLst>
          </p:cNvPr>
          <p:cNvSpPr txBox="1"/>
          <p:nvPr/>
        </p:nvSpPr>
        <p:spPr>
          <a:xfrm>
            <a:off x="302722" y="1303856"/>
            <a:ext cx="1980649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TW" sz="1800" dirty="0"/>
              <a:t>Celeste: Assume FENC’s </a:t>
            </a:r>
            <a:r>
              <a:rPr lang="en-US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goal </a:t>
            </a:r>
            <a:r>
              <a:rPr lang="en-US" altLang="zh-TW" sz="1800" dirty="0"/>
              <a:t>is … increment in market share by 10% (</a:t>
            </a:r>
            <a:r>
              <a:rPr lang="en-US" altLang="zh-TW" sz="1800" dirty="0">
                <a:sym typeface="Wingdings" panose="05000000000000000000" pitchFamily="2" charset="2"/>
              </a:rPr>
              <a:t> P/f)</a:t>
            </a:r>
            <a:r>
              <a:rPr lang="en-US" altLang="zh-TW" sz="1800" dirty="0"/>
              <a:t>: </a:t>
            </a:r>
          </a:p>
          <a:p>
            <a:pPr marL="457200" indent="-457200">
              <a:buAutoNum type="arabicParenBoth"/>
            </a:pPr>
            <a:r>
              <a:rPr lang="en-US" altLang="zh-TW" sz="1800" dirty="0">
                <a:solidFill>
                  <a:srgbClr val="3F9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</a:t>
            </a:r>
            <a:r>
              <a:rPr lang="en-US" altLang="zh-TW" sz="1800" dirty="0"/>
              <a:t>: </a:t>
            </a:r>
            <a:r>
              <a:rPr lang="en-US" altLang="zh-TW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R&amp;D initiatives</a:t>
            </a:r>
            <a:r>
              <a:rPr lang="en-US" altLang="zh-TW" sz="1800" dirty="0"/>
              <a:t>; </a:t>
            </a:r>
            <a:r>
              <a:rPr lang="en-US" altLang="zh-TW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factories </a:t>
            </a:r>
            <a:r>
              <a:rPr lang="en-US" altLang="zh-TW" sz="1800" dirty="0"/>
              <a:t>constructions</a:t>
            </a:r>
          </a:p>
          <a:p>
            <a:pPr marL="457200" indent="-457200">
              <a:buAutoNum type="arabicParenBoth"/>
            </a:pPr>
            <a:r>
              <a:rPr lang="en-US" altLang="zh-TW" sz="1800" dirty="0">
                <a:solidFill>
                  <a:srgbClr val="3F9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</a:t>
            </a:r>
            <a:r>
              <a:rPr lang="en-US" altLang="zh-TW" sz="1800" dirty="0"/>
              <a:t>: textile / fabric </a:t>
            </a:r>
            <a:r>
              <a:rPr lang="en-US" altLang="zh-TW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manufacturing</a:t>
            </a:r>
          </a:p>
          <a:p>
            <a:pPr marL="457200" indent="-457200">
              <a:buAutoNum type="arabicParenBoth"/>
            </a:pPr>
            <a:r>
              <a:rPr lang="en-US" altLang="zh-TW" sz="1800" dirty="0" err="1">
                <a:solidFill>
                  <a:srgbClr val="3F9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</a:t>
            </a:r>
            <a:r>
              <a:rPr lang="en-US" altLang="zh-TW" sz="1800" dirty="0"/>
              <a:t>: new factory site-A; Mobile </a:t>
            </a:r>
            <a:r>
              <a:rPr lang="en-US" altLang="zh-TW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 development</a:t>
            </a:r>
            <a:endParaRPr lang="zh-TW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43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Figure 1-3. </a:t>
            </a:r>
            <a:r>
              <a:rPr lang="en-US" sz="3200" i="1" dirty="0"/>
              <a:t>Project Management Compared to Project Portfolio Management</a:t>
            </a:r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6DAE91-3CCC-4475-8BBE-416A848BB383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58685"/>
            <a:ext cx="6477000" cy="5027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6032956"/>
            <a:ext cx="53078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TW" dirty="0"/>
              <a:t>strategic and tactical goals -</a:t>
            </a:r>
            <a:r>
              <a:rPr lang="zh-TW" altLang="zh-TW" dirty="0"/>
              <a:t>戰略和戰術目標</a:t>
            </a:r>
            <a:endParaRPr lang="zh-TW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36EBDA-D7F4-4439-8817-721CDD6DC318}"/>
              </a:ext>
            </a:extLst>
          </p:cNvPr>
          <p:cNvSpPr/>
          <p:nvPr/>
        </p:nvSpPr>
        <p:spPr>
          <a:xfrm>
            <a:off x="3581400" y="4648200"/>
            <a:ext cx="3429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9DB32B-33E2-4325-A48C-47A2E229AB52}"/>
              </a:ext>
            </a:extLst>
          </p:cNvPr>
          <p:cNvSpPr/>
          <p:nvPr/>
        </p:nvSpPr>
        <p:spPr>
          <a:xfrm>
            <a:off x="3657600" y="2192794"/>
            <a:ext cx="3429000" cy="1007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574116"/>
            <a:ext cx="8229600" cy="1143000"/>
          </a:xfrm>
        </p:spPr>
        <p:txBody>
          <a:bodyPr>
            <a:noAutofit/>
          </a:bodyPr>
          <a:lstStyle/>
          <a:p>
            <a:r>
              <a:rPr lang="en-US" sz="3700" dirty="0"/>
              <a:t>Figure 1-6. Sample Gantt Chart Created with Project 2010</a:t>
            </a:r>
          </a:p>
        </p:txBody>
      </p:sp>
      <p:sp>
        <p:nvSpPr>
          <p:cNvPr id="50179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447630D5-4F8B-4AA1-9A4D-ADEFD1F7D765}" type="slidenum">
              <a:rPr lang="en-US"/>
              <a:pPr>
                <a:buFontTx/>
                <a:buNone/>
                <a:defRPr/>
              </a:pPr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2395"/>
            <a:ext cx="8305800" cy="44914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26D923-FC2F-4898-93D9-F02DAB9256D9}"/>
              </a:ext>
            </a:extLst>
          </p:cNvPr>
          <p:cNvSpPr txBox="1"/>
          <p:nvPr/>
        </p:nvSpPr>
        <p:spPr>
          <a:xfrm>
            <a:off x="3276600" y="5410200"/>
            <a:ext cx="312420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Example of PM TOOLS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Figure 1-7. Sample Network Diagram</a:t>
            </a:r>
            <a:r>
              <a:rPr lang="en-US" altLang="zh-TW" dirty="0"/>
              <a:t>(</a:t>
            </a:r>
            <a:r>
              <a:rPr lang="zh-TW" altLang="en-US" dirty="0"/>
              <a:t>網路圖</a:t>
            </a:r>
            <a:r>
              <a:rPr lang="en-US" altLang="zh-TW" dirty="0"/>
              <a:t>)</a:t>
            </a:r>
            <a:r>
              <a:rPr lang="en-US" dirty="0"/>
              <a:t>Created with Project 2010</a:t>
            </a:r>
          </a:p>
        </p:txBody>
      </p:sp>
      <p:sp>
        <p:nvSpPr>
          <p:cNvPr id="51203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9DAA97DD-96C0-4ED0-9FA6-40E38A3506E0}" type="slidenum">
              <a:rPr lang="en-US"/>
              <a:pPr>
                <a:buFontTx/>
                <a:buNone/>
                <a:defRPr/>
              </a:pPr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553200" cy="4728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9CC480-07F1-4847-84A0-1CFA8D1BB58F}"/>
              </a:ext>
            </a:extLst>
          </p:cNvPr>
          <p:cNvSpPr txBox="1"/>
          <p:nvPr/>
        </p:nvSpPr>
        <p:spPr>
          <a:xfrm>
            <a:off x="4038600" y="3716794"/>
            <a:ext cx="312420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Example of PM TOOLS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632" y="336079"/>
            <a:ext cx="6589199" cy="844472"/>
          </a:xfrm>
        </p:spPr>
        <p:txBody>
          <a:bodyPr/>
          <a:lstStyle/>
          <a:p>
            <a:r>
              <a:rPr lang="en-US" dirty="0"/>
              <a:t>Why we need Projects?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0703" y="5806959"/>
            <a:ext cx="54923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1187" y="1343600"/>
            <a:ext cx="5183618" cy="409430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31998" y="1697182"/>
            <a:ext cx="1255046" cy="845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</a:rPr>
              <a:t>Meet regulatory, legal and social requirements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82779" y="1697182"/>
            <a:ext cx="1255046" cy="845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</a:rPr>
              <a:t>Satisfy stakeholder requests or needs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82779" y="3886198"/>
            <a:ext cx="1255046" cy="845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</a:rPr>
              <a:t>Implement or change business or technological strategies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31998" y="3913906"/>
            <a:ext cx="1255046" cy="845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white"/>
                </a:solidFill>
              </a:rPr>
              <a:t>Create, improve or fix product, processes or services</a:t>
            </a:r>
          </a:p>
        </p:txBody>
      </p:sp>
      <p:sp>
        <p:nvSpPr>
          <p:cNvPr id="11" name="Oval 10"/>
          <p:cNvSpPr/>
          <p:nvPr/>
        </p:nvSpPr>
        <p:spPr>
          <a:xfrm>
            <a:off x="4037196" y="2840182"/>
            <a:ext cx="1371600" cy="8659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</a:rPr>
              <a:t>Project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2807B-B0CC-460A-8C98-5F20BFA684ED}"/>
              </a:ext>
            </a:extLst>
          </p:cNvPr>
          <p:cNvSpPr txBox="1"/>
          <p:nvPr/>
        </p:nvSpPr>
        <p:spPr>
          <a:xfrm>
            <a:off x="935276" y="4261202"/>
            <a:ext cx="154721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1800" dirty="0"/>
              <a:t>Mobile  app</a:t>
            </a:r>
            <a:endParaRPr lang="zh-TW" alt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BD0C78-B8D3-435F-A37F-45AEB0340511}"/>
              </a:ext>
            </a:extLst>
          </p:cNvPr>
          <p:cNvSpPr txBox="1"/>
          <p:nvPr/>
        </p:nvSpPr>
        <p:spPr>
          <a:xfrm>
            <a:off x="7005525" y="1796579"/>
            <a:ext cx="180890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1800" dirty="0"/>
              <a:t>Digital transformation</a:t>
            </a:r>
            <a:endParaRPr lang="zh-TW" alt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FF2416-475B-455D-861B-F665F96D8D23}"/>
              </a:ext>
            </a:extLst>
          </p:cNvPr>
          <p:cNvSpPr txBox="1"/>
          <p:nvPr/>
        </p:nvSpPr>
        <p:spPr>
          <a:xfrm>
            <a:off x="685800" y="1655848"/>
            <a:ext cx="1808909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1800" dirty="0"/>
              <a:t>GDPR </a:t>
            </a:r>
            <a:r>
              <a:rPr lang="zh-TW" altLang="en-US" sz="1800" dirty="0"/>
              <a:t>通用數據保護法規 </a:t>
            </a:r>
            <a:r>
              <a:rPr lang="en-US" altLang="zh-TW" sz="1800" dirty="0"/>
              <a:t>(e-commerce)</a:t>
            </a:r>
            <a:endParaRPr lang="zh-TW" alt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CE184-1DC0-444E-8305-C91A6FEFCF56}"/>
              </a:ext>
            </a:extLst>
          </p:cNvPr>
          <p:cNvSpPr txBox="1"/>
          <p:nvPr/>
        </p:nvSpPr>
        <p:spPr>
          <a:xfrm>
            <a:off x="7005525" y="3963580"/>
            <a:ext cx="150519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1800" dirty="0"/>
              <a:t>Industry 4.0</a:t>
            </a:r>
            <a:endParaRPr lang="zh-TW" altLang="en-US" sz="1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BDA602-149D-47B5-9266-2D13D8FE7880}"/>
              </a:ext>
            </a:extLst>
          </p:cNvPr>
          <p:cNvGrpSpPr/>
          <p:nvPr/>
        </p:nvGrpSpPr>
        <p:grpSpPr>
          <a:xfrm>
            <a:off x="635595" y="1549603"/>
            <a:ext cx="8186127" cy="2988738"/>
            <a:chOff x="635595" y="1549603"/>
            <a:chExt cx="8186127" cy="298873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2CF32A-BB80-4EFD-9AF4-6D5FDD83B1BD}"/>
                </a:ext>
              </a:extLst>
            </p:cNvPr>
            <p:cNvSpPr txBox="1"/>
            <p:nvPr/>
          </p:nvSpPr>
          <p:spPr>
            <a:xfrm>
              <a:off x="7012813" y="1741825"/>
              <a:ext cx="1808909" cy="646331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1800" dirty="0"/>
                <a:t>Economic/ Market factor</a:t>
              </a:r>
              <a:endParaRPr lang="zh-TW" altLang="en-US" sz="1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80F88B-9CB7-42E7-9DA5-822608BA043E}"/>
                </a:ext>
              </a:extLst>
            </p:cNvPr>
            <p:cNvSpPr txBox="1"/>
            <p:nvPr/>
          </p:nvSpPr>
          <p:spPr>
            <a:xfrm>
              <a:off x="6905104" y="3359432"/>
              <a:ext cx="1808909" cy="923330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1800" dirty="0"/>
                <a:t>Physical/ Technological factor</a:t>
              </a:r>
              <a:endParaRPr lang="zh-TW" altLang="en-US" sz="18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F311C5-7CEB-47B9-83BE-D740E359CC2F}"/>
                </a:ext>
              </a:extLst>
            </p:cNvPr>
            <p:cNvSpPr txBox="1"/>
            <p:nvPr/>
          </p:nvSpPr>
          <p:spPr>
            <a:xfrm>
              <a:off x="698337" y="3615011"/>
              <a:ext cx="1808909" cy="923330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1800" dirty="0"/>
                <a:t>Physical/ Technological factor</a:t>
              </a:r>
              <a:endParaRPr lang="zh-TW" altLang="en-US" sz="18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2B3A62-5DA9-4F63-97A7-69BFF683D708}"/>
                </a:ext>
              </a:extLst>
            </p:cNvPr>
            <p:cNvSpPr txBox="1"/>
            <p:nvPr/>
          </p:nvSpPr>
          <p:spPr>
            <a:xfrm>
              <a:off x="635595" y="1549603"/>
              <a:ext cx="1808909" cy="923330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1800" dirty="0"/>
                <a:t>Politic/ Regulation/ Society factor</a:t>
              </a:r>
              <a:endParaRPr lang="zh-TW" altLang="en-US" sz="1800" dirty="0"/>
            </a:p>
          </p:txBody>
        </p:sp>
      </p:grp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0CC1B5B9-B6F6-44DB-8F77-45F71193E86B}"/>
              </a:ext>
            </a:extLst>
          </p:cNvPr>
          <p:cNvSpPr/>
          <p:nvPr/>
        </p:nvSpPr>
        <p:spPr>
          <a:xfrm>
            <a:off x="2439003" y="1012679"/>
            <a:ext cx="1590938" cy="480120"/>
          </a:xfrm>
          <a:prstGeom prst="wedgeRoundRectCallout">
            <a:avLst>
              <a:gd name="adj1" fmla="val 1905"/>
              <a:gd name="adj2" fmla="val 79243"/>
              <a:gd name="adj3" fmla="val 16667"/>
            </a:avLst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Celeste: </a:t>
            </a:r>
            <a:r>
              <a:rPr lang="en-US" sz="1200" b="1" dirty="0">
                <a:solidFill>
                  <a:schemeClr val="tx1"/>
                </a:solidFill>
              </a:rPr>
              <a:t>Improvement to</a:t>
            </a:r>
            <a:r>
              <a:rPr lang="en-US" sz="1200" dirty="0">
                <a:solidFill>
                  <a:schemeClr val="tx1"/>
                </a:solidFill>
              </a:rPr>
              <a:t> standard process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120BC3AB-6916-41C0-8EAA-65E02AA6139E}"/>
              </a:ext>
            </a:extLst>
          </p:cNvPr>
          <p:cNvSpPr/>
          <p:nvPr/>
        </p:nvSpPr>
        <p:spPr>
          <a:xfrm>
            <a:off x="5582779" y="962956"/>
            <a:ext cx="1590938" cy="480120"/>
          </a:xfrm>
          <a:prstGeom prst="wedgeRoundRectCallout">
            <a:avLst>
              <a:gd name="adj1" fmla="val 1905"/>
              <a:gd name="adj2" fmla="val 79243"/>
              <a:gd name="adj3" fmla="val 16667"/>
            </a:avLst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Celeste: </a:t>
            </a:r>
            <a:r>
              <a:rPr lang="en-US" sz="1200" b="1" dirty="0">
                <a:solidFill>
                  <a:schemeClr val="tx1"/>
                </a:solidFill>
              </a:rPr>
              <a:t>New opportunity </a:t>
            </a:r>
            <a:r>
              <a:rPr lang="en-US" sz="1200" dirty="0">
                <a:solidFill>
                  <a:schemeClr val="tx1"/>
                </a:solidFill>
              </a:rPr>
              <a:t> for new market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1C78F525-1BF8-48BC-9353-C4F4732F3073}"/>
              </a:ext>
            </a:extLst>
          </p:cNvPr>
          <p:cNvSpPr/>
          <p:nvPr/>
        </p:nvSpPr>
        <p:spPr>
          <a:xfrm>
            <a:off x="2076407" y="4880980"/>
            <a:ext cx="1590938" cy="480120"/>
          </a:xfrm>
          <a:prstGeom prst="wedgeRoundRectCallout">
            <a:avLst>
              <a:gd name="adj1" fmla="val 1905"/>
              <a:gd name="adj2" fmla="val 79243"/>
              <a:gd name="adj3" fmla="val 16667"/>
            </a:avLst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Celeste: </a:t>
            </a:r>
            <a:r>
              <a:rPr lang="en-US" sz="1200" b="1" dirty="0">
                <a:solidFill>
                  <a:schemeClr val="tx1"/>
                </a:solidFill>
              </a:rPr>
              <a:t>Correct</a:t>
            </a:r>
            <a:r>
              <a:rPr lang="en-US" sz="1200" dirty="0">
                <a:solidFill>
                  <a:schemeClr val="tx1"/>
                </a:solidFill>
              </a:rPr>
              <a:t> issues or problem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E57EC544-4D59-4672-8C2A-021734550117}"/>
              </a:ext>
            </a:extLst>
          </p:cNvPr>
          <p:cNvSpPr/>
          <p:nvPr/>
        </p:nvSpPr>
        <p:spPr>
          <a:xfrm>
            <a:off x="6919778" y="4779956"/>
            <a:ext cx="1590938" cy="480120"/>
          </a:xfrm>
          <a:prstGeom prst="wedgeRoundRectCallout">
            <a:avLst>
              <a:gd name="adj1" fmla="val -42939"/>
              <a:gd name="adj2" fmla="val -90281"/>
              <a:gd name="adj3" fmla="val 16667"/>
            </a:avLst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Celeste: </a:t>
            </a:r>
            <a:r>
              <a:rPr lang="en-US" sz="1200" b="1" dirty="0">
                <a:solidFill>
                  <a:schemeClr val="tx1"/>
                </a:solidFill>
              </a:rPr>
              <a:t>New opportunity </a:t>
            </a:r>
            <a:r>
              <a:rPr lang="en-US" sz="1200" dirty="0">
                <a:solidFill>
                  <a:schemeClr val="tx1"/>
                </a:solidFill>
              </a:rPr>
              <a:t> for new market</a:t>
            </a:r>
          </a:p>
        </p:txBody>
      </p:sp>
    </p:spTree>
    <p:extLst>
      <p:ext uri="{BB962C8B-B14F-4D97-AF65-F5344CB8AC3E}">
        <p14:creationId xmlns:p14="http://schemas.microsoft.com/office/powerpoint/2010/main" val="3001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build="allAtOnce"/>
      <p:bldP spid="4" grpId="0" animBg="1"/>
      <p:bldP spid="12" grpId="0" animBg="1"/>
      <p:bldP spid="13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245893" y="845511"/>
            <a:ext cx="83058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Explain </a:t>
            </a:r>
            <a:r>
              <a:rPr lang="en-US" u="sng" dirty="0"/>
              <a:t>why</a:t>
            </a:r>
            <a:r>
              <a:rPr lang="en-US" dirty="0"/>
              <a:t> we need projects, </a:t>
            </a:r>
            <a:r>
              <a:rPr lang="en-US" u="sng" dirty="0"/>
              <a:t>what a project is</a:t>
            </a:r>
            <a:r>
              <a:rPr lang="en-US" dirty="0"/>
              <a:t>, when is the  end of a project.</a:t>
            </a:r>
          </a:p>
          <a:p>
            <a:pPr lvl="1"/>
            <a:r>
              <a:rPr lang="en-US" dirty="0"/>
              <a:t>A project is a temporary endeavor undertaken to create a unique product, service, or result</a:t>
            </a:r>
          </a:p>
          <a:p>
            <a:r>
              <a:rPr lang="en-US" dirty="0"/>
              <a:t>Provide </a:t>
            </a:r>
            <a:r>
              <a:rPr lang="en-US" u="sng" dirty="0"/>
              <a:t>examples</a:t>
            </a:r>
            <a:r>
              <a:rPr lang="en-US" dirty="0"/>
              <a:t> of IT projects, list various </a:t>
            </a:r>
            <a:r>
              <a:rPr lang="en-US" u="sng" dirty="0"/>
              <a:t>attributes of projects</a:t>
            </a:r>
            <a:r>
              <a:rPr lang="zh-TW" altLang="zh-TW" dirty="0"/>
              <a:t>屬性</a:t>
            </a:r>
            <a:r>
              <a:rPr lang="en-US" dirty="0"/>
              <a:t>, </a:t>
            </a:r>
          </a:p>
          <a:p>
            <a:r>
              <a:rPr lang="en-US" altLang="zh-TW" dirty="0"/>
              <a:t>Define the meaning of </a:t>
            </a:r>
            <a:r>
              <a:rPr lang="en-US" altLang="zh-TW" u="sng" dirty="0"/>
              <a:t>project management</a:t>
            </a:r>
            <a:r>
              <a:rPr lang="en-US" dirty="0"/>
              <a:t>, explain </a:t>
            </a:r>
            <a:r>
              <a:rPr lang="en-US" u="sng" dirty="0"/>
              <a:t>why</a:t>
            </a:r>
            <a:r>
              <a:rPr lang="en-US" altLang="zh-TW" u="sng" dirty="0"/>
              <a:t> project management is important</a:t>
            </a:r>
            <a:r>
              <a:rPr lang="en-US" altLang="zh-TW" dirty="0"/>
              <a:t>,</a:t>
            </a:r>
            <a:r>
              <a:rPr lang="en-US" dirty="0"/>
              <a:t> </a:t>
            </a:r>
            <a:r>
              <a:rPr lang="en-US" altLang="zh-TW" u="sng" dirty="0"/>
              <a:t>project management framework</a:t>
            </a:r>
            <a:r>
              <a:rPr lang="en-US" altLang="zh-TW" dirty="0"/>
              <a:t>,</a:t>
            </a:r>
          </a:p>
          <a:p>
            <a:pPr lvl="1"/>
            <a:r>
              <a:rPr lang="en-US" dirty="0"/>
              <a:t>Project management is the application of knowledge, skills, tools, and techniques to project activities to meet project requirements</a:t>
            </a:r>
          </a:p>
          <a:p>
            <a:r>
              <a:rPr lang="en-US" altLang="zh-TW" dirty="0"/>
              <a:t>Discuss the </a:t>
            </a:r>
            <a:r>
              <a:rPr lang="en-US" altLang="zh-TW" u="sng" dirty="0"/>
              <a:t>relationship between project</a:t>
            </a:r>
            <a:r>
              <a:rPr lang="zh-TW" altLang="zh-TW" dirty="0"/>
              <a:t>專案</a:t>
            </a:r>
            <a:r>
              <a:rPr lang="en-US" altLang="zh-TW" u="sng" dirty="0"/>
              <a:t>, program</a:t>
            </a:r>
            <a:r>
              <a:rPr lang="zh-TW" altLang="zh-TW" dirty="0"/>
              <a:t>計劃</a:t>
            </a:r>
            <a:r>
              <a:rPr lang="en-US" altLang="zh-TW" u="sng" dirty="0"/>
              <a:t>, and portfolio</a:t>
            </a:r>
            <a:r>
              <a:rPr lang="zh-TW" altLang="zh-TW" dirty="0"/>
              <a:t>組合</a:t>
            </a:r>
            <a:r>
              <a:rPr lang="en-US" altLang="zh-TW" u="sng" dirty="0"/>
              <a:t>management</a:t>
            </a:r>
            <a:r>
              <a:rPr lang="en-US" altLang="zh-TW" dirty="0"/>
              <a:t> </a:t>
            </a:r>
          </a:p>
          <a:p>
            <a:endParaRPr lang="en-US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Recap - Chapter Summary</a:t>
            </a:r>
          </a:p>
        </p:txBody>
      </p:sp>
      <p:sp>
        <p:nvSpPr>
          <p:cNvPr id="57348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D34CBA-0644-43DF-B9FE-3A54148FDEBE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6268689"/>
            <a:ext cx="2639951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1600" dirty="0">
                <a:solidFill>
                  <a:prstClr val="black"/>
                </a:solidFill>
                <a:latin typeface="Calibri"/>
              </a:rPr>
              <a:t>Edited by: Celeste Ng, 2018</a:t>
            </a:r>
            <a:endParaRPr lang="zh-TW" alt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4343400"/>
            <a:ext cx="7848600" cy="838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/>
              <a:t>Project management </a:t>
            </a:r>
            <a:r>
              <a:rPr lang="en-US" sz="2000" dirty="0"/>
              <a:t>is the application of knowledge, skills, tools, and techniques to project activities to meet project requirements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1659812"/>
            <a:ext cx="7391400" cy="6573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u="sng" dirty="0"/>
              <a:t>A project </a:t>
            </a:r>
            <a:r>
              <a:rPr lang="en-US" dirty="0"/>
              <a:t>is a temporary endeavor undertaken to create a unique product, service, or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01000" cy="44958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dirty="0"/>
              <a:t>A </a:t>
            </a:r>
            <a:r>
              <a:rPr lang="en-US" b="1" dirty="0"/>
              <a:t>project</a:t>
            </a:r>
            <a:r>
              <a:rPr lang="en-US" dirty="0"/>
              <a:t> is “a temporary endeavor</a:t>
            </a:r>
            <a:r>
              <a:rPr lang="en-US" altLang="zh-TW" dirty="0"/>
              <a:t>(</a:t>
            </a:r>
            <a:r>
              <a:rPr lang="zh-TW" altLang="zh-TW" dirty="0"/>
              <a:t>暫時</a:t>
            </a:r>
            <a:r>
              <a:rPr lang="zh-TW" altLang="en-US" dirty="0"/>
              <a:t>性投入的</a:t>
            </a:r>
            <a:r>
              <a:rPr lang="zh-TW" altLang="zh-TW" dirty="0"/>
              <a:t>努力</a:t>
            </a:r>
            <a:r>
              <a:rPr lang="en-US" altLang="zh-TW" dirty="0"/>
              <a:t>)</a:t>
            </a:r>
            <a:r>
              <a:rPr lang="en-US" dirty="0"/>
              <a:t> undertaken to create a unique product, service, or result” (PMBOK</a:t>
            </a:r>
            <a:r>
              <a:rPr lang="en-US" dirty="0">
                <a:cs typeface="Times New Roman" pitchFamily="18" charset="0"/>
              </a:rPr>
              <a:t>® Guide, Fifth Edition, 2012)</a:t>
            </a:r>
          </a:p>
          <a:p>
            <a:pPr>
              <a:spcBef>
                <a:spcPct val="70000"/>
              </a:spcBef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Objective</a:t>
            </a:r>
            <a:r>
              <a:rPr lang="en-US" dirty="0"/>
              <a:t> – Projects end</a:t>
            </a:r>
            <a:r>
              <a:rPr lang="zh-TW" altLang="zh-TW" dirty="0"/>
              <a:t>結束</a:t>
            </a:r>
            <a:r>
              <a:rPr lang="en-US" dirty="0"/>
              <a:t>when their objectives have been reached or the project has been terminated</a:t>
            </a:r>
          </a:p>
          <a:p>
            <a:pPr>
              <a:spcBef>
                <a:spcPct val="70000"/>
              </a:spcBef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Size &amp; Duration </a:t>
            </a:r>
            <a:r>
              <a:rPr lang="en-US" dirty="0"/>
              <a:t>– Projects can be large or small and take a short or long time to complete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Project?</a:t>
            </a:r>
          </a:p>
        </p:txBody>
      </p:sp>
      <p:sp>
        <p:nvSpPr>
          <p:cNvPr id="15364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B9082-BFFD-400A-AEF4-D17F273F5D0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1759527"/>
            <a:ext cx="1295400" cy="3740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project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463" y="153056"/>
            <a:ext cx="6589199" cy="809835"/>
          </a:xfrm>
        </p:spPr>
        <p:txBody>
          <a:bodyPr/>
          <a:lstStyle/>
          <a:p>
            <a:r>
              <a:rPr lang="en-US" dirty="0"/>
              <a:t>When is the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r>
              <a:rPr lang="en-US" dirty="0"/>
              <a:t> of a 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1714" y="5876229"/>
            <a:ext cx="54923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236" y="1433946"/>
            <a:ext cx="7557655" cy="4345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end of the project is reached when one or more of the following is true:</a:t>
            </a:r>
          </a:p>
          <a:p>
            <a:r>
              <a:rPr lang="en-US" dirty="0"/>
              <a:t>The project’s </a:t>
            </a:r>
            <a:r>
              <a:rPr lang="en-US" dirty="0">
                <a:solidFill>
                  <a:srgbClr val="FF0000"/>
                </a:solidFill>
              </a:rPr>
              <a:t>objectives </a:t>
            </a:r>
            <a:r>
              <a:rPr lang="en-US" dirty="0"/>
              <a:t>have been </a:t>
            </a:r>
            <a:r>
              <a:rPr lang="en-US" u="sng" dirty="0">
                <a:solidFill>
                  <a:schemeClr val="tx1"/>
                </a:solidFill>
              </a:rPr>
              <a:t>achieved</a:t>
            </a:r>
            <a:r>
              <a:rPr lang="en-US" dirty="0"/>
              <a:t>;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objectives</a:t>
            </a:r>
            <a:r>
              <a:rPr lang="en-US" dirty="0"/>
              <a:t> will not or </a:t>
            </a:r>
            <a:r>
              <a:rPr lang="en-US" u="sng" dirty="0">
                <a:solidFill>
                  <a:schemeClr val="tx1"/>
                </a:solidFill>
              </a:rPr>
              <a:t>cannot be met</a:t>
            </a:r>
            <a:r>
              <a:rPr lang="en-US" dirty="0"/>
              <a:t>;</a:t>
            </a:r>
          </a:p>
          <a:p>
            <a:r>
              <a:rPr lang="en-US" dirty="0">
                <a:solidFill>
                  <a:srgbClr val="FF0000"/>
                </a:solidFill>
              </a:rPr>
              <a:t>Funding</a:t>
            </a:r>
            <a:r>
              <a:rPr lang="en-US" dirty="0"/>
              <a:t> is exhausted or </a:t>
            </a:r>
            <a:r>
              <a:rPr lang="en-US" u="sng" dirty="0"/>
              <a:t>no longer available</a:t>
            </a:r>
            <a:r>
              <a:rPr lang="en-US" dirty="0"/>
              <a:t> for allocation to the project;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need</a:t>
            </a:r>
            <a:r>
              <a:rPr lang="en-US" dirty="0"/>
              <a:t> for the project </a:t>
            </a:r>
            <a:r>
              <a:rPr lang="en-US" u="sng" dirty="0"/>
              <a:t>no longer exists </a:t>
            </a:r>
            <a:r>
              <a:rPr lang="en-US" dirty="0"/>
              <a:t>(e.g., the customer no longer wants the project completed, a change in strategy or priority ends the project, the organizational management provides direction to end the project);</a:t>
            </a:r>
          </a:p>
          <a:p>
            <a:r>
              <a:rPr lang="en-US" dirty="0"/>
              <a:t>The human or physical </a:t>
            </a:r>
            <a:r>
              <a:rPr lang="en-US" dirty="0">
                <a:solidFill>
                  <a:srgbClr val="FF0000"/>
                </a:solidFill>
              </a:rPr>
              <a:t>resources</a:t>
            </a:r>
            <a:r>
              <a:rPr lang="en-US" dirty="0"/>
              <a:t> are </a:t>
            </a:r>
            <a:r>
              <a:rPr lang="en-US" u="sng" dirty="0"/>
              <a:t>no longer available</a:t>
            </a:r>
            <a:r>
              <a:rPr lang="en-US" dirty="0"/>
              <a:t>; or</a:t>
            </a:r>
          </a:p>
          <a:p>
            <a:r>
              <a:rPr lang="en-US" dirty="0"/>
              <a:t>The project is terminated for </a:t>
            </a:r>
            <a:r>
              <a:rPr lang="en-US" dirty="0">
                <a:solidFill>
                  <a:srgbClr val="FF0000"/>
                </a:solidFill>
              </a:rPr>
              <a:t>legal cause </a:t>
            </a:r>
            <a:r>
              <a:rPr lang="en-US" dirty="0"/>
              <a:t>or convenience.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4219" y="2521525"/>
            <a:ext cx="1184562" cy="374073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</a:rPr>
              <a:t>objectives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923311" y="2092036"/>
            <a:ext cx="1163780" cy="374073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</a:rPr>
              <a:t>objectives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3501" y="2895598"/>
            <a:ext cx="1073727" cy="374073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</a:rPr>
              <a:t>Funding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4219" y="3553689"/>
            <a:ext cx="685797" cy="374073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</a:rPr>
              <a:t>need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5082" y="4821380"/>
            <a:ext cx="1167245" cy="374073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</a:rPr>
              <a:t>resources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5463" y="5195453"/>
            <a:ext cx="1388919" cy="374073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</a:rPr>
              <a:t>legal course</a:t>
            </a:r>
          </a:p>
        </p:txBody>
      </p:sp>
    </p:spTree>
    <p:extLst>
      <p:ext uri="{BB962C8B-B14F-4D97-AF65-F5344CB8AC3E}">
        <p14:creationId xmlns:p14="http://schemas.microsoft.com/office/powerpoint/2010/main" val="216930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86800" cy="4648200"/>
          </a:xfrm>
        </p:spPr>
        <p:txBody>
          <a:bodyPr/>
          <a:lstStyle/>
          <a:p>
            <a:r>
              <a:rPr lang="en-US" sz="2500" dirty="0"/>
              <a:t>A team of students creates a </a:t>
            </a:r>
            <a:r>
              <a:rPr lang="en-US" sz="2500" u="sng" dirty="0"/>
              <a:t>smartphone application</a:t>
            </a:r>
            <a:r>
              <a:rPr lang="en-US" sz="2500" dirty="0"/>
              <a:t> and sells it online</a:t>
            </a:r>
          </a:p>
          <a:p>
            <a:r>
              <a:rPr lang="en-US" sz="2500" dirty="0"/>
              <a:t>A company develops a </a:t>
            </a:r>
            <a:r>
              <a:rPr lang="en-US" sz="2500" u="sng" dirty="0"/>
              <a:t>driverless car </a:t>
            </a:r>
            <a:r>
              <a:rPr lang="en-US" altLang="zh-TW" sz="2500" dirty="0"/>
              <a:t>(</a:t>
            </a:r>
            <a:r>
              <a:rPr lang="zh-TW" altLang="en-US" sz="2500" dirty="0"/>
              <a:t>自動駕駛</a:t>
            </a:r>
            <a:r>
              <a:rPr lang="en-US" altLang="zh-TW" sz="2500" dirty="0"/>
              <a:t>) – </a:t>
            </a:r>
          </a:p>
          <a:p>
            <a:pPr lvl="1"/>
            <a:r>
              <a:rPr lang="en-US" altLang="zh-TW" sz="1400" dirty="0">
                <a:solidFill>
                  <a:schemeClr val="bg2">
                    <a:lumMod val="25000"/>
                  </a:schemeClr>
                </a:solidFill>
              </a:rPr>
              <a:t>“autonomous car (driverless car,</a:t>
            </a:r>
            <a:r>
              <a:rPr lang="en-US" altLang="zh-TW" sz="1400" baseline="30000" dirty="0">
                <a:solidFill>
                  <a:schemeClr val="bg2">
                    <a:lumMod val="25000"/>
                  </a:schemeClr>
                </a:solidFill>
                <a:hlinkClick r:id="rId2"/>
              </a:rPr>
              <a:t>[1]</a:t>
            </a:r>
            <a:r>
              <a:rPr lang="en-US" altLang="zh-TW" sz="1400" dirty="0">
                <a:solidFill>
                  <a:schemeClr val="bg2">
                    <a:lumMod val="25000"/>
                  </a:schemeClr>
                </a:solidFill>
              </a:rPr>
              <a:t> self-driving car,</a:t>
            </a:r>
            <a:r>
              <a:rPr lang="en-US" altLang="zh-TW" sz="1400" baseline="30000" dirty="0">
                <a:solidFill>
                  <a:schemeClr val="bg2">
                    <a:lumMod val="25000"/>
                  </a:schemeClr>
                </a:solidFill>
                <a:hlinkClick r:id="rId3"/>
              </a:rPr>
              <a:t>[2]</a:t>
            </a:r>
            <a:r>
              <a:rPr lang="en-US" altLang="zh-TW" sz="1400" dirty="0">
                <a:solidFill>
                  <a:schemeClr val="bg2">
                    <a:lumMod val="25000"/>
                  </a:schemeClr>
                </a:solidFill>
              </a:rPr>
              <a:t> robotic car</a:t>
            </a:r>
            <a:r>
              <a:rPr lang="en-US" altLang="zh-TW" sz="1400" baseline="30000" dirty="0">
                <a:solidFill>
                  <a:schemeClr val="bg2">
                    <a:lumMod val="25000"/>
                  </a:schemeClr>
                </a:solidFill>
                <a:hlinkClick r:id="rId4"/>
              </a:rPr>
              <a:t>[3]</a:t>
            </a:r>
            <a:r>
              <a:rPr lang="en-US" altLang="zh-TW" sz="1400" dirty="0">
                <a:solidFill>
                  <a:schemeClr val="bg2">
                    <a:lumMod val="25000"/>
                  </a:schemeClr>
                </a:solidFill>
              </a:rPr>
              <a:t>) is a </a:t>
            </a:r>
            <a:r>
              <a:rPr lang="en-US" altLang="zh-TW" sz="1400" dirty="0">
                <a:solidFill>
                  <a:schemeClr val="bg2">
                    <a:lumMod val="25000"/>
                  </a:schemeClr>
                </a:solidFill>
                <a:hlinkClick r:id="rId5" tooltip="Vehicular automation"/>
              </a:rPr>
              <a:t>vehicle</a:t>
            </a:r>
            <a:r>
              <a:rPr lang="en-US" altLang="zh-TW" sz="1400" dirty="0">
                <a:solidFill>
                  <a:schemeClr val="bg2">
                    <a:lumMod val="25000"/>
                  </a:schemeClr>
                </a:solidFill>
              </a:rPr>
              <a:t> that is capable of sensing its environment and navigating without human input,</a:t>
            </a:r>
            <a:r>
              <a:rPr lang="en-US" altLang="zh-TW" sz="1400" baseline="30000" dirty="0">
                <a:solidFill>
                  <a:schemeClr val="bg2">
                    <a:lumMod val="25000"/>
                  </a:schemeClr>
                </a:solidFill>
                <a:hlinkClick r:id="rId6"/>
              </a:rPr>
              <a:t>[4]</a:t>
            </a:r>
            <a:r>
              <a:rPr lang="en-US" altLang="zh-TW" sz="1600" dirty="0">
                <a:solidFill>
                  <a:schemeClr val="bg2">
                    <a:lumMod val="25000"/>
                  </a:schemeClr>
                </a:solidFill>
              </a:rPr>
              <a:t>” Source: </a:t>
            </a:r>
            <a:r>
              <a:rPr lang="en-US" altLang="zh-TW" sz="1600" dirty="0">
                <a:solidFill>
                  <a:schemeClr val="bg2">
                    <a:lumMod val="25000"/>
                  </a:schemeClr>
                </a:solidFill>
                <a:hlinkClick r:id="rId7"/>
              </a:rPr>
              <a:t>https://en.wikipedia.org/wiki/Autonomous_car</a:t>
            </a:r>
            <a:endParaRPr lang="en-US" altLang="zh-TW" sz="1600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altLang="zh-TW" sz="1600" dirty="0">
                <a:solidFill>
                  <a:schemeClr val="bg2">
                    <a:lumMod val="25000"/>
                  </a:schemeClr>
                </a:solidFill>
                <a:hlinkClick r:id="rId8"/>
              </a:rPr>
              <a:t>Google self-driving car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500" dirty="0"/>
              <a:t>A small software development team</a:t>
            </a:r>
            <a:r>
              <a:rPr lang="en-US" altLang="zh-TW" sz="2500" dirty="0"/>
              <a:t>(</a:t>
            </a:r>
            <a:r>
              <a:rPr lang="zh-TW" altLang="en-US" sz="2500" dirty="0"/>
              <a:t>軟體開發團隊</a:t>
            </a:r>
            <a:r>
              <a:rPr lang="en-US" altLang="zh-TW" sz="2500" dirty="0"/>
              <a:t>)</a:t>
            </a:r>
            <a:r>
              <a:rPr lang="en-US" sz="2500" dirty="0"/>
              <a:t> </a:t>
            </a:r>
            <a:r>
              <a:rPr lang="en-US" sz="2500" u="sng" dirty="0"/>
              <a:t>adds a new feature </a:t>
            </a:r>
            <a:r>
              <a:rPr lang="en-US" sz="2500" dirty="0"/>
              <a:t>to an internal software application for the finance department </a:t>
            </a:r>
          </a:p>
          <a:p>
            <a:pPr lvl="1"/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Integrating with e-Commerce and inventory functions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IT Projects</a:t>
            </a:r>
          </a:p>
        </p:txBody>
      </p:sp>
      <p:sp>
        <p:nvSpPr>
          <p:cNvPr id="16388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E6D314-27DA-4178-AE9D-F9C537C64F56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17183"/>
            <a:ext cx="7122599" cy="892871"/>
          </a:xfrm>
        </p:spPr>
        <p:txBody>
          <a:bodyPr/>
          <a:lstStyle/>
          <a:p>
            <a:r>
              <a:rPr lang="en-US" dirty="0"/>
              <a:t>Examples of Strategic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015" y="1759527"/>
            <a:ext cx="7769621" cy="500841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Mobile-centric</a:t>
            </a:r>
            <a:r>
              <a:rPr lang="en-US" altLang="zh-TW" dirty="0"/>
              <a:t>(</a:t>
            </a:r>
            <a:r>
              <a:rPr lang="zh-TW" altLang="en-US" dirty="0"/>
              <a:t>行動為中心</a:t>
            </a:r>
            <a:r>
              <a:rPr lang="en-US" altLang="zh-TW" dirty="0"/>
              <a:t>)</a:t>
            </a:r>
            <a:r>
              <a:rPr lang="en-US" dirty="0"/>
              <a:t>applications and interfaces project – </a:t>
            </a:r>
          </a:p>
          <a:p>
            <a:pPr lvl="1"/>
            <a:r>
              <a:rPr lang="en-US" altLang="zh-TW" dirty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en-US" altLang="zh-TW" u="sng" dirty="0">
                <a:solidFill>
                  <a:schemeClr val="bg2">
                    <a:lumMod val="25000"/>
                  </a:schemeClr>
                </a:solidFill>
                <a:hlinkClick r:id="rId2"/>
              </a:rPr>
              <a:t>Mobile app to track children on Singapore school buses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</a:rPr>
              <a:t>” - 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</a:rPr>
              <a:t>“...</a:t>
            </a:r>
            <a:r>
              <a:rPr lang="en-US" altLang="zh-TW" sz="1500" dirty="0">
                <a:solidFill>
                  <a:schemeClr val="bg2">
                    <a:lumMod val="25000"/>
                  </a:schemeClr>
                </a:solidFill>
              </a:rPr>
              <a:t> school children ... with a </a:t>
            </a:r>
            <a:r>
              <a:rPr lang="en-US" altLang="zh-TW" sz="1500" b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electronic tag</a:t>
            </a:r>
            <a:r>
              <a:rPr lang="zh-TW" altLang="en-US" dirty="0"/>
              <a:t>小電子標籤</a:t>
            </a:r>
            <a:r>
              <a:rPr lang="en-US" altLang="zh-TW" sz="1500" dirty="0">
                <a:solidFill>
                  <a:schemeClr val="bg2">
                    <a:lumMod val="25000"/>
                  </a:schemeClr>
                </a:solidFill>
              </a:rPr>
              <a:t>that would alert bus drivers, via an app, when a child </a:t>
            </a:r>
            <a:r>
              <a:rPr lang="en-US" altLang="zh-TW" sz="15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gets on and off the bus</a:t>
            </a:r>
            <a:r>
              <a:rPr lang="en-US" altLang="zh-TW" sz="1500" dirty="0">
                <a:solidFill>
                  <a:schemeClr val="bg2">
                    <a:lumMod val="25000"/>
                  </a:schemeClr>
                </a:solidFill>
              </a:rPr>
              <a:t>. The tag also acts as an electronic </a:t>
            </a:r>
            <a:r>
              <a:rPr lang="en-US" altLang="zh-TW" sz="15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attendance</a:t>
            </a:r>
            <a:r>
              <a:rPr lang="en-US" altLang="zh-TW" sz="15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TW" sz="15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marker</a:t>
            </a:r>
            <a:r>
              <a:rPr lang="en-US" altLang="zh-TW" sz="1500" dirty="0">
                <a:solidFill>
                  <a:schemeClr val="bg2">
                    <a:lumMod val="25000"/>
                  </a:schemeClr>
                </a:solidFill>
              </a:rPr>
              <a:t>. ... An alarm on </a:t>
            </a:r>
            <a:r>
              <a:rPr lang="en-US" altLang="zh-TW" sz="1500" u="sng" dirty="0">
                <a:solidFill>
                  <a:schemeClr val="bg2">
                    <a:lumMod val="25000"/>
                  </a:schemeClr>
                </a:solidFill>
              </a:rPr>
              <a:t>the driver’s app </a:t>
            </a:r>
            <a:r>
              <a:rPr lang="en-US" altLang="zh-TW" sz="1500" dirty="0">
                <a:solidFill>
                  <a:schemeClr val="bg2">
                    <a:lumMod val="25000"/>
                  </a:schemeClr>
                </a:solidFill>
              </a:rPr>
              <a:t>will also go off if a child misses his stop, or is still on the bus after everyone else has got off. The </a:t>
            </a:r>
            <a:r>
              <a:rPr lang="en-US" altLang="zh-TW" sz="1500" u="sng" dirty="0">
                <a:solidFill>
                  <a:schemeClr val="bg2">
                    <a:lumMod val="25000"/>
                  </a:schemeClr>
                </a:solidFill>
              </a:rPr>
              <a:t>children’s parents also had a specific app </a:t>
            </a:r>
            <a:r>
              <a:rPr lang="en-US" altLang="zh-TW" sz="1500" dirty="0">
                <a:solidFill>
                  <a:schemeClr val="bg2">
                    <a:lumMod val="25000"/>
                  </a:schemeClr>
                </a:solidFill>
              </a:rPr>
              <a:t>that would push notifications for when the bus was arriving, when their child got on or off the bus, as well as track the bus location on a map” – Source: </a:t>
            </a:r>
            <a:r>
              <a:rPr lang="en-US" altLang="zh-TW" sz="1500" dirty="0">
                <a:solidFill>
                  <a:schemeClr val="bg2">
                    <a:lumMod val="25000"/>
                  </a:schemeClr>
                </a:solidFill>
                <a:hlinkClick r:id="rId3"/>
              </a:rPr>
              <a:t>http://goo.gl/g6YCYk</a:t>
            </a:r>
            <a:r>
              <a:rPr lang="en-US" altLang="zh-TW" sz="15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US" dirty="0"/>
              <a:t>Internet of things</a:t>
            </a:r>
            <a:r>
              <a:rPr lang="zh-TW" altLang="zh-TW" dirty="0"/>
              <a:t>物聯網</a:t>
            </a:r>
            <a:r>
              <a:rPr lang="en-US" altLang="zh-TW" dirty="0"/>
              <a:t> project</a:t>
            </a:r>
          </a:p>
          <a:p>
            <a:pPr lvl="1"/>
            <a:r>
              <a:rPr lang="en-US" sz="1500" dirty="0">
                <a:solidFill>
                  <a:schemeClr val="bg2">
                    <a:lumMod val="25000"/>
                  </a:schemeClr>
                </a:solidFill>
              </a:rPr>
              <a:t>Physical items connected to the Internet by means of sensors (e.g., “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hlinkClick r:id="rId4"/>
              </a:rPr>
              <a:t>August Smart Lock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</a:rPr>
              <a:t>”)</a:t>
            </a:r>
          </a:p>
          <a:p>
            <a:r>
              <a:rPr lang="en-US" dirty="0"/>
              <a:t>Cloud computing</a:t>
            </a:r>
            <a:r>
              <a:rPr lang="en-US" altLang="zh-TW" dirty="0"/>
              <a:t>(</a:t>
            </a:r>
            <a:r>
              <a:rPr lang="zh-TW" altLang="en-US" dirty="0"/>
              <a:t>雲端運算</a:t>
            </a:r>
            <a:r>
              <a:rPr lang="en-US" altLang="zh-TW" dirty="0"/>
              <a:t>) project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5"/>
              </a:rPr>
              <a:t>Amazon Key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(all you need – Amazon smart lock, “Key” app --- to lock n unlock door) ---- Oct., 2017</a:t>
            </a:r>
            <a:endParaRPr lang="en-US" altLang="zh-TW" dirty="0"/>
          </a:p>
          <a:p>
            <a:r>
              <a:rPr lang="en-US" dirty="0"/>
              <a:t>Others: 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Research</a:t>
            </a:r>
            <a:r>
              <a:rPr lang="en-US" dirty="0"/>
              <a:t> on social media governance process, 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Construct</a:t>
            </a:r>
            <a:r>
              <a:rPr lang="en-US" dirty="0"/>
              <a:t> a building, 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Assembly</a:t>
            </a:r>
            <a:r>
              <a:rPr lang="en-US" dirty="0"/>
              <a:t> a car,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Explore</a:t>
            </a:r>
            <a:r>
              <a:rPr lang="en-US" dirty="0"/>
              <a:t> new market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248400"/>
            <a:ext cx="209348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Celeste Ng, 2018.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3429000"/>
            <a:ext cx="1524000" cy="374073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prstClr val="white"/>
                </a:solidFill>
              </a:rPr>
              <a:t>IoT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1676400"/>
            <a:ext cx="1371600" cy="374073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</a:rPr>
              <a:t>Mobile apps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0392" y="4114800"/>
            <a:ext cx="1713807" cy="374073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</a:rPr>
              <a:t>Cloud computing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3DAFBE0-8E47-48B6-BBCF-8E199BE815D9}"/>
              </a:ext>
            </a:extLst>
          </p:cNvPr>
          <p:cNvSpPr/>
          <p:nvPr/>
        </p:nvSpPr>
        <p:spPr>
          <a:xfrm>
            <a:off x="6591300" y="1417000"/>
            <a:ext cx="1905000" cy="892871"/>
          </a:xfrm>
          <a:prstGeom prst="wedgeRoundRectCallout">
            <a:avLst>
              <a:gd name="adj1" fmla="val -75508"/>
              <a:gd name="adj2" fmla="val -4257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Celeste:</a:t>
            </a:r>
          </a:p>
          <a:p>
            <a:pPr algn="ctr"/>
            <a:r>
              <a:rPr lang="en-US" sz="1500" dirty="0"/>
              <a:t>For customer engagement, digital marketing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272321-9C09-4C12-9BB4-1887F7393BCA}"/>
              </a:ext>
            </a:extLst>
          </p:cNvPr>
          <p:cNvGrpSpPr/>
          <p:nvPr/>
        </p:nvGrpSpPr>
        <p:grpSpPr>
          <a:xfrm>
            <a:off x="6792486" y="3281608"/>
            <a:ext cx="2264628" cy="2752817"/>
            <a:chOff x="6792486" y="3281608"/>
            <a:chExt cx="2264628" cy="275281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99C54B-EA6E-4BC8-812A-AB99F3BDA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2486" y="3281608"/>
              <a:ext cx="2235200" cy="25146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FB86CB-BF34-49D0-912F-BF78B6FF2F16}"/>
                </a:ext>
              </a:extLst>
            </p:cNvPr>
            <p:cNvSpPr/>
            <p:nvPr/>
          </p:nvSpPr>
          <p:spPr>
            <a:xfrm>
              <a:off x="6858000" y="5695871"/>
              <a:ext cx="2199114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800" dirty="0"/>
                <a:t>Photo credit: </a:t>
              </a:r>
              <a:r>
                <a:rPr lang="en-US" sz="800" dirty="0">
                  <a:hlinkClick r:id="rId7"/>
                </a:rPr>
                <a:t>https://www.qulix.com/about/iot-in-manufacturing/</a:t>
              </a:r>
              <a:r>
                <a:rPr lang="en-US" sz="8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34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0055"/>
            <a:ext cx="7122599" cy="640928"/>
          </a:xfrm>
        </p:spPr>
        <p:txBody>
          <a:bodyPr/>
          <a:lstStyle/>
          <a:p>
            <a:r>
              <a:rPr lang="en-US" dirty="0"/>
              <a:t>Examples of IoT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31871"/>
            <a:ext cx="7769621" cy="5472545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b="1" dirty="0"/>
              <a:t>1. </a:t>
            </a:r>
            <a:r>
              <a:rPr lang="en-US" altLang="zh-TW" b="1" dirty="0">
                <a:hlinkClick r:id="rId2"/>
              </a:rPr>
              <a:t>Smart Agriculture System</a:t>
            </a:r>
            <a:endParaRPr lang="en-US" altLang="zh-TW" b="1" dirty="0"/>
          </a:p>
          <a:p>
            <a:pPr lvl="1"/>
            <a:r>
              <a:rPr lang="en-US" altLang="zh-TW" dirty="0"/>
              <a:t>that can perform and even monitor a host of farming tasks. For instance, you can schedule the system to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irrigate</a:t>
            </a:r>
            <a:r>
              <a:rPr lang="en-US" altLang="zh-TW" dirty="0"/>
              <a:t> [water] a piece of land automatically, or you can spray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fertilizers</a:t>
            </a:r>
            <a:r>
              <a:rPr lang="en-US" altLang="zh-TW" dirty="0"/>
              <a:t>/pesticides on the crops wirelessly through your smartphone </a:t>
            </a:r>
            <a:r>
              <a:rPr lang="zh-TW" altLang="en-US" dirty="0"/>
              <a:t>自動灌溉一塊土地，或者你可以在農作物上噴灑化肥</a:t>
            </a:r>
            <a:r>
              <a:rPr lang="en-US" altLang="zh-TW" dirty="0"/>
              <a:t>/</a:t>
            </a:r>
            <a:r>
              <a:rPr lang="zh-TW" altLang="en-US" dirty="0"/>
              <a:t>農藥</a:t>
            </a:r>
            <a:endParaRPr lang="en-US" altLang="zh-TW" dirty="0"/>
          </a:p>
          <a:p>
            <a:r>
              <a:rPr lang="en-US" altLang="zh-TW" b="1" dirty="0"/>
              <a:t>2. </a:t>
            </a:r>
            <a:r>
              <a:rPr lang="en-US" altLang="zh-TW" b="1" dirty="0">
                <a:hlinkClick r:id="rId3"/>
              </a:rPr>
              <a:t>Weather Reporting System</a:t>
            </a:r>
            <a:endParaRPr lang="en-US" altLang="zh-TW" b="1" dirty="0"/>
          </a:p>
          <a:p>
            <a:pPr lvl="1"/>
            <a:r>
              <a:rPr lang="en-US" altLang="zh-TW" dirty="0"/>
              <a:t>the system is embedded with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temperature</a:t>
            </a:r>
            <a:r>
              <a:rPr lang="en-US" altLang="zh-TW" dirty="0"/>
              <a:t>,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humidity</a:t>
            </a:r>
            <a:r>
              <a:rPr lang="en-US" altLang="zh-TW" dirty="0"/>
              <a:t>, and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rain</a:t>
            </a:r>
            <a:r>
              <a:rPr lang="en-US" altLang="zh-TW" dirty="0"/>
              <a:t> sensors that can monitor the weather conditions and provide live reports of weather statistics. …  an always-on, automated system that sends data via a microcontroller to the webserver using a WIFI connection</a:t>
            </a:r>
          </a:p>
          <a:p>
            <a:r>
              <a:rPr lang="en-US" altLang="zh-TW" b="1" dirty="0"/>
              <a:t>3. </a:t>
            </a:r>
            <a:r>
              <a:rPr lang="en-US" altLang="zh-TW" b="1" dirty="0">
                <a:hlinkClick r:id="rId4"/>
              </a:rPr>
              <a:t>Home Automation System</a:t>
            </a:r>
            <a:endParaRPr lang="en-US" altLang="zh-TW" b="1" dirty="0"/>
          </a:p>
          <a:p>
            <a:pPr lvl="1"/>
            <a:r>
              <a:rPr lang="en-US" altLang="zh-TW" dirty="0"/>
              <a:t>gives more power to the user to control and manage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household</a:t>
            </a:r>
            <a:r>
              <a:rPr lang="en-US" altLang="zh-TW" dirty="0"/>
              <a:t>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appliances</a:t>
            </a:r>
            <a:r>
              <a:rPr lang="en-US" altLang="zh-TW" dirty="0"/>
              <a:t> from any location in the world</a:t>
            </a:r>
          </a:p>
          <a:p>
            <a:r>
              <a:rPr lang="en-US" altLang="zh-TW" b="1" dirty="0"/>
              <a:t>4. </a:t>
            </a:r>
            <a:r>
              <a:rPr lang="en-US" altLang="zh-TW" b="1" dirty="0">
                <a:hlinkClick r:id="rId5"/>
              </a:rPr>
              <a:t>Face Recognition Bot</a:t>
            </a:r>
            <a:endParaRPr lang="en-US" altLang="zh-TW" b="1" dirty="0"/>
          </a:p>
          <a:p>
            <a:pPr lvl="1"/>
            <a:r>
              <a:rPr lang="en-US" altLang="zh-TW" dirty="0"/>
              <a:t>one of the best IoT Projects where the intelligent AI bot is designed to recognize the faces of different people or a single person and also their unique voice. </a:t>
            </a:r>
          </a:p>
          <a:p>
            <a:pPr lvl="1"/>
            <a:r>
              <a:rPr lang="en-US" altLang="zh-TW" dirty="0"/>
              <a:t>… system includes facial recognition features like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face detection </a:t>
            </a:r>
            <a:r>
              <a:rPr lang="en-US" altLang="zh-TW" dirty="0"/>
              <a:t>(perceives faces and attribute the same in an image),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person</a:t>
            </a:r>
            <a:r>
              <a:rPr lang="en-US" altLang="zh-TW" dirty="0"/>
              <a:t>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identification</a:t>
            </a:r>
            <a:r>
              <a:rPr lang="en-US" altLang="zh-TW" dirty="0"/>
              <a:t> (matches an individual in your private repository containing hundreds and thousands of people), and also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emotion recognition </a:t>
            </a:r>
            <a:r>
              <a:rPr lang="en-US" altLang="zh-TW" dirty="0"/>
              <a:t>(detects a range of facial expressions including happiness, contempt, neutrality, and fear) … for a robust 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system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6114" y="6081250"/>
            <a:ext cx="300788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2022, https://www.upgrad.com/blog/iot-project-ideas-topics-for-beginners/. </a:t>
            </a:r>
          </a:p>
        </p:txBody>
      </p:sp>
    </p:spTree>
    <p:extLst>
      <p:ext uri="{BB962C8B-B14F-4D97-AF65-F5344CB8AC3E}">
        <p14:creationId xmlns:p14="http://schemas.microsoft.com/office/powerpoint/2010/main" val="45507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project </a:t>
            </a:r>
          </a:p>
          <a:p>
            <a:pPr lvl="1"/>
            <a:r>
              <a:rPr lang="en-US" dirty="0"/>
              <a:t>has a </a:t>
            </a:r>
            <a:r>
              <a:rPr lang="en-US" dirty="0">
                <a:solidFill>
                  <a:srgbClr val="FF0000"/>
                </a:solidFill>
              </a:rPr>
              <a:t>unique purpose</a:t>
            </a:r>
          </a:p>
          <a:p>
            <a:pPr lvl="1"/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temporary</a:t>
            </a:r>
          </a:p>
          <a:p>
            <a:pPr lvl="1"/>
            <a:r>
              <a:rPr lang="en-US" dirty="0"/>
              <a:t>is developed using </a:t>
            </a:r>
            <a:r>
              <a:rPr lang="en-US" dirty="0">
                <a:solidFill>
                  <a:srgbClr val="FF0000"/>
                </a:solidFill>
              </a:rPr>
              <a:t>progressive elaboration</a:t>
            </a:r>
            <a:r>
              <a:rPr lang="en-US" altLang="zh-TW" dirty="0"/>
              <a:t>(</a:t>
            </a:r>
            <a:r>
              <a:rPr lang="zh-TW" altLang="en-US" dirty="0"/>
              <a:t>逐步發展</a:t>
            </a:r>
            <a:r>
              <a:rPr lang="en-US" altLang="zh-TW" dirty="0"/>
              <a:t>)</a:t>
            </a:r>
          </a:p>
          <a:p>
            <a:pPr lvl="2"/>
            <a:r>
              <a:rPr lang="en-US" dirty="0"/>
              <a:t> from broad initial plan to specific details, as time passes</a:t>
            </a:r>
          </a:p>
          <a:p>
            <a:pPr lvl="1"/>
            <a:r>
              <a:rPr lang="en-US" dirty="0"/>
              <a:t>requires </a:t>
            </a:r>
            <a:r>
              <a:rPr lang="en-US" dirty="0">
                <a:solidFill>
                  <a:srgbClr val="FF0000"/>
                </a:solidFill>
              </a:rPr>
              <a:t>resources</a:t>
            </a:r>
            <a:r>
              <a:rPr lang="en-US" dirty="0"/>
              <a:t>, often from various areas</a:t>
            </a:r>
          </a:p>
          <a:p>
            <a:pPr lvl="1"/>
            <a:r>
              <a:rPr lang="en-US" dirty="0"/>
              <a:t>should have a </a:t>
            </a:r>
            <a:r>
              <a:rPr lang="en-US" dirty="0">
                <a:solidFill>
                  <a:srgbClr val="FF0000"/>
                </a:solidFill>
              </a:rPr>
              <a:t>primary customer </a:t>
            </a:r>
            <a:r>
              <a:rPr lang="en-US" dirty="0"/>
              <a:t>or sponsor</a:t>
            </a:r>
            <a:r>
              <a:rPr lang="en-US" altLang="zh-TW" dirty="0"/>
              <a:t>(</a:t>
            </a:r>
            <a:r>
              <a:rPr lang="zh-TW" altLang="zh-TW" sz="2000" dirty="0"/>
              <a:t>專案</a:t>
            </a:r>
            <a:r>
              <a:rPr lang="zh-TW" altLang="en-US" dirty="0"/>
              <a:t>贊助者</a:t>
            </a:r>
            <a:r>
              <a:rPr lang="en-US" altLang="zh-TW" dirty="0"/>
              <a:t>)</a:t>
            </a:r>
            <a:endParaRPr lang="en-US" dirty="0"/>
          </a:p>
          <a:p>
            <a:pPr lvl="2"/>
            <a:r>
              <a:rPr lang="en-US" dirty="0"/>
              <a:t>The </a:t>
            </a:r>
            <a:r>
              <a:rPr lang="en-US" b="1" dirty="0"/>
              <a:t>project sponsor</a:t>
            </a:r>
            <a:r>
              <a:rPr lang="en-US" dirty="0"/>
              <a:t> usually provides the direction and funding</a:t>
            </a:r>
            <a:r>
              <a:rPr lang="zh-TW" altLang="zh-TW" dirty="0"/>
              <a:t>經費</a:t>
            </a:r>
            <a:r>
              <a:rPr lang="en-US" dirty="0"/>
              <a:t>for the project</a:t>
            </a:r>
          </a:p>
          <a:p>
            <a:pPr lvl="1"/>
            <a:r>
              <a:rPr lang="en-US" dirty="0"/>
              <a:t>involves </a:t>
            </a:r>
            <a:r>
              <a:rPr lang="en-US" dirty="0">
                <a:solidFill>
                  <a:srgbClr val="FF0000"/>
                </a:solidFill>
              </a:rPr>
              <a:t>uncertainty</a:t>
            </a:r>
            <a:r>
              <a:rPr lang="en-US" altLang="zh-TW" dirty="0"/>
              <a:t>(</a:t>
            </a:r>
            <a:r>
              <a:rPr lang="zh-TW" altLang="en-US" dirty="0"/>
              <a:t>難以確定</a:t>
            </a:r>
            <a:r>
              <a:rPr lang="en-US" altLang="zh-TW" dirty="0"/>
              <a:t>)</a:t>
            </a:r>
          </a:p>
          <a:p>
            <a:pPr lvl="2"/>
            <a:r>
              <a:rPr lang="en-US" dirty="0"/>
              <a:t>Supplier went out of business, unplanned team member time off</a:t>
            </a:r>
          </a:p>
          <a:p>
            <a:endParaRPr lang="en-US" sz="2400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Attributes</a:t>
            </a:r>
          </a:p>
        </p:txBody>
      </p:sp>
      <p:sp>
        <p:nvSpPr>
          <p:cNvPr id="19460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F5A6F9-FCCE-4D35-A21E-7ABDD06CAFE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1988127"/>
            <a:ext cx="2133600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2382982"/>
            <a:ext cx="1524000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2757055"/>
            <a:ext cx="3048000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3525983"/>
            <a:ext cx="1371600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91196" y="3976831"/>
            <a:ext cx="2342804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9800" y="4991965"/>
            <a:ext cx="1600200" cy="374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5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6.xml><?xml version="1.0" encoding="utf-8"?>
<a:theme xmlns:a="http://schemas.openxmlformats.org/drawingml/2006/main" name="3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7.xml><?xml version="1.0" encoding="utf-8"?>
<a:theme xmlns:a="http://schemas.openxmlformats.org/drawingml/2006/main" name="4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8258</TotalTime>
  <Words>2567</Words>
  <Application>Microsoft Office PowerPoint</Application>
  <PresentationFormat>On-screen Show (4:3)</PresentationFormat>
  <Paragraphs>252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52" baseType="lpstr">
      <vt:lpstr>微軟正黑體</vt:lpstr>
      <vt:lpstr>新細明體</vt:lpstr>
      <vt:lpstr>黑体</vt:lpstr>
      <vt:lpstr>幼圆</vt:lpstr>
      <vt:lpstr>Arial</vt:lpstr>
      <vt:lpstr>Arial Rounded MT Bold</vt:lpstr>
      <vt:lpstr>Calibri</vt:lpstr>
      <vt:lpstr>Calibri Light</vt:lpstr>
      <vt:lpstr>Century Gothic</vt:lpstr>
      <vt:lpstr>Lucida Sans Unicode</vt:lpstr>
      <vt:lpstr>Times New Roman</vt:lpstr>
      <vt:lpstr>Verdana</vt:lpstr>
      <vt:lpstr>Wingdings</vt:lpstr>
      <vt:lpstr>Wingdings 2</vt:lpstr>
      <vt:lpstr>Wingdings 3</vt:lpstr>
      <vt:lpstr>Custom Design</vt:lpstr>
      <vt:lpstr>Theme1</vt:lpstr>
      <vt:lpstr>1_Wisp</vt:lpstr>
      <vt:lpstr>Wisp</vt:lpstr>
      <vt:lpstr>2_Wisp</vt:lpstr>
      <vt:lpstr>3_Wisp</vt:lpstr>
      <vt:lpstr>4_Wisp</vt:lpstr>
      <vt:lpstr>Chapter 1: Introduction to Project Management</vt:lpstr>
      <vt:lpstr>Contents   </vt:lpstr>
      <vt:lpstr>Why we need Projects?</vt:lpstr>
      <vt:lpstr>What Is a Project?</vt:lpstr>
      <vt:lpstr>When is the end of a project</vt:lpstr>
      <vt:lpstr>Examples of IT Projects</vt:lpstr>
      <vt:lpstr>Examples of Strategic Projects</vt:lpstr>
      <vt:lpstr>Examples of IoT Projects</vt:lpstr>
      <vt:lpstr>Project Attributes</vt:lpstr>
      <vt:lpstr>What is project management?</vt:lpstr>
      <vt:lpstr>Why project management is important? (1)</vt:lpstr>
      <vt:lpstr>Why project management is important? (2)</vt:lpstr>
      <vt:lpstr>Project Stakeholders</vt:lpstr>
      <vt:lpstr>Project Management Tools and Techniques</vt:lpstr>
      <vt:lpstr>PowerPoint Presentation</vt:lpstr>
      <vt:lpstr>PowerPoint Presentation</vt:lpstr>
      <vt:lpstr>PowerPoint Presentation</vt:lpstr>
      <vt:lpstr>Project Success</vt:lpstr>
      <vt:lpstr>Program and Project Portfolio Management</vt:lpstr>
      <vt:lpstr>Project專案 and Program Managers計畫管理師</vt:lpstr>
      <vt:lpstr>Table 1-3 Ten Most Important Skills and Competencies for Project Managers</vt:lpstr>
      <vt:lpstr>PowerPoint Presentation</vt:lpstr>
      <vt:lpstr>Project Portfolio Management</vt:lpstr>
      <vt:lpstr>Portfolio, programs and projects</vt:lpstr>
      <vt:lpstr>Portfolio, programs and projects</vt:lpstr>
      <vt:lpstr>Organizational project management </vt:lpstr>
      <vt:lpstr>Figure 1-3. Project Management Compared to Project Portfolio Management</vt:lpstr>
      <vt:lpstr>Figure 1-6. Sample Gantt Chart Created with Project 2010</vt:lpstr>
      <vt:lpstr>Figure 1-7. Sample Network Diagram(網路圖)Created with Project 2010</vt:lpstr>
      <vt:lpstr>Recap - Chapter Summary</vt:lpstr>
    </vt:vector>
  </TitlesOfParts>
  <Company>Augsburg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 Technology</dc:creator>
  <cp:lastModifiedBy>Celeste Ng</cp:lastModifiedBy>
  <cp:revision>321</cp:revision>
  <cp:lastPrinted>2019-02-24T12:08:48Z</cp:lastPrinted>
  <dcterms:created xsi:type="dcterms:W3CDTF">2001-07-05T23:10:12Z</dcterms:created>
  <dcterms:modified xsi:type="dcterms:W3CDTF">2024-02-26T13:57:41Z</dcterms:modified>
</cp:coreProperties>
</file>