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media/image27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85" r:id="rId2"/>
    <p:sldMasterId id="2147483897" r:id="rId3"/>
    <p:sldMasterId id="2147483909" r:id="rId4"/>
    <p:sldMasterId id="2147483921" r:id="rId5"/>
    <p:sldMasterId id="2147483950" r:id="rId6"/>
    <p:sldMasterId id="2147483967" r:id="rId7"/>
    <p:sldMasterId id="2147483984" r:id="rId8"/>
  </p:sldMasterIdLst>
  <p:notesMasterIdLst>
    <p:notesMasterId r:id="rId44"/>
  </p:notesMasterIdLst>
  <p:handoutMasterIdLst>
    <p:handoutMasterId r:id="rId45"/>
  </p:handoutMasterIdLst>
  <p:sldIdLst>
    <p:sldId id="379" r:id="rId9"/>
    <p:sldId id="351" r:id="rId10"/>
    <p:sldId id="401" r:id="rId11"/>
    <p:sldId id="419" r:id="rId12"/>
    <p:sldId id="417" r:id="rId13"/>
    <p:sldId id="414" r:id="rId14"/>
    <p:sldId id="420" r:id="rId15"/>
    <p:sldId id="410" r:id="rId16"/>
    <p:sldId id="354" r:id="rId17"/>
    <p:sldId id="353" r:id="rId18"/>
    <p:sldId id="396" r:id="rId19"/>
    <p:sldId id="357" r:id="rId20"/>
    <p:sldId id="359" r:id="rId21"/>
    <p:sldId id="360" r:id="rId22"/>
    <p:sldId id="404" r:id="rId23"/>
    <p:sldId id="405" r:id="rId24"/>
    <p:sldId id="418" r:id="rId25"/>
    <p:sldId id="362" r:id="rId26"/>
    <p:sldId id="363" r:id="rId27"/>
    <p:sldId id="390" r:id="rId28"/>
    <p:sldId id="397" r:id="rId29"/>
    <p:sldId id="398" r:id="rId30"/>
    <p:sldId id="399" r:id="rId31"/>
    <p:sldId id="400" r:id="rId32"/>
    <p:sldId id="411" r:id="rId33"/>
    <p:sldId id="368" r:id="rId34"/>
    <p:sldId id="369" r:id="rId35"/>
    <p:sldId id="374" r:id="rId36"/>
    <p:sldId id="376" r:id="rId37"/>
    <p:sldId id="372" r:id="rId38"/>
    <p:sldId id="408" r:id="rId39"/>
    <p:sldId id="384" r:id="rId40"/>
    <p:sldId id="406" r:id="rId41"/>
    <p:sldId id="407" r:id="rId42"/>
    <p:sldId id="409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B53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88538" autoAdjust="0"/>
  </p:normalViewPr>
  <p:slideViewPr>
    <p:cSldViewPr>
      <p:cViewPr varScale="1">
        <p:scale>
          <a:sx n="113" d="100"/>
          <a:sy n="113" d="100"/>
        </p:scale>
        <p:origin x="8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291C4-2A58-4EB1-8046-7771CCB2749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827855-4938-4658-94FD-4792D6976341}">
      <dgm:prSet/>
      <dgm:spPr/>
      <dgm:t>
        <a:bodyPr/>
        <a:lstStyle/>
        <a:p>
          <a:pPr rtl="0"/>
          <a:r>
            <a:rPr lang="en-US" b="1" dirty="0"/>
            <a:t>Marketplace conditions. </a:t>
          </a:r>
          <a:endParaRPr lang="en-US" dirty="0"/>
        </a:p>
      </dgm:t>
    </dgm:pt>
    <dgm:pt modelId="{12799214-FD61-43CC-A013-090654FDE7A1}" type="parTrans" cxnId="{47AAE6F6-B9C8-40B8-8D03-26AB5DA63440}">
      <dgm:prSet/>
      <dgm:spPr/>
      <dgm:t>
        <a:bodyPr/>
        <a:lstStyle/>
        <a:p>
          <a:endParaRPr lang="en-US"/>
        </a:p>
      </dgm:t>
    </dgm:pt>
    <dgm:pt modelId="{C990F73B-2FE8-479B-ACE5-1C22783B8B38}" type="sibTrans" cxnId="{47AAE6F6-B9C8-40B8-8D03-26AB5DA63440}">
      <dgm:prSet/>
      <dgm:spPr/>
      <dgm:t>
        <a:bodyPr/>
        <a:lstStyle/>
        <a:p>
          <a:endParaRPr lang="en-US"/>
        </a:p>
      </dgm:t>
    </dgm:pt>
    <dgm:pt modelId="{FABE176B-F4F6-409B-ADCF-E128AAA2D95E}">
      <dgm:prSet/>
      <dgm:spPr/>
      <dgm:t>
        <a:bodyPr/>
        <a:lstStyle/>
        <a:p>
          <a:pPr rtl="0"/>
          <a:r>
            <a:rPr lang="en-US"/>
            <a:t>Examples include competitors, market share brand recognition, and trademarks.</a:t>
          </a:r>
        </a:p>
      </dgm:t>
    </dgm:pt>
    <dgm:pt modelId="{21DCC69C-0012-405C-89D0-137DA1A81691}" type="parTrans" cxnId="{6E4143A3-522A-4F82-9AE3-981F026DCBF7}">
      <dgm:prSet/>
      <dgm:spPr/>
      <dgm:t>
        <a:bodyPr/>
        <a:lstStyle/>
        <a:p>
          <a:endParaRPr lang="en-US"/>
        </a:p>
      </dgm:t>
    </dgm:pt>
    <dgm:pt modelId="{B5BA830A-7BB9-456E-9413-4CBB0005313C}" type="sibTrans" cxnId="{6E4143A3-522A-4F82-9AE3-981F026DCBF7}">
      <dgm:prSet/>
      <dgm:spPr/>
      <dgm:t>
        <a:bodyPr/>
        <a:lstStyle/>
        <a:p>
          <a:endParaRPr lang="en-US"/>
        </a:p>
      </dgm:t>
    </dgm:pt>
    <dgm:pt modelId="{431DBF9D-F211-498C-968B-CB33B45ADFBD}">
      <dgm:prSet/>
      <dgm:spPr/>
      <dgm:t>
        <a:bodyPr/>
        <a:lstStyle/>
        <a:p>
          <a:pPr rtl="0"/>
          <a:r>
            <a:rPr lang="en-US" b="1"/>
            <a:t>Social and cultural influences and issues. </a:t>
          </a:r>
          <a:endParaRPr lang="en-US"/>
        </a:p>
      </dgm:t>
    </dgm:pt>
    <dgm:pt modelId="{5B66DFA7-EF71-4176-A838-4DCDD792ED26}" type="parTrans" cxnId="{F0AB760F-FE8F-4A11-9575-1F30173F1AE8}">
      <dgm:prSet/>
      <dgm:spPr/>
      <dgm:t>
        <a:bodyPr/>
        <a:lstStyle/>
        <a:p>
          <a:endParaRPr lang="en-US"/>
        </a:p>
      </dgm:t>
    </dgm:pt>
    <dgm:pt modelId="{E5111339-6913-479E-898A-D2DFA6139852}" type="sibTrans" cxnId="{F0AB760F-FE8F-4A11-9575-1F30173F1AE8}">
      <dgm:prSet/>
      <dgm:spPr/>
      <dgm:t>
        <a:bodyPr/>
        <a:lstStyle/>
        <a:p>
          <a:endParaRPr lang="en-US"/>
        </a:p>
      </dgm:t>
    </dgm:pt>
    <dgm:pt modelId="{F8327F03-AF8E-4B63-86FA-D0FF19F8D1EB}">
      <dgm:prSet/>
      <dgm:spPr/>
      <dgm:t>
        <a:bodyPr/>
        <a:lstStyle/>
        <a:p>
          <a:pPr rtl="0"/>
          <a:r>
            <a:rPr lang="en-US" dirty="0"/>
            <a:t>Examples include political climate, codes of conduct, ethics, and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perceptions</a:t>
          </a:r>
          <a:r>
            <a:rPr lang="en-US" dirty="0"/>
            <a:t>.</a:t>
          </a:r>
        </a:p>
      </dgm:t>
    </dgm:pt>
    <dgm:pt modelId="{1695979E-2D68-4AFC-A6EB-738190253A26}" type="parTrans" cxnId="{93B60ACC-79A7-4972-8387-8AA146CCC62B}">
      <dgm:prSet/>
      <dgm:spPr/>
      <dgm:t>
        <a:bodyPr/>
        <a:lstStyle/>
        <a:p>
          <a:endParaRPr lang="en-US"/>
        </a:p>
      </dgm:t>
    </dgm:pt>
    <dgm:pt modelId="{D1F574E6-C646-4DED-BFB0-6993E107119F}" type="sibTrans" cxnId="{93B60ACC-79A7-4972-8387-8AA146CCC62B}">
      <dgm:prSet/>
      <dgm:spPr/>
      <dgm:t>
        <a:bodyPr/>
        <a:lstStyle/>
        <a:p>
          <a:endParaRPr lang="en-US"/>
        </a:p>
      </dgm:t>
    </dgm:pt>
    <dgm:pt modelId="{D8732750-80EE-4DB3-9D50-71A2140DBD33}">
      <dgm:prSet/>
      <dgm:spPr/>
      <dgm:t>
        <a:bodyPr/>
        <a:lstStyle/>
        <a:p>
          <a:pPr rtl="0"/>
          <a:r>
            <a:rPr lang="en-US" b="1"/>
            <a:t>Legal restrictions. </a:t>
          </a:r>
          <a:endParaRPr lang="en-US"/>
        </a:p>
      </dgm:t>
    </dgm:pt>
    <dgm:pt modelId="{C9257EDE-006E-4526-A21E-CA20CC35DDCC}" type="parTrans" cxnId="{4757769D-1DFD-4194-99F4-EBDDB40D580E}">
      <dgm:prSet/>
      <dgm:spPr/>
      <dgm:t>
        <a:bodyPr/>
        <a:lstStyle/>
        <a:p>
          <a:endParaRPr lang="en-US"/>
        </a:p>
      </dgm:t>
    </dgm:pt>
    <dgm:pt modelId="{35260387-28C4-4E91-B85D-8763BFC9BB44}" type="sibTrans" cxnId="{4757769D-1DFD-4194-99F4-EBDDB40D580E}">
      <dgm:prSet/>
      <dgm:spPr/>
      <dgm:t>
        <a:bodyPr/>
        <a:lstStyle/>
        <a:p>
          <a:endParaRPr lang="en-US"/>
        </a:p>
      </dgm:t>
    </dgm:pt>
    <dgm:pt modelId="{94955B7A-268D-4B9D-869C-F5EAA812BD16}">
      <dgm:prSet/>
      <dgm:spPr/>
      <dgm:t>
        <a:bodyPr/>
        <a:lstStyle/>
        <a:p>
          <a:pPr rtl="0"/>
          <a:r>
            <a:rPr lang="en-US" dirty="0"/>
            <a:t>Examples include country or local laws and regulations related to security,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protection</a:t>
          </a:r>
          <a:r>
            <a:rPr lang="en-US" dirty="0"/>
            <a:t>, business conduct, employment, and procurement.</a:t>
          </a:r>
        </a:p>
      </dgm:t>
    </dgm:pt>
    <dgm:pt modelId="{729AAABF-CA11-4268-BB3B-7C3822128105}" type="parTrans" cxnId="{8EDC7C05-E862-41E0-B8B3-86CA875360F1}">
      <dgm:prSet/>
      <dgm:spPr/>
      <dgm:t>
        <a:bodyPr/>
        <a:lstStyle/>
        <a:p>
          <a:endParaRPr lang="en-US"/>
        </a:p>
      </dgm:t>
    </dgm:pt>
    <dgm:pt modelId="{2BFD47A5-5433-4D31-83D0-4187D30E955C}" type="sibTrans" cxnId="{8EDC7C05-E862-41E0-B8B3-86CA875360F1}">
      <dgm:prSet/>
      <dgm:spPr/>
      <dgm:t>
        <a:bodyPr/>
        <a:lstStyle/>
        <a:p>
          <a:endParaRPr lang="en-US"/>
        </a:p>
      </dgm:t>
    </dgm:pt>
    <dgm:pt modelId="{6EA9801A-A794-46E9-8799-BAB07A955E95}">
      <dgm:prSet/>
      <dgm:spPr/>
      <dgm:t>
        <a:bodyPr/>
        <a:lstStyle/>
        <a:p>
          <a:pPr rtl="0"/>
          <a:r>
            <a:rPr lang="en-US" b="1"/>
            <a:t>Commercial databases. </a:t>
          </a:r>
          <a:endParaRPr lang="en-US"/>
        </a:p>
      </dgm:t>
    </dgm:pt>
    <dgm:pt modelId="{3F0B8292-FC7E-4543-9EAA-3C0FEF2372D4}" type="parTrans" cxnId="{2D0F437C-E841-40BE-91CE-32EA30F1F774}">
      <dgm:prSet/>
      <dgm:spPr/>
      <dgm:t>
        <a:bodyPr/>
        <a:lstStyle/>
        <a:p>
          <a:endParaRPr lang="en-US"/>
        </a:p>
      </dgm:t>
    </dgm:pt>
    <dgm:pt modelId="{0E7A260E-F50E-4CCD-846D-B9D9523ADF26}" type="sibTrans" cxnId="{2D0F437C-E841-40BE-91CE-32EA30F1F774}">
      <dgm:prSet/>
      <dgm:spPr/>
      <dgm:t>
        <a:bodyPr/>
        <a:lstStyle/>
        <a:p>
          <a:endParaRPr lang="en-US"/>
        </a:p>
      </dgm:t>
    </dgm:pt>
    <dgm:pt modelId="{5869116F-B5E3-4577-956B-A6F1F7D6D706}">
      <dgm:prSet/>
      <dgm:spPr/>
      <dgm:t>
        <a:bodyPr/>
        <a:lstStyle/>
        <a:p>
          <a:pPr rtl="0"/>
          <a:r>
            <a:rPr lang="en-US" dirty="0"/>
            <a:t>Examples include benchmarking results,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standardized cost estimating </a:t>
          </a:r>
          <a:r>
            <a:rPr lang="en-US" dirty="0"/>
            <a:t>data,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risk </a:t>
          </a:r>
          <a:r>
            <a:rPr lang="en-US" dirty="0"/>
            <a:t>study information, and risk databases.</a:t>
          </a:r>
        </a:p>
      </dgm:t>
    </dgm:pt>
    <dgm:pt modelId="{1F18F6B9-42B6-4D2F-B7E6-BE3E76F0539D}" type="parTrans" cxnId="{1BE43996-4E26-4C21-9C67-720C639BD418}">
      <dgm:prSet/>
      <dgm:spPr/>
      <dgm:t>
        <a:bodyPr/>
        <a:lstStyle/>
        <a:p>
          <a:endParaRPr lang="en-US"/>
        </a:p>
      </dgm:t>
    </dgm:pt>
    <dgm:pt modelId="{F93FD6A0-6995-4301-9D40-94B68E0ADA81}" type="sibTrans" cxnId="{1BE43996-4E26-4C21-9C67-720C639BD418}">
      <dgm:prSet/>
      <dgm:spPr/>
      <dgm:t>
        <a:bodyPr/>
        <a:lstStyle/>
        <a:p>
          <a:endParaRPr lang="en-US"/>
        </a:p>
      </dgm:t>
    </dgm:pt>
    <dgm:pt modelId="{A34886A6-2102-4484-9EFF-410A5683A107}">
      <dgm:prSet/>
      <dgm:spPr/>
      <dgm:t>
        <a:bodyPr/>
        <a:lstStyle/>
        <a:p>
          <a:pPr rtl="0"/>
          <a:r>
            <a:rPr lang="en-US" b="1"/>
            <a:t>Academic research. </a:t>
          </a:r>
          <a:endParaRPr lang="en-US"/>
        </a:p>
      </dgm:t>
    </dgm:pt>
    <dgm:pt modelId="{D369006B-2FD6-4582-950A-F7E6AED580EF}" type="parTrans" cxnId="{9F46223F-8464-4EE1-937C-FAE94C9479BE}">
      <dgm:prSet/>
      <dgm:spPr/>
      <dgm:t>
        <a:bodyPr/>
        <a:lstStyle/>
        <a:p>
          <a:endParaRPr lang="en-US"/>
        </a:p>
      </dgm:t>
    </dgm:pt>
    <dgm:pt modelId="{04B4F43E-23E2-41CC-9BFC-E7F22A1FA53F}" type="sibTrans" cxnId="{9F46223F-8464-4EE1-937C-FAE94C9479BE}">
      <dgm:prSet/>
      <dgm:spPr/>
      <dgm:t>
        <a:bodyPr/>
        <a:lstStyle/>
        <a:p>
          <a:endParaRPr lang="en-US"/>
        </a:p>
      </dgm:t>
    </dgm:pt>
    <dgm:pt modelId="{A118FA50-9FC7-46A9-BC85-CA2BD8EB7ED5}">
      <dgm:prSet/>
      <dgm:spPr/>
      <dgm:t>
        <a:bodyPr/>
        <a:lstStyle/>
        <a:p>
          <a:pPr rtl="0"/>
          <a:r>
            <a:rPr lang="en-US" dirty="0"/>
            <a:t>Examples include industry studies, publications, and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benchmarking</a:t>
          </a:r>
          <a:r>
            <a:rPr lang="en-US" dirty="0"/>
            <a:t> results.</a:t>
          </a:r>
        </a:p>
      </dgm:t>
    </dgm:pt>
    <dgm:pt modelId="{39C45752-25C6-4DE8-AF6C-276FCB92CB49}" type="parTrans" cxnId="{571D163D-2032-4995-9CA7-D69C50F50C38}">
      <dgm:prSet/>
      <dgm:spPr/>
      <dgm:t>
        <a:bodyPr/>
        <a:lstStyle/>
        <a:p>
          <a:endParaRPr lang="en-US"/>
        </a:p>
      </dgm:t>
    </dgm:pt>
    <dgm:pt modelId="{00C88441-7A95-4946-952A-A1DE463E7E97}" type="sibTrans" cxnId="{571D163D-2032-4995-9CA7-D69C50F50C38}">
      <dgm:prSet/>
      <dgm:spPr/>
      <dgm:t>
        <a:bodyPr/>
        <a:lstStyle/>
        <a:p>
          <a:endParaRPr lang="en-US"/>
        </a:p>
      </dgm:t>
    </dgm:pt>
    <dgm:pt modelId="{62D857BA-845B-420C-AE5E-E39EF89E5A1F}">
      <dgm:prSet/>
      <dgm:spPr/>
      <dgm:t>
        <a:bodyPr/>
        <a:lstStyle/>
        <a:p>
          <a:pPr rtl="0"/>
          <a:r>
            <a:rPr lang="en-US"/>
            <a:t>G</a:t>
          </a:r>
          <a:r>
            <a:rPr lang="en-US" b="1"/>
            <a:t>overnment or industry standards. </a:t>
          </a:r>
          <a:endParaRPr lang="en-US"/>
        </a:p>
      </dgm:t>
    </dgm:pt>
    <dgm:pt modelId="{DE9823CE-7943-4CF0-93DB-780FBD6260C4}" type="parTrans" cxnId="{CDC4FFE7-0DF3-491C-A8F3-79A97C324456}">
      <dgm:prSet/>
      <dgm:spPr/>
      <dgm:t>
        <a:bodyPr/>
        <a:lstStyle/>
        <a:p>
          <a:endParaRPr lang="en-US"/>
        </a:p>
      </dgm:t>
    </dgm:pt>
    <dgm:pt modelId="{8E4E7EB2-1EA2-4F08-B3F7-1E6F615FFBE1}" type="sibTrans" cxnId="{CDC4FFE7-0DF3-491C-A8F3-79A97C324456}">
      <dgm:prSet/>
      <dgm:spPr/>
      <dgm:t>
        <a:bodyPr/>
        <a:lstStyle/>
        <a:p>
          <a:endParaRPr lang="en-US"/>
        </a:p>
      </dgm:t>
    </dgm:pt>
    <dgm:pt modelId="{BA93B70E-25D8-40CF-9D9D-B1EE031CA102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regulatory agency regulations </a:t>
          </a:r>
          <a:r>
            <a:rPr lang="en-US" dirty="0"/>
            <a:t>and standards related to products, production, environment, quality, and workmanship.</a:t>
          </a:r>
        </a:p>
      </dgm:t>
    </dgm:pt>
    <dgm:pt modelId="{B5B9F106-C390-4B26-BC17-78A619DD38B1}" type="parTrans" cxnId="{6F6B9E69-50CF-4C4D-AD21-BEE35B36DF8D}">
      <dgm:prSet/>
      <dgm:spPr/>
      <dgm:t>
        <a:bodyPr/>
        <a:lstStyle/>
        <a:p>
          <a:endParaRPr lang="en-US"/>
        </a:p>
      </dgm:t>
    </dgm:pt>
    <dgm:pt modelId="{6FD017D5-FC11-468A-BC82-EBD48993CE40}" type="sibTrans" cxnId="{6F6B9E69-50CF-4C4D-AD21-BEE35B36DF8D}">
      <dgm:prSet/>
      <dgm:spPr/>
      <dgm:t>
        <a:bodyPr/>
        <a:lstStyle/>
        <a:p>
          <a:endParaRPr lang="en-US"/>
        </a:p>
      </dgm:t>
    </dgm:pt>
    <dgm:pt modelId="{8A6FCAC9-56D9-4F26-8EFF-1F645BCDEA24}">
      <dgm:prSet/>
      <dgm:spPr/>
      <dgm:t>
        <a:bodyPr/>
        <a:lstStyle/>
        <a:p>
          <a:pPr rtl="0"/>
          <a:r>
            <a:rPr lang="en-US" b="1"/>
            <a:t>Financial considerations. </a:t>
          </a:r>
          <a:endParaRPr lang="en-US"/>
        </a:p>
      </dgm:t>
    </dgm:pt>
    <dgm:pt modelId="{706E03CA-617A-41F7-9B78-E1DBECDC6543}" type="parTrans" cxnId="{04024EC5-A858-4EB6-AAA9-288DEDDB9415}">
      <dgm:prSet/>
      <dgm:spPr/>
      <dgm:t>
        <a:bodyPr/>
        <a:lstStyle/>
        <a:p>
          <a:endParaRPr lang="en-US"/>
        </a:p>
      </dgm:t>
    </dgm:pt>
    <dgm:pt modelId="{3170F925-1E58-4432-B78F-92CBC64A5192}" type="sibTrans" cxnId="{04024EC5-A858-4EB6-AAA9-288DEDDB9415}">
      <dgm:prSet/>
      <dgm:spPr/>
      <dgm:t>
        <a:bodyPr/>
        <a:lstStyle/>
        <a:p>
          <a:endParaRPr lang="en-US"/>
        </a:p>
      </dgm:t>
    </dgm:pt>
    <dgm:pt modelId="{E944DB39-10E8-4C49-9849-BE8D964C194A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currency exchange rates</a:t>
          </a:r>
          <a:r>
            <a:rPr lang="en-US" dirty="0"/>
            <a:t>, interest rates, inflation rates, tariffs, and geographic location.</a:t>
          </a:r>
        </a:p>
      </dgm:t>
    </dgm:pt>
    <dgm:pt modelId="{881FB364-028A-4CFF-A8A5-392A1A368D83}" type="parTrans" cxnId="{B34EBFB9-1786-407D-A231-44A10447CD3B}">
      <dgm:prSet/>
      <dgm:spPr/>
      <dgm:t>
        <a:bodyPr/>
        <a:lstStyle/>
        <a:p>
          <a:endParaRPr lang="en-US"/>
        </a:p>
      </dgm:t>
    </dgm:pt>
    <dgm:pt modelId="{152A613F-7F21-47DF-B6A7-357D5E1016F4}" type="sibTrans" cxnId="{B34EBFB9-1786-407D-A231-44A10447CD3B}">
      <dgm:prSet/>
      <dgm:spPr/>
      <dgm:t>
        <a:bodyPr/>
        <a:lstStyle/>
        <a:p>
          <a:endParaRPr lang="en-US"/>
        </a:p>
      </dgm:t>
    </dgm:pt>
    <dgm:pt modelId="{5025735F-3819-4596-B0E2-9F853BCF6516}">
      <dgm:prSet/>
      <dgm:spPr/>
      <dgm:t>
        <a:bodyPr/>
        <a:lstStyle/>
        <a:p>
          <a:pPr rtl="0"/>
          <a:r>
            <a:rPr lang="en-US" b="1"/>
            <a:t>Physical environmental elements. </a:t>
          </a:r>
          <a:endParaRPr lang="en-US"/>
        </a:p>
      </dgm:t>
    </dgm:pt>
    <dgm:pt modelId="{BB03A234-4B0B-4DF7-A9C7-07761C235CBA}" type="parTrans" cxnId="{9F567EFD-08C7-4632-946A-B2D8316F8927}">
      <dgm:prSet/>
      <dgm:spPr/>
      <dgm:t>
        <a:bodyPr/>
        <a:lstStyle/>
        <a:p>
          <a:endParaRPr lang="en-US"/>
        </a:p>
      </dgm:t>
    </dgm:pt>
    <dgm:pt modelId="{03B2190B-F43F-4F9C-9909-52211E6693A9}" type="sibTrans" cxnId="{9F567EFD-08C7-4632-946A-B2D8316F8927}">
      <dgm:prSet/>
      <dgm:spPr/>
      <dgm:t>
        <a:bodyPr/>
        <a:lstStyle/>
        <a:p>
          <a:endParaRPr lang="en-US"/>
        </a:p>
      </dgm:t>
    </dgm:pt>
    <dgm:pt modelId="{54CC9038-85B4-4367-8762-5FB93FA4C773}">
      <dgm:prSet/>
      <dgm:spPr/>
      <dgm:t>
        <a:bodyPr/>
        <a:lstStyle/>
        <a:p>
          <a:pPr rtl="0"/>
          <a:r>
            <a:rPr lang="en-US" dirty="0"/>
            <a:t>Examples include working conditions,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weather</a:t>
          </a:r>
          <a:r>
            <a:rPr lang="en-US" dirty="0"/>
            <a:t>, and constraints.</a:t>
          </a:r>
        </a:p>
      </dgm:t>
    </dgm:pt>
    <dgm:pt modelId="{3961D93D-1AD3-4A32-86F6-49A6DCC2B9F6}" type="parTrans" cxnId="{A52780FF-9D2A-49D5-8C6B-50C9D06C9564}">
      <dgm:prSet/>
      <dgm:spPr/>
      <dgm:t>
        <a:bodyPr/>
        <a:lstStyle/>
        <a:p>
          <a:endParaRPr lang="en-US"/>
        </a:p>
      </dgm:t>
    </dgm:pt>
    <dgm:pt modelId="{A1F5638D-1AC4-42BC-948F-30A5816D6789}" type="sibTrans" cxnId="{A52780FF-9D2A-49D5-8C6B-50C9D06C9564}">
      <dgm:prSet/>
      <dgm:spPr/>
      <dgm:t>
        <a:bodyPr/>
        <a:lstStyle/>
        <a:p>
          <a:endParaRPr lang="en-US"/>
        </a:p>
      </dgm:t>
    </dgm:pt>
    <dgm:pt modelId="{C9A8F4D9-953D-4197-B618-C08E869871DD}" type="pres">
      <dgm:prSet presAssocID="{B6F291C4-2A58-4EB1-8046-7771CCB27495}" presName="Name0" presStyleCnt="0">
        <dgm:presLayoutVars>
          <dgm:dir/>
          <dgm:animLvl val="lvl"/>
          <dgm:resizeHandles val="exact"/>
        </dgm:presLayoutVars>
      </dgm:prSet>
      <dgm:spPr/>
    </dgm:pt>
    <dgm:pt modelId="{1E4A6869-42DE-461A-B6EE-5A2F989E2E9F}" type="pres">
      <dgm:prSet presAssocID="{E8827855-4938-4658-94FD-4792D6976341}" presName="linNode" presStyleCnt="0"/>
      <dgm:spPr/>
    </dgm:pt>
    <dgm:pt modelId="{502ED6E3-B934-4F73-ABD3-8BB2DA3E6B58}" type="pres">
      <dgm:prSet presAssocID="{E8827855-4938-4658-94FD-4792D6976341}" presName="parentText" presStyleLbl="node1" presStyleIdx="0" presStyleCnt="8" custLinFactNeighborY="-13081">
        <dgm:presLayoutVars>
          <dgm:chMax val="1"/>
          <dgm:bulletEnabled val="1"/>
        </dgm:presLayoutVars>
      </dgm:prSet>
      <dgm:spPr/>
    </dgm:pt>
    <dgm:pt modelId="{E8F08529-9034-48DF-9445-9FA448391E7B}" type="pres">
      <dgm:prSet presAssocID="{E8827855-4938-4658-94FD-4792D6976341}" presName="descendantText" presStyleLbl="alignAccFollowNode1" presStyleIdx="0" presStyleCnt="8">
        <dgm:presLayoutVars>
          <dgm:bulletEnabled val="1"/>
        </dgm:presLayoutVars>
      </dgm:prSet>
      <dgm:spPr/>
    </dgm:pt>
    <dgm:pt modelId="{376AD36F-BA25-439E-9FE0-C2B1B78E0B09}" type="pres">
      <dgm:prSet presAssocID="{C990F73B-2FE8-479B-ACE5-1C22783B8B38}" presName="sp" presStyleCnt="0"/>
      <dgm:spPr/>
    </dgm:pt>
    <dgm:pt modelId="{DD84867D-C4A2-4176-B2F4-A00FC5F59D4A}" type="pres">
      <dgm:prSet presAssocID="{431DBF9D-F211-498C-968B-CB33B45ADFBD}" presName="linNode" presStyleCnt="0"/>
      <dgm:spPr/>
    </dgm:pt>
    <dgm:pt modelId="{5D2BF53D-DCB0-45D5-A4C7-331762F67B78}" type="pres">
      <dgm:prSet presAssocID="{431DBF9D-F211-498C-968B-CB33B45ADFBD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0794400E-C92C-4469-9A1D-20534AA2BB82}" type="pres">
      <dgm:prSet presAssocID="{431DBF9D-F211-498C-968B-CB33B45ADFBD}" presName="descendantText" presStyleLbl="alignAccFollowNode1" presStyleIdx="1" presStyleCnt="8">
        <dgm:presLayoutVars>
          <dgm:bulletEnabled val="1"/>
        </dgm:presLayoutVars>
      </dgm:prSet>
      <dgm:spPr/>
    </dgm:pt>
    <dgm:pt modelId="{12685CC0-7E14-4E2D-B0AB-BA2F2EEA9D2C}" type="pres">
      <dgm:prSet presAssocID="{E5111339-6913-479E-898A-D2DFA6139852}" presName="sp" presStyleCnt="0"/>
      <dgm:spPr/>
    </dgm:pt>
    <dgm:pt modelId="{7AE51B9E-6659-4A6A-864C-7CBC0584E37D}" type="pres">
      <dgm:prSet presAssocID="{D8732750-80EE-4DB3-9D50-71A2140DBD33}" presName="linNode" presStyleCnt="0"/>
      <dgm:spPr/>
    </dgm:pt>
    <dgm:pt modelId="{C046DE6B-526C-4139-BF20-12E68A4999AA}" type="pres">
      <dgm:prSet presAssocID="{D8732750-80EE-4DB3-9D50-71A2140DBD33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985F395D-3496-45C1-A758-50D5F806CBA3}" type="pres">
      <dgm:prSet presAssocID="{D8732750-80EE-4DB3-9D50-71A2140DBD33}" presName="descendantText" presStyleLbl="alignAccFollowNode1" presStyleIdx="2" presStyleCnt="8">
        <dgm:presLayoutVars>
          <dgm:bulletEnabled val="1"/>
        </dgm:presLayoutVars>
      </dgm:prSet>
      <dgm:spPr/>
    </dgm:pt>
    <dgm:pt modelId="{D6789A79-0114-4927-9419-EDE1C24503DB}" type="pres">
      <dgm:prSet presAssocID="{35260387-28C4-4E91-B85D-8763BFC9BB44}" presName="sp" presStyleCnt="0"/>
      <dgm:spPr/>
    </dgm:pt>
    <dgm:pt modelId="{1E8A4AB9-3734-41D7-B6EA-4A0A26341448}" type="pres">
      <dgm:prSet presAssocID="{6EA9801A-A794-46E9-8799-BAB07A955E95}" presName="linNode" presStyleCnt="0"/>
      <dgm:spPr/>
    </dgm:pt>
    <dgm:pt modelId="{4CFE111A-D54A-4B8C-91A7-A320A1A30476}" type="pres">
      <dgm:prSet presAssocID="{6EA9801A-A794-46E9-8799-BAB07A955E95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486DE181-C739-4FB3-92CE-93D868F2347A}" type="pres">
      <dgm:prSet presAssocID="{6EA9801A-A794-46E9-8799-BAB07A955E95}" presName="descendantText" presStyleLbl="alignAccFollowNode1" presStyleIdx="3" presStyleCnt="8">
        <dgm:presLayoutVars>
          <dgm:bulletEnabled val="1"/>
        </dgm:presLayoutVars>
      </dgm:prSet>
      <dgm:spPr/>
    </dgm:pt>
    <dgm:pt modelId="{DB0BE772-2024-4233-9EBA-B35AD1B4E82D}" type="pres">
      <dgm:prSet presAssocID="{0E7A260E-F50E-4CCD-846D-B9D9523ADF26}" presName="sp" presStyleCnt="0"/>
      <dgm:spPr/>
    </dgm:pt>
    <dgm:pt modelId="{3E675EB3-B4B1-48C9-BC69-7108C95C00E6}" type="pres">
      <dgm:prSet presAssocID="{A34886A6-2102-4484-9EFF-410A5683A107}" presName="linNode" presStyleCnt="0"/>
      <dgm:spPr/>
    </dgm:pt>
    <dgm:pt modelId="{C38343CA-DB89-484F-8DFC-AC36797E5AD7}" type="pres">
      <dgm:prSet presAssocID="{A34886A6-2102-4484-9EFF-410A5683A107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DC570858-D538-474E-A24A-FDB424AEB888}" type="pres">
      <dgm:prSet presAssocID="{A34886A6-2102-4484-9EFF-410A5683A107}" presName="descendantText" presStyleLbl="alignAccFollowNode1" presStyleIdx="4" presStyleCnt="8">
        <dgm:presLayoutVars>
          <dgm:bulletEnabled val="1"/>
        </dgm:presLayoutVars>
      </dgm:prSet>
      <dgm:spPr/>
    </dgm:pt>
    <dgm:pt modelId="{6FAEF6DB-58C6-48D7-B3C8-DEF5B76E5B13}" type="pres">
      <dgm:prSet presAssocID="{04B4F43E-23E2-41CC-9BFC-E7F22A1FA53F}" presName="sp" presStyleCnt="0"/>
      <dgm:spPr/>
    </dgm:pt>
    <dgm:pt modelId="{BC06F6A0-6E90-4E7D-B989-356AD4486CF0}" type="pres">
      <dgm:prSet presAssocID="{62D857BA-845B-420C-AE5E-E39EF89E5A1F}" presName="linNode" presStyleCnt="0"/>
      <dgm:spPr/>
    </dgm:pt>
    <dgm:pt modelId="{6B6D6367-BA0A-46CA-A243-D751F48DCE4B}" type="pres">
      <dgm:prSet presAssocID="{62D857BA-845B-420C-AE5E-E39EF89E5A1F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1C6B965C-5945-420A-90F8-2C76B786ABD9}" type="pres">
      <dgm:prSet presAssocID="{62D857BA-845B-420C-AE5E-E39EF89E5A1F}" presName="descendantText" presStyleLbl="alignAccFollowNode1" presStyleIdx="5" presStyleCnt="8">
        <dgm:presLayoutVars>
          <dgm:bulletEnabled val="1"/>
        </dgm:presLayoutVars>
      </dgm:prSet>
      <dgm:spPr/>
    </dgm:pt>
    <dgm:pt modelId="{FA7C256F-00D6-4A6D-8DA8-BB86C855CD30}" type="pres">
      <dgm:prSet presAssocID="{8E4E7EB2-1EA2-4F08-B3F7-1E6F615FFBE1}" presName="sp" presStyleCnt="0"/>
      <dgm:spPr/>
    </dgm:pt>
    <dgm:pt modelId="{36E3F4F4-2004-4EFC-8A68-13DF86A31AFD}" type="pres">
      <dgm:prSet presAssocID="{8A6FCAC9-56D9-4F26-8EFF-1F645BCDEA24}" presName="linNode" presStyleCnt="0"/>
      <dgm:spPr/>
    </dgm:pt>
    <dgm:pt modelId="{1624A311-2263-4A8F-8195-CBD3B9A73A35}" type="pres">
      <dgm:prSet presAssocID="{8A6FCAC9-56D9-4F26-8EFF-1F645BCDEA24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49F14949-1BDD-410A-B1B5-415F1669C386}" type="pres">
      <dgm:prSet presAssocID="{8A6FCAC9-56D9-4F26-8EFF-1F645BCDEA24}" presName="descendantText" presStyleLbl="alignAccFollowNode1" presStyleIdx="6" presStyleCnt="8">
        <dgm:presLayoutVars>
          <dgm:bulletEnabled val="1"/>
        </dgm:presLayoutVars>
      </dgm:prSet>
      <dgm:spPr/>
    </dgm:pt>
    <dgm:pt modelId="{47656BDE-17E7-44DD-ADD1-A845B3831C54}" type="pres">
      <dgm:prSet presAssocID="{3170F925-1E58-4432-B78F-92CBC64A5192}" presName="sp" presStyleCnt="0"/>
      <dgm:spPr/>
    </dgm:pt>
    <dgm:pt modelId="{1638D1DA-7D88-4E2B-97A0-37F3391121B7}" type="pres">
      <dgm:prSet presAssocID="{5025735F-3819-4596-B0E2-9F853BCF6516}" presName="linNode" presStyleCnt="0"/>
      <dgm:spPr/>
    </dgm:pt>
    <dgm:pt modelId="{6439E4A9-6FF0-4329-BDE9-ADDE7D8805FE}" type="pres">
      <dgm:prSet presAssocID="{5025735F-3819-4596-B0E2-9F853BCF6516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FECBABE3-F35A-4FC4-9DE9-9A0B3A8710BC}" type="pres">
      <dgm:prSet presAssocID="{5025735F-3819-4596-B0E2-9F853BCF6516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6C1FB000-291D-470A-928E-61E9A1D4D90A}" type="presOf" srcId="{5025735F-3819-4596-B0E2-9F853BCF6516}" destId="{6439E4A9-6FF0-4329-BDE9-ADDE7D8805FE}" srcOrd="0" destOrd="0" presId="urn:microsoft.com/office/officeart/2005/8/layout/vList5"/>
    <dgm:cxn modelId="{E9854302-7F53-4021-BE49-9498D40C51C5}" type="presOf" srcId="{54CC9038-85B4-4367-8762-5FB93FA4C773}" destId="{FECBABE3-F35A-4FC4-9DE9-9A0B3A8710BC}" srcOrd="0" destOrd="0" presId="urn:microsoft.com/office/officeart/2005/8/layout/vList5"/>
    <dgm:cxn modelId="{8EDC7C05-E862-41E0-B8B3-86CA875360F1}" srcId="{D8732750-80EE-4DB3-9D50-71A2140DBD33}" destId="{94955B7A-268D-4B9D-869C-F5EAA812BD16}" srcOrd="0" destOrd="0" parTransId="{729AAABF-CA11-4268-BB3B-7C3822128105}" sibTransId="{2BFD47A5-5433-4D31-83D0-4187D30E955C}"/>
    <dgm:cxn modelId="{F0AB760F-FE8F-4A11-9575-1F30173F1AE8}" srcId="{B6F291C4-2A58-4EB1-8046-7771CCB27495}" destId="{431DBF9D-F211-498C-968B-CB33B45ADFBD}" srcOrd="1" destOrd="0" parTransId="{5B66DFA7-EF71-4176-A838-4DCDD792ED26}" sibTransId="{E5111339-6913-479E-898A-D2DFA6139852}"/>
    <dgm:cxn modelId="{43ADD91F-F5F6-4560-9282-8DA9AE7E8A60}" type="presOf" srcId="{E8827855-4938-4658-94FD-4792D6976341}" destId="{502ED6E3-B934-4F73-ABD3-8BB2DA3E6B58}" srcOrd="0" destOrd="0" presId="urn:microsoft.com/office/officeart/2005/8/layout/vList5"/>
    <dgm:cxn modelId="{4E854F20-5C93-4599-8069-BF4542369ED7}" type="presOf" srcId="{8A6FCAC9-56D9-4F26-8EFF-1F645BCDEA24}" destId="{1624A311-2263-4A8F-8195-CBD3B9A73A35}" srcOrd="0" destOrd="0" presId="urn:microsoft.com/office/officeart/2005/8/layout/vList5"/>
    <dgm:cxn modelId="{571D163D-2032-4995-9CA7-D69C50F50C38}" srcId="{A34886A6-2102-4484-9EFF-410A5683A107}" destId="{A118FA50-9FC7-46A9-BC85-CA2BD8EB7ED5}" srcOrd="0" destOrd="0" parTransId="{39C45752-25C6-4DE8-AF6C-276FCB92CB49}" sibTransId="{00C88441-7A95-4946-952A-A1DE463E7E97}"/>
    <dgm:cxn modelId="{9F46223F-8464-4EE1-937C-FAE94C9479BE}" srcId="{B6F291C4-2A58-4EB1-8046-7771CCB27495}" destId="{A34886A6-2102-4484-9EFF-410A5683A107}" srcOrd="4" destOrd="0" parTransId="{D369006B-2FD6-4582-950A-F7E6AED580EF}" sibTransId="{04B4F43E-23E2-41CC-9BFC-E7F22A1FA53F}"/>
    <dgm:cxn modelId="{CF021048-1D39-4EA0-BAE0-F90B9056A7CE}" type="presOf" srcId="{D8732750-80EE-4DB3-9D50-71A2140DBD33}" destId="{C046DE6B-526C-4139-BF20-12E68A4999AA}" srcOrd="0" destOrd="0" presId="urn:microsoft.com/office/officeart/2005/8/layout/vList5"/>
    <dgm:cxn modelId="{6F6B9E69-50CF-4C4D-AD21-BEE35B36DF8D}" srcId="{62D857BA-845B-420C-AE5E-E39EF89E5A1F}" destId="{BA93B70E-25D8-40CF-9D9D-B1EE031CA102}" srcOrd="0" destOrd="0" parTransId="{B5B9F106-C390-4B26-BC17-78A619DD38B1}" sibTransId="{6FD017D5-FC11-468A-BC82-EBD48993CE40}"/>
    <dgm:cxn modelId="{0F24AB6C-C44B-4D86-AE16-4FD9DDF81D01}" type="presOf" srcId="{62D857BA-845B-420C-AE5E-E39EF89E5A1F}" destId="{6B6D6367-BA0A-46CA-A243-D751F48DCE4B}" srcOrd="0" destOrd="0" presId="urn:microsoft.com/office/officeart/2005/8/layout/vList5"/>
    <dgm:cxn modelId="{CDA94256-DFAE-4762-BD84-EB0A2022C306}" type="presOf" srcId="{A118FA50-9FC7-46A9-BC85-CA2BD8EB7ED5}" destId="{DC570858-D538-474E-A24A-FDB424AEB888}" srcOrd="0" destOrd="0" presId="urn:microsoft.com/office/officeart/2005/8/layout/vList5"/>
    <dgm:cxn modelId="{247EDC76-B43F-43C0-A854-89A2E179202D}" type="presOf" srcId="{BA93B70E-25D8-40CF-9D9D-B1EE031CA102}" destId="{1C6B965C-5945-420A-90F8-2C76B786ABD9}" srcOrd="0" destOrd="0" presId="urn:microsoft.com/office/officeart/2005/8/layout/vList5"/>
    <dgm:cxn modelId="{56BF6A79-EDEF-44AB-89A8-275BEECBF213}" type="presOf" srcId="{5869116F-B5E3-4577-956B-A6F1F7D6D706}" destId="{486DE181-C739-4FB3-92CE-93D868F2347A}" srcOrd="0" destOrd="0" presId="urn:microsoft.com/office/officeart/2005/8/layout/vList5"/>
    <dgm:cxn modelId="{2D0F437C-E841-40BE-91CE-32EA30F1F774}" srcId="{B6F291C4-2A58-4EB1-8046-7771CCB27495}" destId="{6EA9801A-A794-46E9-8799-BAB07A955E95}" srcOrd="3" destOrd="0" parTransId="{3F0B8292-FC7E-4543-9EAA-3C0FEF2372D4}" sibTransId="{0E7A260E-F50E-4CCD-846D-B9D9523ADF26}"/>
    <dgm:cxn modelId="{5C749487-5D02-4B69-AF43-FF981797ECFE}" type="presOf" srcId="{E944DB39-10E8-4C49-9849-BE8D964C194A}" destId="{49F14949-1BDD-410A-B1B5-415F1669C386}" srcOrd="0" destOrd="0" presId="urn:microsoft.com/office/officeart/2005/8/layout/vList5"/>
    <dgm:cxn modelId="{1BE43996-4E26-4C21-9C67-720C639BD418}" srcId="{6EA9801A-A794-46E9-8799-BAB07A955E95}" destId="{5869116F-B5E3-4577-956B-A6F1F7D6D706}" srcOrd="0" destOrd="0" parTransId="{1F18F6B9-42B6-4D2F-B7E6-BE3E76F0539D}" sibTransId="{F93FD6A0-6995-4301-9D40-94B68E0ADA81}"/>
    <dgm:cxn modelId="{4757769D-1DFD-4194-99F4-EBDDB40D580E}" srcId="{B6F291C4-2A58-4EB1-8046-7771CCB27495}" destId="{D8732750-80EE-4DB3-9D50-71A2140DBD33}" srcOrd="2" destOrd="0" parTransId="{C9257EDE-006E-4526-A21E-CA20CC35DDCC}" sibTransId="{35260387-28C4-4E91-B85D-8763BFC9BB44}"/>
    <dgm:cxn modelId="{0B871EA0-BD5A-48FD-B2D9-D5744FDE1440}" type="presOf" srcId="{94955B7A-268D-4B9D-869C-F5EAA812BD16}" destId="{985F395D-3496-45C1-A758-50D5F806CBA3}" srcOrd="0" destOrd="0" presId="urn:microsoft.com/office/officeart/2005/8/layout/vList5"/>
    <dgm:cxn modelId="{6E4143A3-522A-4F82-9AE3-981F026DCBF7}" srcId="{E8827855-4938-4658-94FD-4792D6976341}" destId="{FABE176B-F4F6-409B-ADCF-E128AAA2D95E}" srcOrd="0" destOrd="0" parTransId="{21DCC69C-0012-405C-89D0-137DA1A81691}" sibTransId="{B5BA830A-7BB9-456E-9413-4CBB0005313C}"/>
    <dgm:cxn modelId="{6E03C9A3-2AE7-44BF-9896-EF239BF0778D}" type="presOf" srcId="{6EA9801A-A794-46E9-8799-BAB07A955E95}" destId="{4CFE111A-D54A-4B8C-91A7-A320A1A30476}" srcOrd="0" destOrd="0" presId="urn:microsoft.com/office/officeart/2005/8/layout/vList5"/>
    <dgm:cxn modelId="{5DFDB5B2-A663-4E0D-88AB-F4353F3B60C5}" type="presOf" srcId="{B6F291C4-2A58-4EB1-8046-7771CCB27495}" destId="{C9A8F4D9-953D-4197-B618-C08E869871DD}" srcOrd="0" destOrd="0" presId="urn:microsoft.com/office/officeart/2005/8/layout/vList5"/>
    <dgm:cxn modelId="{B34EBFB9-1786-407D-A231-44A10447CD3B}" srcId="{8A6FCAC9-56D9-4F26-8EFF-1F645BCDEA24}" destId="{E944DB39-10E8-4C49-9849-BE8D964C194A}" srcOrd="0" destOrd="0" parTransId="{881FB364-028A-4CFF-A8A5-392A1A368D83}" sibTransId="{152A613F-7F21-47DF-B6A7-357D5E1016F4}"/>
    <dgm:cxn modelId="{04024EC5-A858-4EB6-AAA9-288DEDDB9415}" srcId="{B6F291C4-2A58-4EB1-8046-7771CCB27495}" destId="{8A6FCAC9-56D9-4F26-8EFF-1F645BCDEA24}" srcOrd="6" destOrd="0" parTransId="{706E03CA-617A-41F7-9B78-E1DBECDC6543}" sibTransId="{3170F925-1E58-4432-B78F-92CBC64A5192}"/>
    <dgm:cxn modelId="{93B60ACC-79A7-4972-8387-8AA146CCC62B}" srcId="{431DBF9D-F211-498C-968B-CB33B45ADFBD}" destId="{F8327F03-AF8E-4B63-86FA-D0FF19F8D1EB}" srcOrd="0" destOrd="0" parTransId="{1695979E-2D68-4AFC-A6EB-738190253A26}" sibTransId="{D1F574E6-C646-4DED-BFB0-6993E107119F}"/>
    <dgm:cxn modelId="{22DE85DA-18C9-46A9-87B4-DCE887494864}" type="presOf" srcId="{431DBF9D-F211-498C-968B-CB33B45ADFBD}" destId="{5D2BF53D-DCB0-45D5-A4C7-331762F67B78}" srcOrd="0" destOrd="0" presId="urn:microsoft.com/office/officeart/2005/8/layout/vList5"/>
    <dgm:cxn modelId="{CDC4FFE7-0DF3-491C-A8F3-79A97C324456}" srcId="{B6F291C4-2A58-4EB1-8046-7771CCB27495}" destId="{62D857BA-845B-420C-AE5E-E39EF89E5A1F}" srcOrd="5" destOrd="0" parTransId="{DE9823CE-7943-4CF0-93DB-780FBD6260C4}" sibTransId="{8E4E7EB2-1EA2-4F08-B3F7-1E6F615FFBE1}"/>
    <dgm:cxn modelId="{823DDEEE-D203-444B-9AD3-31B6BB6240A5}" type="presOf" srcId="{F8327F03-AF8E-4B63-86FA-D0FF19F8D1EB}" destId="{0794400E-C92C-4469-9A1D-20534AA2BB82}" srcOrd="0" destOrd="0" presId="urn:microsoft.com/office/officeart/2005/8/layout/vList5"/>
    <dgm:cxn modelId="{A08AABF4-AEBC-4563-B032-4C35E81782E5}" type="presOf" srcId="{A34886A6-2102-4484-9EFF-410A5683A107}" destId="{C38343CA-DB89-484F-8DFC-AC36797E5AD7}" srcOrd="0" destOrd="0" presId="urn:microsoft.com/office/officeart/2005/8/layout/vList5"/>
    <dgm:cxn modelId="{EC84AEF6-DF59-4D84-8FFE-211738292C40}" type="presOf" srcId="{FABE176B-F4F6-409B-ADCF-E128AAA2D95E}" destId="{E8F08529-9034-48DF-9445-9FA448391E7B}" srcOrd="0" destOrd="0" presId="urn:microsoft.com/office/officeart/2005/8/layout/vList5"/>
    <dgm:cxn modelId="{47AAE6F6-B9C8-40B8-8D03-26AB5DA63440}" srcId="{B6F291C4-2A58-4EB1-8046-7771CCB27495}" destId="{E8827855-4938-4658-94FD-4792D6976341}" srcOrd="0" destOrd="0" parTransId="{12799214-FD61-43CC-A013-090654FDE7A1}" sibTransId="{C990F73B-2FE8-479B-ACE5-1C22783B8B38}"/>
    <dgm:cxn modelId="{9F567EFD-08C7-4632-946A-B2D8316F8927}" srcId="{B6F291C4-2A58-4EB1-8046-7771CCB27495}" destId="{5025735F-3819-4596-B0E2-9F853BCF6516}" srcOrd="7" destOrd="0" parTransId="{BB03A234-4B0B-4DF7-A9C7-07761C235CBA}" sibTransId="{03B2190B-F43F-4F9C-9909-52211E6693A9}"/>
    <dgm:cxn modelId="{A52780FF-9D2A-49D5-8C6B-50C9D06C9564}" srcId="{5025735F-3819-4596-B0E2-9F853BCF6516}" destId="{54CC9038-85B4-4367-8762-5FB93FA4C773}" srcOrd="0" destOrd="0" parTransId="{3961D93D-1AD3-4A32-86F6-49A6DCC2B9F6}" sibTransId="{A1F5638D-1AC4-42BC-948F-30A5816D6789}"/>
    <dgm:cxn modelId="{ED5994E0-BE09-44E7-AB82-98FDF676E509}" type="presParOf" srcId="{C9A8F4D9-953D-4197-B618-C08E869871DD}" destId="{1E4A6869-42DE-461A-B6EE-5A2F989E2E9F}" srcOrd="0" destOrd="0" presId="urn:microsoft.com/office/officeart/2005/8/layout/vList5"/>
    <dgm:cxn modelId="{BD84A17F-9218-4320-9F06-0C80775B57B6}" type="presParOf" srcId="{1E4A6869-42DE-461A-B6EE-5A2F989E2E9F}" destId="{502ED6E3-B934-4F73-ABD3-8BB2DA3E6B58}" srcOrd="0" destOrd="0" presId="urn:microsoft.com/office/officeart/2005/8/layout/vList5"/>
    <dgm:cxn modelId="{6B5BDA22-6798-43CE-9B75-BE7FD5F595C0}" type="presParOf" srcId="{1E4A6869-42DE-461A-B6EE-5A2F989E2E9F}" destId="{E8F08529-9034-48DF-9445-9FA448391E7B}" srcOrd="1" destOrd="0" presId="urn:microsoft.com/office/officeart/2005/8/layout/vList5"/>
    <dgm:cxn modelId="{B17D56E7-4472-4670-9389-D4D1130BF8A0}" type="presParOf" srcId="{C9A8F4D9-953D-4197-B618-C08E869871DD}" destId="{376AD36F-BA25-439E-9FE0-C2B1B78E0B09}" srcOrd="1" destOrd="0" presId="urn:microsoft.com/office/officeart/2005/8/layout/vList5"/>
    <dgm:cxn modelId="{EFAC3724-E6B0-4DCC-AF08-77EFACD85D61}" type="presParOf" srcId="{C9A8F4D9-953D-4197-B618-C08E869871DD}" destId="{DD84867D-C4A2-4176-B2F4-A00FC5F59D4A}" srcOrd="2" destOrd="0" presId="urn:microsoft.com/office/officeart/2005/8/layout/vList5"/>
    <dgm:cxn modelId="{57CA4CE4-AB0C-45F6-B8E1-FD90129F853E}" type="presParOf" srcId="{DD84867D-C4A2-4176-B2F4-A00FC5F59D4A}" destId="{5D2BF53D-DCB0-45D5-A4C7-331762F67B78}" srcOrd="0" destOrd="0" presId="urn:microsoft.com/office/officeart/2005/8/layout/vList5"/>
    <dgm:cxn modelId="{5272AC1C-107E-4B2E-A6A1-2A47CFBFC234}" type="presParOf" srcId="{DD84867D-C4A2-4176-B2F4-A00FC5F59D4A}" destId="{0794400E-C92C-4469-9A1D-20534AA2BB82}" srcOrd="1" destOrd="0" presId="urn:microsoft.com/office/officeart/2005/8/layout/vList5"/>
    <dgm:cxn modelId="{639F6345-4F9C-4F7A-957C-410B7F97DEAB}" type="presParOf" srcId="{C9A8F4D9-953D-4197-B618-C08E869871DD}" destId="{12685CC0-7E14-4E2D-B0AB-BA2F2EEA9D2C}" srcOrd="3" destOrd="0" presId="urn:microsoft.com/office/officeart/2005/8/layout/vList5"/>
    <dgm:cxn modelId="{D75E95AD-0A84-467E-99C8-30ED3B91655C}" type="presParOf" srcId="{C9A8F4D9-953D-4197-B618-C08E869871DD}" destId="{7AE51B9E-6659-4A6A-864C-7CBC0584E37D}" srcOrd="4" destOrd="0" presId="urn:microsoft.com/office/officeart/2005/8/layout/vList5"/>
    <dgm:cxn modelId="{AC428F04-B8ED-4597-83C4-362950D70781}" type="presParOf" srcId="{7AE51B9E-6659-4A6A-864C-7CBC0584E37D}" destId="{C046DE6B-526C-4139-BF20-12E68A4999AA}" srcOrd="0" destOrd="0" presId="urn:microsoft.com/office/officeart/2005/8/layout/vList5"/>
    <dgm:cxn modelId="{84487738-3FB8-4CEB-ACB4-BA43BAEB1E1D}" type="presParOf" srcId="{7AE51B9E-6659-4A6A-864C-7CBC0584E37D}" destId="{985F395D-3496-45C1-A758-50D5F806CBA3}" srcOrd="1" destOrd="0" presId="urn:microsoft.com/office/officeart/2005/8/layout/vList5"/>
    <dgm:cxn modelId="{3EE70574-F1DD-42CD-9A9B-2261F20A0240}" type="presParOf" srcId="{C9A8F4D9-953D-4197-B618-C08E869871DD}" destId="{D6789A79-0114-4927-9419-EDE1C24503DB}" srcOrd="5" destOrd="0" presId="urn:microsoft.com/office/officeart/2005/8/layout/vList5"/>
    <dgm:cxn modelId="{3A5EFDCA-7211-4154-9B9C-2EC06ED944CE}" type="presParOf" srcId="{C9A8F4D9-953D-4197-B618-C08E869871DD}" destId="{1E8A4AB9-3734-41D7-B6EA-4A0A26341448}" srcOrd="6" destOrd="0" presId="urn:microsoft.com/office/officeart/2005/8/layout/vList5"/>
    <dgm:cxn modelId="{892D0D76-8A10-488A-ACDD-41FBBD4CD381}" type="presParOf" srcId="{1E8A4AB9-3734-41D7-B6EA-4A0A26341448}" destId="{4CFE111A-D54A-4B8C-91A7-A320A1A30476}" srcOrd="0" destOrd="0" presId="urn:microsoft.com/office/officeart/2005/8/layout/vList5"/>
    <dgm:cxn modelId="{AEB3F521-A94D-4E6F-A927-72249DD704E1}" type="presParOf" srcId="{1E8A4AB9-3734-41D7-B6EA-4A0A26341448}" destId="{486DE181-C739-4FB3-92CE-93D868F2347A}" srcOrd="1" destOrd="0" presId="urn:microsoft.com/office/officeart/2005/8/layout/vList5"/>
    <dgm:cxn modelId="{7C59FCEC-0973-4901-A9D0-4793A62E083C}" type="presParOf" srcId="{C9A8F4D9-953D-4197-B618-C08E869871DD}" destId="{DB0BE772-2024-4233-9EBA-B35AD1B4E82D}" srcOrd="7" destOrd="0" presId="urn:microsoft.com/office/officeart/2005/8/layout/vList5"/>
    <dgm:cxn modelId="{D052BAEE-7F5F-46EB-A319-4381660AA687}" type="presParOf" srcId="{C9A8F4D9-953D-4197-B618-C08E869871DD}" destId="{3E675EB3-B4B1-48C9-BC69-7108C95C00E6}" srcOrd="8" destOrd="0" presId="urn:microsoft.com/office/officeart/2005/8/layout/vList5"/>
    <dgm:cxn modelId="{4A3E9B17-5EE6-4E19-BADB-C919B16DED4B}" type="presParOf" srcId="{3E675EB3-B4B1-48C9-BC69-7108C95C00E6}" destId="{C38343CA-DB89-484F-8DFC-AC36797E5AD7}" srcOrd="0" destOrd="0" presId="urn:microsoft.com/office/officeart/2005/8/layout/vList5"/>
    <dgm:cxn modelId="{13B968B8-38C2-452C-8FDA-FCD8E4AA37C1}" type="presParOf" srcId="{3E675EB3-B4B1-48C9-BC69-7108C95C00E6}" destId="{DC570858-D538-474E-A24A-FDB424AEB888}" srcOrd="1" destOrd="0" presId="urn:microsoft.com/office/officeart/2005/8/layout/vList5"/>
    <dgm:cxn modelId="{40A11F44-BB3C-4F41-923C-1DADD698C015}" type="presParOf" srcId="{C9A8F4D9-953D-4197-B618-C08E869871DD}" destId="{6FAEF6DB-58C6-48D7-B3C8-DEF5B76E5B13}" srcOrd="9" destOrd="0" presId="urn:microsoft.com/office/officeart/2005/8/layout/vList5"/>
    <dgm:cxn modelId="{A37A3AEC-9013-4DAA-8291-FEE21B95FD7B}" type="presParOf" srcId="{C9A8F4D9-953D-4197-B618-C08E869871DD}" destId="{BC06F6A0-6E90-4E7D-B989-356AD4486CF0}" srcOrd="10" destOrd="0" presId="urn:microsoft.com/office/officeart/2005/8/layout/vList5"/>
    <dgm:cxn modelId="{5D3F33D3-4FBD-41F8-86A3-CCC6FB63101E}" type="presParOf" srcId="{BC06F6A0-6E90-4E7D-B989-356AD4486CF0}" destId="{6B6D6367-BA0A-46CA-A243-D751F48DCE4B}" srcOrd="0" destOrd="0" presId="urn:microsoft.com/office/officeart/2005/8/layout/vList5"/>
    <dgm:cxn modelId="{68EAC0A7-E143-4321-896A-02873D2E5FE8}" type="presParOf" srcId="{BC06F6A0-6E90-4E7D-B989-356AD4486CF0}" destId="{1C6B965C-5945-420A-90F8-2C76B786ABD9}" srcOrd="1" destOrd="0" presId="urn:microsoft.com/office/officeart/2005/8/layout/vList5"/>
    <dgm:cxn modelId="{42184CD8-0FD8-4D47-A1AC-627CA96651CD}" type="presParOf" srcId="{C9A8F4D9-953D-4197-B618-C08E869871DD}" destId="{FA7C256F-00D6-4A6D-8DA8-BB86C855CD30}" srcOrd="11" destOrd="0" presId="urn:microsoft.com/office/officeart/2005/8/layout/vList5"/>
    <dgm:cxn modelId="{683F64B0-9437-449A-A788-F54E09164F9C}" type="presParOf" srcId="{C9A8F4D9-953D-4197-B618-C08E869871DD}" destId="{36E3F4F4-2004-4EFC-8A68-13DF86A31AFD}" srcOrd="12" destOrd="0" presId="urn:microsoft.com/office/officeart/2005/8/layout/vList5"/>
    <dgm:cxn modelId="{663B721C-6A8C-448F-A9B4-684B0850E0EE}" type="presParOf" srcId="{36E3F4F4-2004-4EFC-8A68-13DF86A31AFD}" destId="{1624A311-2263-4A8F-8195-CBD3B9A73A35}" srcOrd="0" destOrd="0" presId="urn:microsoft.com/office/officeart/2005/8/layout/vList5"/>
    <dgm:cxn modelId="{6D67A0DC-9200-49CF-9EA9-789F7D6959A7}" type="presParOf" srcId="{36E3F4F4-2004-4EFC-8A68-13DF86A31AFD}" destId="{49F14949-1BDD-410A-B1B5-415F1669C386}" srcOrd="1" destOrd="0" presId="urn:microsoft.com/office/officeart/2005/8/layout/vList5"/>
    <dgm:cxn modelId="{09E0992D-E05A-4D8F-869D-11A17107A11A}" type="presParOf" srcId="{C9A8F4D9-953D-4197-B618-C08E869871DD}" destId="{47656BDE-17E7-44DD-ADD1-A845B3831C54}" srcOrd="13" destOrd="0" presId="urn:microsoft.com/office/officeart/2005/8/layout/vList5"/>
    <dgm:cxn modelId="{B20B0A97-BBD0-4EFC-A0D8-EAD1D8691508}" type="presParOf" srcId="{C9A8F4D9-953D-4197-B618-C08E869871DD}" destId="{1638D1DA-7D88-4E2B-97A0-37F3391121B7}" srcOrd="14" destOrd="0" presId="urn:microsoft.com/office/officeart/2005/8/layout/vList5"/>
    <dgm:cxn modelId="{9153EBA7-F1F7-41FE-8A33-E51005C071CE}" type="presParOf" srcId="{1638D1DA-7D88-4E2B-97A0-37F3391121B7}" destId="{6439E4A9-6FF0-4329-BDE9-ADDE7D8805FE}" srcOrd="0" destOrd="0" presId="urn:microsoft.com/office/officeart/2005/8/layout/vList5"/>
    <dgm:cxn modelId="{4D60D8C6-035E-4EED-843F-688B40993C39}" type="presParOf" srcId="{1638D1DA-7D88-4E2B-97A0-37F3391121B7}" destId="{FECBABE3-F35A-4FC4-9DE9-9A0B3A8710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01420-B512-4F2E-8295-F7F701157B6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DF1C95-714E-4A52-BD73-925731C196C9}">
      <dgm:prSet/>
      <dgm:spPr/>
      <dgm:t>
        <a:bodyPr/>
        <a:lstStyle/>
        <a:p>
          <a:pPr rtl="0"/>
          <a:r>
            <a:rPr lang="en-US" b="1" dirty="0"/>
            <a:t>Organizational culture, structure, and governance. </a:t>
          </a:r>
          <a:endParaRPr lang="en-US" dirty="0"/>
        </a:p>
      </dgm:t>
    </dgm:pt>
    <dgm:pt modelId="{F142AD1F-1B19-444C-8A61-C1987C5E13D8}" type="parTrans" cxnId="{60D920F2-1FE5-4BC7-AC73-B41A20BCA7B4}">
      <dgm:prSet/>
      <dgm:spPr/>
      <dgm:t>
        <a:bodyPr/>
        <a:lstStyle/>
        <a:p>
          <a:endParaRPr lang="en-US"/>
        </a:p>
      </dgm:t>
    </dgm:pt>
    <dgm:pt modelId="{3ABF309F-058C-4D64-A6DC-460B47ACB381}" type="sibTrans" cxnId="{60D920F2-1FE5-4BC7-AC73-B41A20BCA7B4}">
      <dgm:prSet/>
      <dgm:spPr/>
      <dgm:t>
        <a:bodyPr/>
        <a:lstStyle/>
        <a:p>
          <a:endParaRPr lang="en-US"/>
        </a:p>
      </dgm:t>
    </dgm:pt>
    <dgm:pt modelId="{9CE4FA3A-8DC5-4480-A882-D2C141C7C6E1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values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beliefs</a:t>
          </a:r>
          <a:r>
            <a:rPr lang="en-US" dirty="0"/>
            <a:t>, cultural norms, </a:t>
          </a:r>
          <a:r>
            <a:rPr lang="en-US" b="1" dirty="0"/>
            <a:t>leadership style</a:t>
          </a:r>
          <a:r>
            <a:rPr lang="en-US" dirty="0"/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hierarchy and authority </a:t>
          </a:r>
          <a:r>
            <a:rPr lang="en-US" dirty="0"/>
            <a:t>relationships, organizational style, ethics, and code of conduct.</a:t>
          </a:r>
        </a:p>
      </dgm:t>
    </dgm:pt>
    <dgm:pt modelId="{761B9786-CD99-4B26-A0C6-9D5544F599DE}" type="parTrans" cxnId="{23F56325-63EC-4833-8542-5BFBB67F58AB}">
      <dgm:prSet/>
      <dgm:spPr/>
      <dgm:t>
        <a:bodyPr/>
        <a:lstStyle/>
        <a:p>
          <a:endParaRPr lang="en-US"/>
        </a:p>
      </dgm:t>
    </dgm:pt>
    <dgm:pt modelId="{B0DF942B-56B6-447D-9B84-16CB1869CFD8}" type="sibTrans" cxnId="{23F56325-63EC-4833-8542-5BFBB67F58AB}">
      <dgm:prSet/>
      <dgm:spPr/>
      <dgm:t>
        <a:bodyPr/>
        <a:lstStyle/>
        <a:p>
          <a:endParaRPr lang="en-US"/>
        </a:p>
      </dgm:t>
    </dgm:pt>
    <dgm:pt modelId="{EBAF4E9E-9435-4034-BD4F-65B3310D10FD}">
      <dgm:prSet/>
      <dgm:spPr/>
      <dgm:t>
        <a:bodyPr/>
        <a:lstStyle/>
        <a:p>
          <a:pPr rtl="0"/>
          <a:r>
            <a:rPr lang="en-US" b="1" dirty="0"/>
            <a:t>Geographic distribution of facilities and resources. </a:t>
          </a:r>
          <a:endParaRPr lang="en-US" dirty="0"/>
        </a:p>
      </dgm:t>
    </dgm:pt>
    <dgm:pt modelId="{103FC78A-55ED-4DA0-BCF3-AC3369D1A2CD}" type="parTrans" cxnId="{C04C22E3-95B9-42C6-AD91-66F3D4449CC6}">
      <dgm:prSet/>
      <dgm:spPr/>
      <dgm:t>
        <a:bodyPr/>
        <a:lstStyle/>
        <a:p>
          <a:endParaRPr lang="en-US"/>
        </a:p>
      </dgm:t>
    </dgm:pt>
    <dgm:pt modelId="{9A817A66-FC27-4EC7-9FA6-BE00ECFEC366}" type="sibTrans" cxnId="{C04C22E3-95B9-42C6-AD91-66F3D4449CC6}">
      <dgm:prSet/>
      <dgm:spPr/>
      <dgm:t>
        <a:bodyPr/>
        <a:lstStyle/>
        <a:p>
          <a:endParaRPr lang="en-US"/>
        </a:p>
      </dgm:t>
    </dgm:pt>
    <dgm:pt modelId="{BC1874B5-550A-4486-9273-65CAA1412C1D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factory</a:t>
          </a:r>
          <a:r>
            <a:rPr lang="en-US" dirty="0"/>
            <a:t> locations, virtual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teams</a:t>
          </a:r>
          <a:r>
            <a:rPr lang="en-US" dirty="0"/>
            <a:t>, shared systems, and cloud computing.</a:t>
          </a:r>
        </a:p>
      </dgm:t>
    </dgm:pt>
    <dgm:pt modelId="{FBF8CCA7-FABD-403D-BB7B-9DA3F21E5B9E}" type="parTrans" cxnId="{F8AF78A8-FFC6-48CA-AE07-75E3140BA014}">
      <dgm:prSet/>
      <dgm:spPr/>
      <dgm:t>
        <a:bodyPr/>
        <a:lstStyle/>
        <a:p>
          <a:endParaRPr lang="en-US"/>
        </a:p>
      </dgm:t>
    </dgm:pt>
    <dgm:pt modelId="{B0566E2C-8A18-4409-81CC-AEB22D510896}" type="sibTrans" cxnId="{F8AF78A8-FFC6-48CA-AE07-75E3140BA014}">
      <dgm:prSet/>
      <dgm:spPr/>
      <dgm:t>
        <a:bodyPr/>
        <a:lstStyle/>
        <a:p>
          <a:endParaRPr lang="en-US"/>
        </a:p>
      </dgm:t>
    </dgm:pt>
    <dgm:pt modelId="{676C3FBE-6110-49F8-9F16-E2E14DC7C49D}">
      <dgm:prSet/>
      <dgm:spPr/>
      <dgm:t>
        <a:bodyPr/>
        <a:lstStyle/>
        <a:p>
          <a:pPr rtl="0"/>
          <a:r>
            <a:rPr lang="en-US" b="1" dirty="0"/>
            <a:t>Infrastructure. </a:t>
          </a:r>
          <a:endParaRPr lang="en-US" dirty="0"/>
        </a:p>
      </dgm:t>
    </dgm:pt>
    <dgm:pt modelId="{ABF9CBFB-89F4-46B9-AA1A-641D5BF56B8A}" type="parTrans" cxnId="{55B5F73D-3CBE-498C-9D2F-99E7A1DB655E}">
      <dgm:prSet/>
      <dgm:spPr/>
      <dgm:t>
        <a:bodyPr/>
        <a:lstStyle/>
        <a:p>
          <a:endParaRPr lang="en-US"/>
        </a:p>
      </dgm:t>
    </dgm:pt>
    <dgm:pt modelId="{2298D11D-34E2-43DB-ABCE-F83ED659261E}" type="sibTrans" cxnId="{55B5F73D-3CBE-498C-9D2F-99E7A1DB655E}">
      <dgm:prSet/>
      <dgm:spPr/>
      <dgm:t>
        <a:bodyPr/>
        <a:lstStyle/>
        <a:p>
          <a:endParaRPr lang="en-US"/>
        </a:p>
      </dgm:t>
    </dgm:pt>
    <dgm:pt modelId="{04519C4B-942C-4F56-883D-01CE09CDF31E}">
      <dgm:prSet/>
      <dgm:spPr/>
      <dgm:t>
        <a:bodyPr/>
        <a:lstStyle/>
        <a:p>
          <a:pPr rtl="0"/>
          <a:r>
            <a:rPr lang="en-US" dirty="0"/>
            <a:t>Examples include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existing facilities, equipment</a:t>
          </a:r>
          <a:r>
            <a:rPr lang="en-US" dirty="0"/>
            <a:t>, organizational telecommunications channels,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technology hardware, availability, and capacity.</a:t>
          </a:r>
        </a:p>
      </dgm:t>
    </dgm:pt>
    <dgm:pt modelId="{0EF86A97-F2A5-4F18-BC8D-1BA5B164FD57}" type="parTrans" cxnId="{35A9E7C6-61F5-4C54-A5F2-F30D0F1D87BD}">
      <dgm:prSet/>
      <dgm:spPr/>
      <dgm:t>
        <a:bodyPr/>
        <a:lstStyle/>
        <a:p>
          <a:endParaRPr lang="en-US"/>
        </a:p>
      </dgm:t>
    </dgm:pt>
    <dgm:pt modelId="{EEF19269-C43F-47AA-96F9-F79667C2B27F}" type="sibTrans" cxnId="{35A9E7C6-61F5-4C54-A5F2-F30D0F1D87BD}">
      <dgm:prSet/>
      <dgm:spPr/>
      <dgm:t>
        <a:bodyPr/>
        <a:lstStyle/>
        <a:p>
          <a:endParaRPr lang="en-US"/>
        </a:p>
      </dgm:t>
    </dgm:pt>
    <dgm:pt modelId="{17CC9C7D-6D21-4CFE-AB33-777E5AAAC66F}">
      <dgm:prSet/>
      <dgm:spPr/>
      <dgm:t>
        <a:bodyPr/>
        <a:lstStyle/>
        <a:p>
          <a:pPr rtl="0"/>
          <a:r>
            <a:rPr lang="en-US" b="1" dirty="0"/>
            <a:t>Information technology software. </a:t>
          </a:r>
          <a:endParaRPr lang="en-US" dirty="0"/>
        </a:p>
      </dgm:t>
    </dgm:pt>
    <dgm:pt modelId="{6482842B-BE7A-49D5-B434-5BF742463326}" type="parTrans" cxnId="{9D9A3D3C-4D2A-490D-9584-55ED5BD006C4}">
      <dgm:prSet/>
      <dgm:spPr/>
      <dgm:t>
        <a:bodyPr/>
        <a:lstStyle/>
        <a:p>
          <a:endParaRPr lang="en-US"/>
        </a:p>
      </dgm:t>
    </dgm:pt>
    <dgm:pt modelId="{ED982E4F-17F4-47B9-A7F8-3E54595C407F}" type="sibTrans" cxnId="{9D9A3D3C-4D2A-490D-9584-55ED5BD006C4}">
      <dgm:prSet/>
      <dgm:spPr/>
      <dgm:t>
        <a:bodyPr/>
        <a:lstStyle/>
        <a:p>
          <a:endParaRPr lang="en-US"/>
        </a:p>
      </dgm:t>
    </dgm:pt>
    <dgm:pt modelId="{C771E5A8-F194-41BE-9252-791298C7CD44}">
      <dgm:prSet/>
      <dgm:spPr/>
      <dgm:t>
        <a:bodyPr/>
        <a:lstStyle/>
        <a:p>
          <a:pPr rtl="0"/>
          <a:r>
            <a:rPr lang="en-US" dirty="0"/>
            <a:t>Examples include scheduling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tools</a:t>
          </a:r>
          <a:r>
            <a:rPr lang="en-US" dirty="0"/>
            <a:t>, configuration management systems, web interfaces to other online automated systems, and work authorization systems.</a:t>
          </a:r>
        </a:p>
      </dgm:t>
    </dgm:pt>
    <dgm:pt modelId="{D8166551-78A3-4E2C-8CBC-3A59DE67F24D}" type="parTrans" cxnId="{049F5203-8BD2-4C25-8011-946E2D4A76C1}">
      <dgm:prSet/>
      <dgm:spPr/>
      <dgm:t>
        <a:bodyPr/>
        <a:lstStyle/>
        <a:p>
          <a:endParaRPr lang="en-US"/>
        </a:p>
      </dgm:t>
    </dgm:pt>
    <dgm:pt modelId="{57B815C7-3BBD-49D5-8707-A2250D6F3E27}" type="sibTrans" cxnId="{049F5203-8BD2-4C25-8011-946E2D4A76C1}">
      <dgm:prSet/>
      <dgm:spPr/>
      <dgm:t>
        <a:bodyPr/>
        <a:lstStyle/>
        <a:p>
          <a:endParaRPr lang="en-US"/>
        </a:p>
      </dgm:t>
    </dgm:pt>
    <dgm:pt modelId="{111D9E85-4921-4864-B22E-F9FA2454DCEA}">
      <dgm:prSet/>
      <dgm:spPr/>
      <dgm:t>
        <a:bodyPr/>
        <a:lstStyle/>
        <a:p>
          <a:pPr rtl="0"/>
          <a:r>
            <a:rPr lang="en-US" b="1" dirty="0"/>
            <a:t>Resource availability. 	</a:t>
          </a:r>
          <a:endParaRPr lang="en-US" dirty="0"/>
        </a:p>
      </dgm:t>
    </dgm:pt>
    <dgm:pt modelId="{78608203-7A58-48FE-A73A-C2E4EC6E7ECE}" type="parTrans" cxnId="{A2818687-C187-4DF0-9DE3-44232B3D1E10}">
      <dgm:prSet/>
      <dgm:spPr/>
      <dgm:t>
        <a:bodyPr/>
        <a:lstStyle/>
        <a:p>
          <a:endParaRPr lang="en-US"/>
        </a:p>
      </dgm:t>
    </dgm:pt>
    <dgm:pt modelId="{943DBFB9-41E3-4B57-BCF7-6FE33BE96AE6}" type="sibTrans" cxnId="{A2818687-C187-4DF0-9DE3-44232B3D1E10}">
      <dgm:prSet/>
      <dgm:spPr/>
      <dgm:t>
        <a:bodyPr/>
        <a:lstStyle/>
        <a:p>
          <a:endParaRPr lang="en-US"/>
        </a:p>
      </dgm:t>
    </dgm:pt>
    <dgm:pt modelId="{23C1C2FB-4D3C-4694-B97D-A51CA7B11230}">
      <dgm:prSet/>
      <dgm:spPr/>
      <dgm:t>
        <a:bodyPr/>
        <a:lstStyle/>
        <a:p>
          <a:pPr rtl="0"/>
          <a:r>
            <a:rPr lang="en-US" dirty="0"/>
            <a:t>Examples include contracting and purchasing constraints, approved providers and subcontractors, and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collaboration</a:t>
          </a:r>
          <a:r>
            <a:rPr lang="en-US" dirty="0"/>
            <a:t> agreements.</a:t>
          </a:r>
        </a:p>
      </dgm:t>
    </dgm:pt>
    <dgm:pt modelId="{913FB7B8-CC41-43B7-936D-F35BF7FA7EC7}" type="parTrans" cxnId="{D7ACCD27-DEDA-436F-8FAD-9C97B210BA4B}">
      <dgm:prSet/>
      <dgm:spPr/>
      <dgm:t>
        <a:bodyPr/>
        <a:lstStyle/>
        <a:p>
          <a:endParaRPr lang="en-US"/>
        </a:p>
      </dgm:t>
    </dgm:pt>
    <dgm:pt modelId="{03491E10-FC64-4B27-A550-0113C537D7EF}" type="sibTrans" cxnId="{D7ACCD27-DEDA-436F-8FAD-9C97B210BA4B}">
      <dgm:prSet/>
      <dgm:spPr/>
      <dgm:t>
        <a:bodyPr/>
        <a:lstStyle/>
        <a:p>
          <a:endParaRPr lang="en-US"/>
        </a:p>
      </dgm:t>
    </dgm:pt>
    <dgm:pt modelId="{1342295F-8EEA-4CE9-95F2-52AAD1DDD667}">
      <dgm:prSet/>
      <dgm:spPr/>
      <dgm:t>
        <a:bodyPr/>
        <a:lstStyle/>
        <a:p>
          <a:pPr rtl="0"/>
          <a:r>
            <a:rPr lang="en-US" b="1" dirty="0"/>
            <a:t>Employee capability. </a:t>
          </a:r>
          <a:endParaRPr lang="en-US" dirty="0"/>
        </a:p>
      </dgm:t>
    </dgm:pt>
    <dgm:pt modelId="{F90C87E1-7BF7-49E1-B874-ECEBB40C9793}" type="parTrans" cxnId="{B99C6F73-B609-4058-BD57-4E8FB86FE02B}">
      <dgm:prSet/>
      <dgm:spPr/>
      <dgm:t>
        <a:bodyPr/>
        <a:lstStyle/>
        <a:p>
          <a:endParaRPr lang="en-US"/>
        </a:p>
      </dgm:t>
    </dgm:pt>
    <dgm:pt modelId="{15596F36-4FD7-4B72-B69C-AC3429EC06CD}" type="sibTrans" cxnId="{B99C6F73-B609-4058-BD57-4E8FB86FE02B}">
      <dgm:prSet/>
      <dgm:spPr/>
      <dgm:t>
        <a:bodyPr/>
        <a:lstStyle/>
        <a:p>
          <a:endParaRPr lang="en-US"/>
        </a:p>
      </dgm:t>
    </dgm:pt>
    <dgm:pt modelId="{00E03CA7-9F8E-483E-B708-8581DD56E573}">
      <dgm:prSet/>
      <dgm:spPr/>
      <dgm:t>
        <a:bodyPr/>
        <a:lstStyle/>
        <a:p>
          <a:pPr rtl="0"/>
          <a:r>
            <a:rPr lang="en-US" dirty="0"/>
            <a:t>Examples include existing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resources expertise</a:t>
          </a:r>
          <a:r>
            <a:rPr lang="en-US" dirty="0"/>
            <a:t>, skills, competencies, and specialized knowledge.</a:t>
          </a:r>
        </a:p>
      </dgm:t>
    </dgm:pt>
    <dgm:pt modelId="{6093DD8A-2AD3-4ADF-A22F-5BD9F6D52960}" type="parTrans" cxnId="{5DA16265-E2DA-4C51-8C3A-474C4D4898A7}">
      <dgm:prSet/>
      <dgm:spPr/>
      <dgm:t>
        <a:bodyPr/>
        <a:lstStyle/>
        <a:p>
          <a:endParaRPr lang="en-US"/>
        </a:p>
      </dgm:t>
    </dgm:pt>
    <dgm:pt modelId="{5816FA45-68A8-4305-8357-E9593FCA6807}" type="sibTrans" cxnId="{5DA16265-E2DA-4C51-8C3A-474C4D4898A7}">
      <dgm:prSet/>
      <dgm:spPr/>
      <dgm:t>
        <a:bodyPr/>
        <a:lstStyle/>
        <a:p>
          <a:endParaRPr lang="en-US"/>
        </a:p>
      </dgm:t>
    </dgm:pt>
    <dgm:pt modelId="{7E73DDD4-FE20-4F13-ACE1-8906A7024AA2}" type="pres">
      <dgm:prSet presAssocID="{71801420-B512-4F2E-8295-F7F701157B67}" presName="Name0" presStyleCnt="0">
        <dgm:presLayoutVars>
          <dgm:dir/>
          <dgm:animLvl val="lvl"/>
          <dgm:resizeHandles val="exact"/>
        </dgm:presLayoutVars>
      </dgm:prSet>
      <dgm:spPr/>
    </dgm:pt>
    <dgm:pt modelId="{3BD05FD6-BEE2-461D-8596-796B19BA5652}" type="pres">
      <dgm:prSet presAssocID="{90DF1C95-714E-4A52-BD73-925731C196C9}" presName="linNode" presStyleCnt="0"/>
      <dgm:spPr/>
    </dgm:pt>
    <dgm:pt modelId="{CA6DA746-A2DD-4E14-BA1C-8700C9B45240}" type="pres">
      <dgm:prSet presAssocID="{90DF1C95-714E-4A52-BD73-925731C196C9}" presName="parentText" presStyleLbl="node1" presStyleIdx="0" presStyleCnt="6" custLinFactNeighborY="-172">
        <dgm:presLayoutVars>
          <dgm:chMax val="1"/>
          <dgm:bulletEnabled val="1"/>
        </dgm:presLayoutVars>
      </dgm:prSet>
      <dgm:spPr/>
    </dgm:pt>
    <dgm:pt modelId="{56148DE9-21FC-4B75-8AA7-3625B96BA53C}" type="pres">
      <dgm:prSet presAssocID="{90DF1C95-714E-4A52-BD73-925731C196C9}" presName="descendantText" presStyleLbl="alignAccFollowNode1" presStyleIdx="0" presStyleCnt="6">
        <dgm:presLayoutVars>
          <dgm:bulletEnabled val="1"/>
        </dgm:presLayoutVars>
      </dgm:prSet>
      <dgm:spPr/>
    </dgm:pt>
    <dgm:pt modelId="{144B00D4-F5EB-44DD-A0C4-59A7498A1F23}" type="pres">
      <dgm:prSet presAssocID="{3ABF309F-058C-4D64-A6DC-460B47ACB381}" presName="sp" presStyleCnt="0"/>
      <dgm:spPr/>
    </dgm:pt>
    <dgm:pt modelId="{0ECB7B33-A83B-499C-AF55-62F56F35F79E}" type="pres">
      <dgm:prSet presAssocID="{EBAF4E9E-9435-4034-BD4F-65B3310D10FD}" presName="linNode" presStyleCnt="0"/>
      <dgm:spPr/>
    </dgm:pt>
    <dgm:pt modelId="{75589B4C-D60E-4B95-8F16-702B802EADA9}" type="pres">
      <dgm:prSet presAssocID="{EBAF4E9E-9435-4034-BD4F-65B3310D10F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FAEF1DC2-56D9-42A3-B2BF-DE5CF988AFAC}" type="pres">
      <dgm:prSet presAssocID="{EBAF4E9E-9435-4034-BD4F-65B3310D10FD}" presName="descendantText" presStyleLbl="alignAccFollowNode1" presStyleIdx="1" presStyleCnt="6">
        <dgm:presLayoutVars>
          <dgm:bulletEnabled val="1"/>
        </dgm:presLayoutVars>
      </dgm:prSet>
      <dgm:spPr/>
    </dgm:pt>
    <dgm:pt modelId="{1474CCB3-32A9-4816-9241-B0C71B4A25A7}" type="pres">
      <dgm:prSet presAssocID="{9A817A66-FC27-4EC7-9FA6-BE00ECFEC366}" presName="sp" presStyleCnt="0"/>
      <dgm:spPr/>
    </dgm:pt>
    <dgm:pt modelId="{F7CA0844-326A-4551-9AB4-5180A7657986}" type="pres">
      <dgm:prSet presAssocID="{676C3FBE-6110-49F8-9F16-E2E14DC7C49D}" presName="linNode" presStyleCnt="0"/>
      <dgm:spPr/>
    </dgm:pt>
    <dgm:pt modelId="{6FBAEF7C-0C4E-491F-885A-12850FED62C8}" type="pres">
      <dgm:prSet presAssocID="{676C3FBE-6110-49F8-9F16-E2E14DC7C49D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6CAA79CA-BCBD-4B6F-B844-3787C8A12125}" type="pres">
      <dgm:prSet presAssocID="{676C3FBE-6110-49F8-9F16-E2E14DC7C49D}" presName="descendantText" presStyleLbl="alignAccFollowNode1" presStyleIdx="2" presStyleCnt="6">
        <dgm:presLayoutVars>
          <dgm:bulletEnabled val="1"/>
        </dgm:presLayoutVars>
      </dgm:prSet>
      <dgm:spPr/>
    </dgm:pt>
    <dgm:pt modelId="{DB2FDC12-8F98-4C8D-9425-B55CA5D8AF52}" type="pres">
      <dgm:prSet presAssocID="{2298D11D-34E2-43DB-ABCE-F83ED659261E}" presName="sp" presStyleCnt="0"/>
      <dgm:spPr/>
    </dgm:pt>
    <dgm:pt modelId="{A5ED7ECF-C5B1-4FAB-9931-5FB1C46B7050}" type="pres">
      <dgm:prSet presAssocID="{17CC9C7D-6D21-4CFE-AB33-777E5AAAC66F}" presName="linNode" presStyleCnt="0"/>
      <dgm:spPr/>
    </dgm:pt>
    <dgm:pt modelId="{F5984C1A-3933-4C22-98DD-69092A466547}" type="pres">
      <dgm:prSet presAssocID="{17CC9C7D-6D21-4CFE-AB33-777E5AAAC66F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63B6B89C-37E0-412C-A43E-EC527EF8493B}" type="pres">
      <dgm:prSet presAssocID="{17CC9C7D-6D21-4CFE-AB33-777E5AAAC66F}" presName="descendantText" presStyleLbl="alignAccFollowNode1" presStyleIdx="3" presStyleCnt="6">
        <dgm:presLayoutVars>
          <dgm:bulletEnabled val="1"/>
        </dgm:presLayoutVars>
      </dgm:prSet>
      <dgm:spPr/>
    </dgm:pt>
    <dgm:pt modelId="{DE9B6B18-1E67-48C4-B6A1-9398E84497F8}" type="pres">
      <dgm:prSet presAssocID="{ED982E4F-17F4-47B9-A7F8-3E54595C407F}" presName="sp" presStyleCnt="0"/>
      <dgm:spPr/>
    </dgm:pt>
    <dgm:pt modelId="{0A5E33A1-558D-44A5-A379-C955E11804C4}" type="pres">
      <dgm:prSet presAssocID="{111D9E85-4921-4864-B22E-F9FA2454DCEA}" presName="linNode" presStyleCnt="0"/>
      <dgm:spPr/>
    </dgm:pt>
    <dgm:pt modelId="{D0A8F432-2A08-43BB-A5CB-C908B86EE284}" type="pres">
      <dgm:prSet presAssocID="{111D9E85-4921-4864-B22E-F9FA2454DCEA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413FD8F-F5C3-4C34-9E4C-30BF10977FB0}" type="pres">
      <dgm:prSet presAssocID="{111D9E85-4921-4864-B22E-F9FA2454DCEA}" presName="descendantText" presStyleLbl="alignAccFollowNode1" presStyleIdx="4" presStyleCnt="6">
        <dgm:presLayoutVars>
          <dgm:bulletEnabled val="1"/>
        </dgm:presLayoutVars>
      </dgm:prSet>
      <dgm:spPr/>
    </dgm:pt>
    <dgm:pt modelId="{C5B6DB4E-3AC6-42D7-BFB1-B46ABC7436CB}" type="pres">
      <dgm:prSet presAssocID="{943DBFB9-41E3-4B57-BCF7-6FE33BE96AE6}" presName="sp" presStyleCnt="0"/>
      <dgm:spPr/>
    </dgm:pt>
    <dgm:pt modelId="{63D2B97E-DDEA-4EE1-B0A7-3EF5FD4032BF}" type="pres">
      <dgm:prSet presAssocID="{1342295F-8EEA-4CE9-95F2-52AAD1DDD667}" presName="linNode" presStyleCnt="0"/>
      <dgm:spPr/>
    </dgm:pt>
    <dgm:pt modelId="{15B3869D-0E84-4ABF-ABF9-AF3B8D4A9D28}" type="pres">
      <dgm:prSet presAssocID="{1342295F-8EEA-4CE9-95F2-52AAD1DDD667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BE5AC77-5788-4E94-9EAF-18A08AED618F}" type="pres">
      <dgm:prSet presAssocID="{1342295F-8EEA-4CE9-95F2-52AAD1DDD667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049F5203-8BD2-4C25-8011-946E2D4A76C1}" srcId="{17CC9C7D-6D21-4CFE-AB33-777E5AAAC66F}" destId="{C771E5A8-F194-41BE-9252-791298C7CD44}" srcOrd="0" destOrd="0" parTransId="{D8166551-78A3-4E2C-8CBC-3A59DE67F24D}" sibTransId="{57B815C7-3BBD-49D5-8707-A2250D6F3E27}"/>
    <dgm:cxn modelId="{3B2CAA1C-F8F4-4ECC-B0DF-ECB7B9ABFAE5}" type="presOf" srcId="{EBAF4E9E-9435-4034-BD4F-65B3310D10FD}" destId="{75589B4C-D60E-4B95-8F16-702B802EADA9}" srcOrd="0" destOrd="0" presId="urn:microsoft.com/office/officeart/2005/8/layout/vList5"/>
    <dgm:cxn modelId="{23F56325-63EC-4833-8542-5BFBB67F58AB}" srcId="{90DF1C95-714E-4A52-BD73-925731C196C9}" destId="{9CE4FA3A-8DC5-4480-A882-D2C141C7C6E1}" srcOrd="0" destOrd="0" parTransId="{761B9786-CD99-4B26-A0C6-9D5544F599DE}" sibTransId="{B0DF942B-56B6-447D-9B84-16CB1869CFD8}"/>
    <dgm:cxn modelId="{FEF62226-E472-48A4-8029-22E557B45934}" type="presOf" srcId="{04519C4B-942C-4F56-883D-01CE09CDF31E}" destId="{6CAA79CA-BCBD-4B6F-B844-3787C8A12125}" srcOrd="0" destOrd="0" presId="urn:microsoft.com/office/officeart/2005/8/layout/vList5"/>
    <dgm:cxn modelId="{D7ACCD27-DEDA-436F-8FAD-9C97B210BA4B}" srcId="{111D9E85-4921-4864-B22E-F9FA2454DCEA}" destId="{23C1C2FB-4D3C-4694-B97D-A51CA7B11230}" srcOrd="0" destOrd="0" parTransId="{913FB7B8-CC41-43B7-936D-F35BF7FA7EC7}" sibTransId="{03491E10-FC64-4B27-A550-0113C537D7EF}"/>
    <dgm:cxn modelId="{A60CC82E-F907-4ACB-8407-A98E13EF29F1}" type="presOf" srcId="{111D9E85-4921-4864-B22E-F9FA2454DCEA}" destId="{D0A8F432-2A08-43BB-A5CB-C908B86EE284}" srcOrd="0" destOrd="0" presId="urn:microsoft.com/office/officeart/2005/8/layout/vList5"/>
    <dgm:cxn modelId="{9D9A3D3C-4D2A-490D-9584-55ED5BD006C4}" srcId="{71801420-B512-4F2E-8295-F7F701157B67}" destId="{17CC9C7D-6D21-4CFE-AB33-777E5AAAC66F}" srcOrd="3" destOrd="0" parTransId="{6482842B-BE7A-49D5-B434-5BF742463326}" sibTransId="{ED982E4F-17F4-47B9-A7F8-3E54595C407F}"/>
    <dgm:cxn modelId="{55B5F73D-3CBE-498C-9D2F-99E7A1DB655E}" srcId="{71801420-B512-4F2E-8295-F7F701157B67}" destId="{676C3FBE-6110-49F8-9F16-E2E14DC7C49D}" srcOrd="2" destOrd="0" parTransId="{ABF9CBFB-89F4-46B9-AA1A-641D5BF56B8A}" sibTransId="{2298D11D-34E2-43DB-ABCE-F83ED659261E}"/>
    <dgm:cxn modelId="{A96CB463-B070-4D42-ADE5-C3FC28D7338E}" type="presOf" srcId="{BC1874B5-550A-4486-9273-65CAA1412C1D}" destId="{FAEF1DC2-56D9-42A3-B2BF-DE5CF988AFAC}" srcOrd="0" destOrd="0" presId="urn:microsoft.com/office/officeart/2005/8/layout/vList5"/>
    <dgm:cxn modelId="{5DA16265-E2DA-4C51-8C3A-474C4D4898A7}" srcId="{1342295F-8EEA-4CE9-95F2-52AAD1DDD667}" destId="{00E03CA7-9F8E-483E-B708-8581DD56E573}" srcOrd="0" destOrd="0" parTransId="{6093DD8A-2AD3-4ADF-A22F-5BD9F6D52960}" sibTransId="{5816FA45-68A8-4305-8357-E9593FCA6807}"/>
    <dgm:cxn modelId="{A0F24D69-B3B7-4191-BE38-0BA67BA507DE}" type="presOf" srcId="{676C3FBE-6110-49F8-9F16-E2E14DC7C49D}" destId="{6FBAEF7C-0C4E-491F-885A-12850FED62C8}" srcOrd="0" destOrd="0" presId="urn:microsoft.com/office/officeart/2005/8/layout/vList5"/>
    <dgm:cxn modelId="{B99C6F73-B609-4058-BD57-4E8FB86FE02B}" srcId="{71801420-B512-4F2E-8295-F7F701157B67}" destId="{1342295F-8EEA-4CE9-95F2-52AAD1DDD667}" srcOrd="5" destOrd="0" parTransId="{F90C87E1-7BF7-49E1-B874-ECEBB40C9793}" sibTransId="{15596F36-4FD7-4B72-B69C-AC3429EC06CD}"/>
    <dgm:cxn modelId="{14442F7D-C29E-4B98-AF08-EAD81DBC86DE}" type="presOf" srcId="{17CC9C7D-6D21-4CFE-AB33-777E5AAAC66F}" destId="{F5984C1A-3933-4C22-98DD-69092A466547}" srcOrd="0" destOrd="0" presId="urn:microsoft.com/office/officeart/2005/8/layout/vList5"/>
    <dgm:cxn modelId="{A2818687-C187-4DF0-9DE3-44232B3D1E10}" srcId="{71801420-B512-4F2E-8295-F7F701157B67}" destId="{111D9E85-4921-4864-B22E-F9FA2454DCEA}" srcOrd="4" destOrd="0" parTransId="{78608203-7A58-48FE-A73A-C2E4EC6E7ECE}" sibTransId="{943DBFB9-41E3-4B57-BCF7-6FE33BE96AE6}"/>
    <dgm:cxn modelId="{6B67C98F-A389-47EB-8C72-50F8CFD9B012}" type="presOf" srcId="{9CE4FA3A-8DC5-4480-A882-D2C141C7C6E1}" destId="{56148DE9-21FC-4B75-8AA7-3625B96BA53C}" srcOrd="0" destOrd="0" presId="urn:microsoft.com/office/officeart/2005/8/layout/vList5"/>
    <dgm:cxn modelId="{C935F098-4E7C-49F5-85EF-6522516266A5}" type="presOf" srcId="{1342295F-8EEA-4CE9-95F2-52AAD1DDD667}" destId="{15B3869D-0E84-4ABF-ABF9-AF3B8D4A9D28}" srcOrd="0" destOrd="0" presId="urn:microsoft.com/office/officeart/2005/8/layout/vList5"/>
    <dgm:cxn modelId="{996D2A99-9E5C-4BD7-9DB4-5D4B7D3B7FDE}" type="presOf" srcId="{90DF1C95-714E-4A52-BD73-925731C196C9}" destId="{CA6DA746-A2DD-4E14-BA1C-8700C9B45240}" srcOrd="0" destOrd="0" presId="urn:microsoft.com/office/officeart/2005/8/layout/vList5"/>
    <dgm:cxn modelId="{F8AF78A8-FFC6-48CA-AE07-75E3140BA014}" srcId="{EBAF4E9E-9435-4034-BD4F-65B3310D10FD}" destId="{BC1874B5-550A-4486-9273-65CAA1412C1D}" srcOrd="0" destOrd="0" parTransId="{FBF8CCA7-FABD-403D-BB7B-9DA3F21E5B9E}" sibTransId="{B0566E2C-8A18-4409-81CC-AEB22D510896}"/>
    <dgm:cxn modelId="{6CAD21B5-869F-408A-A98E-19767D1C8398}" type="presOf" srcId="{71801420-B512-4F2E-8295-F7F701157B67}" destId="{7E73DDD4-FE20-4F13-ACE1-8906A7024AA2}" srcOrd="0" destOrd="0" presId="urn:microsoft.com/office/officeart/2005/8/layout/vList5"/>
    <dgm:cxn modelId="{35A9E7C6-61F5-4C54-A5F2-F30D0F1D87BD}" srcId="{676C3FBE-6110-49F8-9F16-E2E14DC7C49D}" destId="{04519C4B-942C-4F56-883D-01CE09CDF31E}" srcOrd="0" destOrd="0" parTransId="{0EF86A97-F2A5-4F18-BC8D-1BA5B164FD57}" sibTransId="{EEF19269-C43F-47AA-96F9-F79667C2B27F}"/>
    <dgm:cxn modelId="{5F8503DC-E43F-4C40-ABD7-ABD4A63009C8}" type="presOf" srcId="{23C1C2FB-4D3C-4694-B97D-A51CA7B11230}" destId="{5413FD8F-F5C3-4C34-9E4C-30BF10977FB0}" srcOrd="0" destOrd="0" presId="urn:microsoft.com/office/officeart/2005/8/layout/vList5"/>
    <dgm:cxn modelId="{C04C22E3-95B9-42C6-AD91-66F3D4449CC6}" srcId="{71801420-B512-4F2E-8295-F7F701157B67}" destId="{EBAF4E9E-9435-4034-BD4F-65B3310D10FD}" srcOrd="1" destOrd="0" parTransId="{103FC78A-55ED-4DA0-BCF3-AC3369D1A2CD}" sibTransId="{9A817A66-FC27-4EC7-9FA6-BE00ECFEC366}"/>
    <dgm:cxn modelId="{3E988DEC-DC1A-474E-B573-1AE3C41FE918}" type="presOf" srcId="{00E03CA7-9F8E-483E-B708-8581DD56E573}" destId="{4BE5AC77-5788-4E94-9EAF-18A08AED618F}" srcOrd="0" destOrd="0" presId="urn:microsoft.com/office/officeart/2005/8/layout/vList5"/>
    <dgm:cxn modelId="{60D920F2-1FE5-4BC7-AC73-B41A20BCA7B4}" srcId="{71801420-B512-4F2E-8295-F7F701157B67}" destId="{90DF1C95-714E-4A52-BD73-925731C196C9}" srcOrd="0" destOrd="0" parTransId="{F142AD1F-1B19-444C-8A61-C1987C5E13D8}" sibTransId="{3ABF309F-058C-4D64-A6DC-460B47ACB381}"/>
    <dgm:cxn modelId="{9EA6A2FD-FCBF-4DA5-9DE6-3CE2D1046C13}" type="presOf" srcId="{C771E5A8-F194-41BE-9252-791298C7CD44}" destId="{63B6B89C-37E0-412C-A43E-EC527EF8493B}" srcOrd="0" destOrd="0" presId="urn:microsoft.com/office/officeart/2005/8/layout/vList5"/>
    <dgm:cxn modelId="{FCDF1739-3431-4BEE-A941-4873A887BBFB}" type="presParOf" srcId="{7E73DDD4-FE20-4F13-ACE1-8906A7024AA2}" destId="{3BD05FD6-BEE2-461D-8596-796B19BA5652}" srcOrd="0" destOrd="0" presId="urn:microsoft.com/office/officeart/2005/8/layout/vList5"/>
    <dgm:cxn modelId="{62FDB7E3-8EBC-4F1F-9956-A0DD597AF548}" type="presParOf" srcId="{3BD05FD6-BEE2-461D-8596-796B19BA5652}" destId="{CA6DA746-A2DD-4E14-BA1C-8700C9B45240}" srcOrd="0" destOrd="0" presId="urn:microsoft.com/office/officeart/2005/8/layout/vList5"/>
    <dgm:cxn modelId="{209F278B-F018-40E2-9A90-379BDCB062A4}" type="presParOf" srcId="{3BD05FD6-BEE2-461D-8596-796B19BA5652}" destId="{56148DE9-21FC-4B75-8AA7-3625B96BA53C}" srcOrd="1" destOrd="0" presId="urn:microsoft.com/office/officeart/2005/8/layout/vList5"/>
    <dgm:cxn modelId="{F68F2E37-9CEF-4BFB-A640-AE06DA1691A3}" type="presParOf" srcId="{7E73DDD4-FE20-4F13-ACE1-8906A7024AA2}" destId="{144B00D4-F5EB-44DD-A0C4-59A7498A1F23}" srcOrd="1" destOrd="0" presId="urn:microsoft.com/office/officeart/2005/8/layout/vList5"/>
    <dgm:cxn modelId="{7C21DCCF-E4A0-489B-A4CB-37E24E2A8F27}" type="presParOf" srcId="{7E73DDD4-FE20-4F13-ACE1-8906A7024AA2}" destId="{0ECB7B33-A83B-499C-AF55-62F56F35F79E}" srcOrd="2" destOrd="0" presId="urn:microsoft.com/office/officeart/2005/8/layout/vList5"/>
    <dgm:cxn modelId="{7EF433BB-E0D5-4DB2-B7C7-71267D3DECA2}" type="presParOf" srcId="{0ECB7B33-A83B-499C-AF55-62F56F35F79E}" destId="{75589B4C-D60E-4B95-8F16-702B802EADA9}" srcOrd="0" destOrd="0" presId="urn:microsoft.com/office/officeart/2005/8/layout/vList5"/>
    <dgm:cxn modelId="{2CCD7042-7049-44BF-8E21-6CDA0345733D}" type="presParOf" srcId="{0ECB7B33-A83B-499C-AF55-62F56F35F79E}" destId="{FAEF1DC2-56D9-42A3-B2BF-DE5CF988AFAC}" srcOrd="1" destOrd="0" presId="urn:microsoft.com/office/officeart/2005/8/layout/vList5"/>
    <dgm:cxn modelId="{94C46CCD-E190-4819-8550-AB043C1C9468}" type="presParOf" srcId="{7E73DDD4-FE20-4F13-ACE1-8906A7024AA2}" destId="{1474CCB3-32A9-4816-9241-B0C71B4A25A7}" srcOrd="3" destOrd="0" presId="urn:microsoft.com/office/officeart/2005/8/layout/vList5"/>
    <dgm:cxn modelId="{25B05ACE-7FDF-4628-ADC8-EDF199106B3C}" type="presParOf" srcId="{7E73DDD4-FE20-4F13-ACE1-8906A7024AA2}" destId="{F7CA0844-326A-4551-9AB4-5180A7657986}" srcOrd="4" destOrd="0" presId="urn:microsoft.com/office/officeart/2005/8/layout/vList5"/>
    <dgm:cxn modelId="{F1254180-6E02-4D6D-A4AF-C1835BA40A40}" type="presParOf" srcId="{F7CA0844-326A-4551-9AB4-5180A7657986}" destId="{6FBAEF7C-0C4E-491F-885A-12850FED62C8}" srcOrd="0" destOrd="0" presId="urn:microsoft.com/office/officeart/2005/8/layout/vList5"/>
    <dgm:cxn modelId="{B7B3547A-5786-4290-AC00-42721F908D57}" type="presParOf" srcId="{F7CA0844-326A-4551-9AB4-5180A7657986}" destId="{6CAA79CA-BCBD-4B6F-B844-3787C8A12125}" srcOrd="1" destOrd="0" presId="urn:microsoft.com/office/officeart/2005/8/layout/vList5"/>
    <dgm:cxn modelId="{28287E32-42CF-4726-8F40-44A3FE007F30}" type="presParOf" srcId="{7E73DDD4-FE20-4F13-ACE1-8906A7024AA2}" destId="{DB2FDC12-8F98-4C8D-9425-B55CA5D8AF52}" srcOrd="5" destOrd="0" presId="urn:microsoft.com/office/officeart/2005/8/layout/vList5"/>
    <dgm:cxn modelId="{CCA1D38E-7D76-454D-B750-9CFEB44F60BF}" type="presParOf" srcId="{7E73DDD4-FE20-4F13-ACE1-8906A7024AA2}" destId="{A5ED7ECF-C5B1-4FAB-9931-5FB1C46B7050}" srcOrd="6" destOrd="0" presId="urn:microsoft.com/office/officeart/2005/8/layout/vList5"/>
    <dgm:cxn modelId="{B15B08F5-8DCF-40A8-99E8-7A68B822F138}" type="presParOf" srcId="{A5ED7ECF-C5B1-4FAB-9931-5FB1C46B7050}" destId="{F5984C1A-3933-4C22-98DD-69092A466547}" srcOrd="0" destOrd="0" presId="urn:microsoft.com/office/officeart/2005/8/layout/vList5"/>
    <dgm:cxn modelId="{5186F184-1604-4ADD-AE8D-372355460C1C}" type="presParOf" srcId="{A5ED7ECF-C5B1-4FAB-9931-5FB1C46B7050}" destId="{63B6B89C-37E0-412C-A43E-EC527EF8493B}" srcOrd="1" destOrd="0" presId="urn:microsoft.com/office/officeart/2005/8/layout/vList5"/>
    <dgm:cxn modelId="{0A98070B-6FEE-405A-BFE2-A2596123A0BF}" type="presParOf" srcId="{7E73DDD4-FE20-4F13-ACE1-8906A7024AA2}" destId="{DE9B6B18-1E67-48C4-B6A1-9398E84497F8}" srcOrd="7" destOrd="0" presId="urn:microsoft.com/office/officeart/2005/8/layout/vList5"/>
    <dgm:cxn modelId="{87B13740-7631-441D-B6F6-449FC525BF80}" type="presParOf" srcId="{7E73DDD4-FE20-4F13-ACE1-8906A7024AA2}" destId="{0A5E33A1-558D-44A5-A379-C955E11804C4}" srcOrd="8" destOrd="0" presId="urn:microsoft.com/office/officeart/2005/8/layout/vList5"/>
    <dgm:cxn modelId="{86D12461-11FF-4994-BE87-86485AA3F8F7}" type="presParOf" srcId="{0A5E33A1-558D-44A5-A379-C955E11804C4}" destId="{D0A8F432-2A08-43BB-A5CB-C908B86EE284}" srcOrd="0" destOrd="0" presId="urn:microsoft.com/office/officeart/2005/8/layout/vList5"/>
    <dgm:cxn modelId="{7FB29082-D615-44AA-B481-2FE85F110A9F}" type="presParOf" srcId="{0A5E33A1-558D-44A5-A379-C955E11804C4}" destId="{5413FD8F-F5C3-4C34-9E4C-30BF10977FB0}" srcOrd="1" destOrd="0" presId="urn:microsoft.com/office/officeart/2005/8/layout/vList5"/>
    <dgm:cxn modelId="{32C3A7F8-2B50-4F60-B493-602AD549E796}" type="presParOf" srcId="{7E73DDD4-FE20-4F13-ACE1-8906A7024AA2}" destId="{C5B6DB4E-3AC6-42D7-BFB1-B46ABC7436CB}" srcOrd="9" destOrd="0" presId="urn:microsoft.com/office/officeart/2005/8/layout/vList5"/>
    <dgm:cxn modelId="{D4EC1A01-4CC4-47F9-9B03-B91FA76CDC44}" type="presParOf" srcId="{7E73DDD4-FE20-4F13-ACE1-8906A7024AA2}" destId="{63D2B97E-DDEA-4EE1-B0A7-3EF5FD4032BF}" srcOrd="10" destOrd="0" presId="urn:microsoft.com/office/officeart/2005/8/layout/vList5"/>
    <dgm:cxn modelId="{A7A73B9C-E92D-4071-8FC0-5BDE14E16128}" type="presParOf" srcId="{63D2B97E-DDEA-4EE1-B0A7-3EF5FD4032BF}" destId="{15B3869D-0E84-4ABF-ABF9-AF3B8D4A9D28}" srcOrd="0" destOrd="0" presId="urn:microsoft.com/office/officeart/2005/8/layout/vList5"/>
    <dgm:cxn modelId="{41273BF0-4649-450D-8228-AABEF3899009}" type="presParOf" srcId="{63D2B97E-DDEA-4EE1-B0A7-3EF5FD4032BF}" destId="{4BE5AC77-5788-4E94-9EAF-18A08AED61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08529-9034-48DF-9445-9FA448391E7B}">
      <dsp:nvSpPr>
        <dsp:cNvPr id="0" name=""/>
        <dsp:cNvSpPr/>
      </dsp:nvSpPr>
      <dsp:spPr>
        <a:xfrm rot="5400000">
          <a:off x="4947999" y="-2146205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Examples include competitors, market share brand recognition, and trademarks.</a:t>
          </a:r>
        </a:p>
      </dsp:txBody>
      <dsp:txXfrm rot="-5400000">
        <a:off x="2743200" y="81401"/>
        <a:ext cx="4853993" cy="421587"/>
      </dsp:txXfrm>
    </dsp:sp>
    <dsp:sp modelId="{502ED6E3-B934-4F73-ABD3-8BB2DA3E6B58}">
      <dsp:nvSpPr>
        <dsp:cNvPr id="0" name=""/>
        <dsp:cNvSpPr/>
      </dsp:nvSpPr>
      <dsp:spPr>
        <a:xfrm>
          <a:off x="0" y="0"/>
          <a:ext cx="2743200" cy="584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Marketplace conditions. </a:t>
          </a:r>
          <a:endParaRPr lang="en-US" sz="1600" kern="1200" dirty="0"/>
        </a:p>
      </dsp:txBody>
      <dsp:txXfrm>
        <a:off x="28509" y="28509"/>
        <a:ext cx="2686182" cy="526983"/>
      </dsp:txXfrm>
    </dsp:sp>
    <dsp:sp modelId="{0794400E-C92C-4469-9A1D-20534AA2BB82}">
      <dsp:nvSpPr>
        <dsp:cNvPr id="0" name=""/>
        <dsp:cNvSpPr/>
      </dsp:nvSpPr>
      <dsp:spPr>
        <a:xfrm rot="5400000">
          <a:off x="4947999" y="-1533004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333253"/>
            <a:satOff val="-2705"/>
            <a:lumOff val="-294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333253"/>
              <a:satOff val="-2705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political climate, codes of conduct, ethics, and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perceptions</a:t>
          </a:r>
          <a:r>
            <a:rPr lang="en-US" sz="1000" kern="1200" dirty="0"/>
            <a:t>.</a:t>
          </a:r>
        </a:p>
      </dsp:txBody>
      <dsp:txXfrm rot="-5400000">
        <a:off x="2743200" y="694602"/>
        <a:ext cx="4853993" cy="421587"/>
      </dsp:txXfrm>
    </dsp:sp>
    <dsp:sp modelId="{5D2BF53D-DCB0-45D5-A4C7-331762F67B78}">
      <dsp:nvSpPr>
        <dsp:cNvPr id="0" name=""/>
        <dsp:cNvSpPr/>
      </dsp:nvSpPr>
      <dsp:spPr>
        <a:xfrm>
          <a:off x="0" y="613395"/>
          <a:ext cx="2743200" cy="584001"/>
        </a:xfrm>
        <a:prstGeom prst="roundRect">
          <a:avLst/>
        </a:prstGeom>
        <a:solidFill>
          <a:schemeClr val="accent5">
            <a:hueOff val="307128"/>
            <a:satOff val="-3319"/>
            <a:lumOff val="-10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Social and cultural influences and issues. </a:t>
          </a:r>
          <a:endParaRPr lang="en-US" sz="1600" kern="1200"/>
        </a:p>
      </dsp:txBody>
      <dsp:txXfrm>
        <a:off x="28509" y="641904"/>
        <a:ext cx="2686182" cy="526983"/>
      </dsp:txXfrm>
    </dsp:sp>
    <dsp:sp modelId="{985F395D-3496-45C1-A758-50D5F806CBA3}">
      <dsp:nvSpPr>
        <dsp:cNvPr id="0" name=""/>
        <dsp:cNvSpPr/>
      </dsp:nvSpPr>
      <dsp:spPr>
        <a:xfrm rot="5400000">
          <a:off x="4947999" y="-919802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666506"/>
            <a:satOff val="-5410"/>
            <a:lumOff val="-58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666506"/>
              <a:satOff val="-5410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country or local laws and regulations related to security,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protection</a:t>
          </a:r>
          <a:r>
            <a:rPr lang="en-US" sz="1000" kern="1200" dirty="0"/>
            <a:t>, business conduct, employment, and procurement.</a:t>
          </a:r>
        </a:p>
      </dsp:txBody>
      <dsp:txXfrm rot="-5400000">
        <a:off x="2743200" y="1307804"/>
        <a:ext cx="4853993" cy="421587"/>
      </dsp:txXfrm>
    </dsp:sp>
    <dsp:sp modelId="{C046DE6B-526C-4139-BF20-12E68A4999AA}">
      <dsp:nvSpPr>
        <dsp:cNvPr id="0" name=""/>
        <dsp:cNvSpPr/>
      </dsp:nvSpPr>
      <dsp:spPr>
        <a:xfrm>
          <a:off x="0" y="1226596"/>
          <a:ext cx="2743200" cy="584001"/>
        </a:xfrm>
        <a:prstGeom prst="roundRect">
          <a:avLst/>
        </a:prstGeom>
        <a:solidFill>
          <a:schemeClr val="accent5">
            <a:hueOff val="614255"/>
            <a:satOff val="-6638"/>
            <a:lumOff val="-21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Legal restrictions. </a:t>
          </a:r>
          <a:endParaRPr lang="en-US" sz="1600" kern="1200"/>
        </a:p>
      </dsp:txBody>
      <dsp:txXfrm>
        <a:off x="28509" y="1255105"/>
        <a:ext cx="2686182" cy="526983"/>
      </dsp:txXfrm>
    </dsp:sp>
    <dsp:sp modelId="{486DE181-C739-4FB3-92CE-93D868F2347A}">
      <dsp:nvSpPr>
        <dsp:cNvPr id="0" name=""/>
        <dsp:cNvSpPr/>
      </dsp:nvSpPr>
      <dsp:spPr>
        <a:xfrm rot="5400000">
          <a:off x="4947999" y="-306600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999759"/>
            <a:satOff val="-8115"/>
            <a:lumOff val="-883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999759"/>
              <a:satOff val="-8115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benchmarking results,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standardized cost estimating </a:t>
          </a:r>
          <a:r>
            <a:rPr lang="en-US" sz="1000" kern="1200" dirty="0"/>
            <a:t>data,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risk </a:t>
          </a:r>
          <a:r>
            <a:rPr lang="en-US" sz="1000" kern="1200" dirty="0"/>
            <a:t>study information, and risk databases.</a:t>
          </a:r>
        </a:p>
      </dsp:txBody>
      <dsp:txXfrm rot="-5400000">
        <a:off x="2743200" y="1921006"/>
        <a:ext cx="4853993" cy="421587"/>
      </dsp:txXfrm>
    </dsp:sp>
    <dsp:sp modelId="{4CFE111A-D54A-4B8C-91A7-A320A1A30476}">
      <dsp:nvSpPr>
        <dsp:cNvPr id="0" name=""/>
        <dsp:cNvSpPr/>
      </dsp:nvSpPr>
      <dsp:spPr>
        <a:xfrm>
          <a:off x="0" y="1839798"/>
          <a:ext cx="2743200" cy="584001"/>
        </a:xfrm>
        <a:prstGeom prst="roundRect">
          <a:avLst/>
        </a:prstGeom>
        <a:solidFill>
          <a:schemeClr val="accent5">
            <a:hueOff val="921383"/>
            <a:satOff val="-9957"/>
            <a:lumOff val="-31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Commercial databases. </a:t>
          </a:r>
          <a:endParaRPr lang="en-US" sz="1600" kern="1200"/>
        </a:p>
      </dsp:txBody>
      <dsp:txXfrm>
        <a:off x="28509" y="1868307"/>
        <a:ext cx="2686182" cy="526983"/>
      </dsp:txXfrm>
    </dsp:sp>
    <dsp:sp modelId="{DC570858-D538-474E-A24A-FDB424AEB888}">
      <dsp:nvSpPr>
        <dsp:cNvPr id="0" name=""/>
        <dsp:cNvSpPr/>
      </dsp:nvSpPr>
      <dsp:spPr>
        <a:xfrm rot="5400000">
          <a:off x="4947999" y="306600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1333013"/>
            <a:satOff val="-10819"/>
            <a:lumOff val="-117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333013"/>
              <a:satOff val="-10819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industry studies, publications, and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benchmarking</a:t>
          </a:r>
          <a:r>
            <a:rPr lang="en-US" sz="1000" kern="1200" dirty="0"/>
            <a:t> results.</a:t>
          </a:r>
        </a:p>
      </dsp:txBody>
      <dsp:txXfrm rot="-5400000">
        <a:off x="2743200" y="2534207"/>
        <a:ext cx="4853993" cy="421587"/>
      </dsp:txXfrm>
    </dsp:sp>
    <dsp:sp modelId="{C38343CA-DB89-484F-8DFC-AC36797E5AD7}">
      <dsp:nvSpPr>
        <dsp:cNvPr id="0" name=""/>
        <dsp:cNvSpPr/>
      </dsp:nvSpPr>
      <dsp:spPr>
        <a:xfrm>
          <a:off x="0" y="2453000"/>
          <a:ext cx="2743200" cy="584001"/>
        </a:xfrm>
        <a:prstGeom prst="roundRect">
          <a:avLst/>
        </a:prstGeom>
        <a:solidFill>
          <a:schemeClr val="accent5">
            <a:hueOff val="1228510"/>
            <a:satOff val="-13276"/>
            <a:lumOff val="-42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Academic research. </a:t>
          </a:r>
          <a:endParaRPr lang="en-US" sz="1600" kern="1200"/>
        </a:p>
      </dsp:txBody>
      <dsp:txXfrm>
        <a:off x="28509" y="2481509"/>
        <a:ext cx="2686182" cy="526983"/>
      </dsp:txXfrm>
    </dsp:sp>
    <dsp:sp modelId="{1C6B965C-5945-420A-90F8-2C76B786ABD9}">
      <dsp:nvSpPr>
        <dsp:cNvPr id="0" name=""/>
        <dsp:cNvSpPr/>
      </dsp:nvSpPr>
      <dsp:spPr>
        <a:xfrm rot="5400000">
          <a:off x="4947999" y="919802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1666266"/>
            <a:satOff val="-13524"/>
            <a:lumOff val="-1471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666266"/>
              <a:satOff val="-13524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regulatory agency regulations </a:t>
          </a:r>
          <a:r>
            <a:rPr lang="en-US" sz="1000" kern="1200" dirty="0"/>
            <a:t>and standards related to products, production, environment, quality, and workmanship.</a:t>
          </a:r>
        </a:p>
      </dsp:txBody>
      <dsp:txXfrm rot="-5400000">
        <a:off x="2743200" y="3147409"/>
        <a:ext cx="4853993" cy="421587"/>
      </dsp:txXfrm>
    </dsp:sp>
    <dsp:sp modelId="{6B6D6367-BA0A-46CA-A243-D751F48DCE4B}">
      <dsp:nvSpPr>
        <dsp:cNvPr id="0" name=""/>
        <dsp:cNvSpPr/>
      </dsp:nvSpPr>
      <dsp:spPr>
        <a:xfrm>
          <a:off x="0" y="3066201"/>
          <a:ext cx="2743200" cy="584001"/>
        </a:xfrm>
        <a:prstGeom prst="roundRect">
          <a:avLst/>
        </a:prstGeom>
        <a:solidFill>
          <a:schemeClr val="accent5">
            <a:hueOff val="1535638"/>
            <a:satOff val="-16595"/>
            <a:lumOff val="-53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</a:t>
          </a:r>
          <a:r>
            <a:rPr lang="en-US" sz="1600" b="1" kern="1200"/>
            <a:t>overnment or industry standards. </a:t>
          </a:r>
          <a:endParaRPr lang="en-US" sz="1600" kern="1200"/>
        </a:p>
      </dsp:txBody>
      <dsp:txXfrm>
        <a:off x="28509" y="3094710"/>
        <a:ext cx="2686182" cy="526983"/>
      </dsp:txXfrm>
    </dsp:sp>
    <dsp:sp modelId="{49F14949-1BDD-410A-B1B5-415F1669C386}">
      <dsp:nvSpPr>
        <dsp:cNvPr id="0" name=""/>
        <dsp:cNvSpPr/>
      </dsp:nvSpPr>
      <dsp:spPr>
        <a:xfrm rot="5400000">
          <a:off x="4947999" y="1533004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1999519"/>
            <a:satOff val="-16229"/>
            <a:lumOff val="-176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999519"/>
              <a:satOff val="-16229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currency exchange rates</a:t>
          </a:r>
          <a:r>
            <a:rPr lang="en-US" sz="1000" kern="1200" dirty="0"/>
            <a:t>, interest rates, inflation rates, tariffs, and geographic location.</a:t>
          </a:r>
        </a:p>
      </dsp:txBody>
      <dsp:txXfrm rot="-5400000">
        <a:off x="2743200" y="3760611"/>
        <a:ext cx="4853993" cy="421587"/>
      </dsp:txXfrm>
    </dsp:sp>
    <dsp:sp modelId="{1624A311-2263-4A8F-8195-CBD3B9A73A35}">
      <dsp:nvSpPr>
        <dsp:cNvPr id="0" name=""/>
        <dsp:cNvSpPr/>
      </dsp:nvSpPr>
      <dsp:spPr>
        <a:xfrm>
          <a:off x="0" y="3679403"/>
          <a:ext cx="2743200" cy="584001"/>
        </a:xfrm>
        <a:prstGeom prst="roundRect">
          <a:avLst/>
        </a:prstGeom>
        <a:solidFill>
          <a:schemeClr val="accent5">
            <a:hueOff val="1842765"/>
            <a:satOff val="-19914"/>
            <a:lumOff val="-63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Financial considerations. </a:t>
          </a:r>
          <a:endParaRPr lang="en-US" sz="1600" kern="1200"/>
        </a:p>
      </dsp:txBody>
      <dsp:txXfrm>
        <a:off x="28509" y="3707912"/>
        <a:ext cx="2686182" cy="526983"/>
      </dsp:txXfrm>
    </dsp:sp>
    <dsp:sp modelId="{FECBABE3-F35A-4FC4-9DE9-9A0B3A8710BC}">
      <dsp:nvSpPr>
        <dsp:cNvPr id="0" name=""/>
        <dsp:cNvSpPr/>
      </dsp:nvSpPr>
      <dsp:spPr>
        <a:xfrm rot="5400000">
          <a:off x="4947999" y="2146205"/>
          <a:ext cx="467201" cy="4876800"/>
        </a:xfrm>
        <a:prstGeom prst="round2SameRect">
          <a:avLst/>
        </a:prstGeom>
        <a:solidFill>
          <a:schemeClr val="accent5">
            <a:tint val="40000"/>
            <a:alpha val="90000"/>
            <a:hueOff val="2332772"/>
            <a:satOff val="-18934"/>
            <a:lumOff val="-206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2332772"/>
              <a:satOff val="-18934"/>
              <a:lumOff val="-2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Examples include working conditions, </a:t>
          </a: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weather</a:t>
          </a:r>
          <a:r>
            <a:rPr lang="en-US" sz="1000" kern="1200" dirty="0"/>
            <a:t>, and constraints.</a:t>
          </a:r>
        </a:p>
      </dsp:txBody>
      <dsp:txXfrm rot="-5400000">
        <a:off x="2743200" y="4373812"/>
        <a:ext cx="4853993" cy="421587"/>
      </dsp:txXfrm>
    </dsp:sp>
    <dsp:sp modelId="{6439E4A9-6FF0-4329-BDE9-ADDE7D8805FE}">
      <dsp:nvSpPr>
        <dsp:cNvPr id="0" name=""/>
        <dsp:cNvSpPr/>
      </dsp:nvSpPr>
      <dsp:spPr>
        <a:xfrm>
          <a:off x="0" y="4292604"/>
          <a:ext cx="2743200" cy="584001"/>
        </a:xfrm>
        <a:prstGeom prst="round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Physical environmental elements. </a:t>
          </a:r>
          <a:endParaRPr lang="en-US" sz="1600" kern="1200"/>
        </a:p>
      </dsp:txBody>
      <dsp:txXfrm>
        <a:off x="28509" y="4321113"/>
        <a:ext cx="2686182" cy="526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8DE9-21FC-4B75-8AA7-3625B96BA53C}">
      <dsp:nvSpPr>
        <dsp:cNvPr id="0" name=""/>
        <dsp:cNvSpPr/>
      </dsp:nvSpPr>
      <dsp:spPr>
        <a:xfrm rot="5400000">
          <a:off x="4677014" y="-1967935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values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beliefs</a:t>
          </a:r>
          <a:r>
            <a:rPr lang="en-US" sz="1100" kern="1200" dirty="0"/>
            <a:t>, cultural norms, </a:t>
          </a:r>
          <a:r>
            <a:rPr lang="en-US" sz="1100" b="1" kern="1200" dirty="0"/>
            <a:t>leadership style</a:t>
          </a:r>
          <a:r>
            <a:rPr lang="en-US" sz="1100" kern="1200" dirty="0"/>
            <a:t>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hierarchy and authority </a:t>
          </a:r>
          <a:r>
            <a:rPr lang="en-US" sz="1100" kern="1200" dirty="0"/>
            <a:t>relationships, organizational style, ethics, and code of conduct.</a:t>
          </a:r>
        </a:p>
      </dsp:txBody>
      <dsp:txXfrm rot="-5400000">
        <a:off x="2633471" y="104636"/>
        <a:ext cx="4652700" cy="536586"/>
      </dsp:txXfrm>
    </dsp:sp>
    <dsp:sp modelId="{CA6DA746-A2DD-4E14-BA1C-8700C9B45240}">
      <dsp:nvSpPr>
        <dsp:cNvPr id="0" name=""/>
        <dsp:cNvSpPr/>
      </dsp:nvSpPr>
      <dsp:spPr>
        <a:xfrm>
          <a:off x="0" y="0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Organizational culture, structure, and governance. </a:t>
          </a:r>
          <a:endParaRPr lang="en-US" sz="1400" kern="1200" dirty="0"/>
        </a:p>
      </dsp:txBody>
      <dsp:txXfrm>
        <a:off x="36285" y="36285"/>
        <a:ext cx="2560902" cy="670733"/>
      </dsp:txXfrm>
    </dsp:sp>
    <dsp:sp modelId="{FAEF1DC2-56D9-42A3-B2BF-DE5CF988AFAC}">
      <dsp:nvSpPr>
        <dsp:cNvPr id="0" name=""/>
        <dsp:cNvSpPr/>
      </dsp:nvSpPr>
      <dsp:spPr>
        <a:xfrm rot="5400000">
          <a:off x="4677014" y="-1187466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factory</a:t>
          </a:r>
          <a:r>
            <a:rPr lang="en-US" sz="1100" kern="1200" dirty="0"/>
            <a:t> locations, virtual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teams</a:t>
          </a:r>
          <a:r>
            <a:rPr lang="en-US" sz="1100" kern="1200" dirty="0"/>
            <a:t>, shared systems, and cloud computing.</a:t>
          </a:r>
        </a:p>
      </dsp:txBody>
      <dsp:txXfrm rot="-5400000">
        <a:off x="2633471" y="885105"/>
        <a:ext cx="4652700" cy="536586"/>
      </dsp:txXfrm>
    </dsp:sp>
    <dsp:sp modelId="{75589B4C-D60E-4B95-8F16-702B802EADA9}">
      <dsp:nvSpPr>
        <dsp:cNvPr id="0" name=""/>
        <dsp:cNvSpPr/>
      </dsp:nvSpPr>
      <dsp:spPr>
        <a:xfrm>
          <a:off x="0" y="781745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Geographic distribution of facilities and resources. </a:t>
          </a:r>
          <a:endParaRPr lang="en-US" sz="1400" kern="1200" dirty="0"/>
        </a:p>
      </dsp:txBody>
      <dsp:txXfrm>
        <a:off x="36285" y="818030"/>
        <a:ext cx="2560902" cy="670733"/>
      </dsp:txXfrm>
    </dsp:sp>
    <dsp:sp modelId="{6CAA79CA-BCBD-4B6F-B844-3787C8A12125}">
      <dsp:nvSpPr>
        <dsp:cNvPr id="0" name=""/>
        <dsp:cNvSpPr/>
      </dsp:nvSpPr>
      <dsp:spPr>
        <a:xfrm rot="5400000">
          <a:off x="4677014" y="-406998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existing facilities, equipment</a:t>
          </a:r>
          <a:r>
            <a:rPr lang="en-US" sz="1100" kern="1200" dirty="0"/>
            <a:t>, organizational telecommunications channels,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technology hardware, availability, and capacity.</a:t>
          </a:r>
        </a:p>
      </dsp:txBody>
      <dsp:txXfrm rot="-5400000">
        <a:off x="2633471" y="1665573"/>
        <a:ext cx="4652700" cy="536586"/>
      </dsp:txXfrm>
    </dsp:sp>
    <dsp:sp modelId="{6FBAEF7C-0C4E-491F-885A-12850FED62C8}">
      <dsp:nvSpPr>
        <dsp:cNvPr id="0" name=""/>
        <dsp:cNvSpPr/>
      </dsp:nvSpPr>
      <dsp:spPr>
        <a:xfrm>
          <a:off x="0" y="1562213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Infrastructure. </a:t>
          </a:r>
          <a:endParaRPr lang="en-US" sz="1400" kern="1200" dirty="0"/>
        </a:p>
      </dsp:txBody>
      <dsp:txXfrm>
        <a:off x="36285" y="1598498"/>
        <a:ext cx="2560902" cy="670733"/>
      </dsp:txXfrm>
    </dsp:sp>
    <dsp:sp modelId="{63B6B89C-37E0-412C-A43E-EC527EF8493B}">
      <dsp:nvSpPr>
        <dsp:cNvPr id="0" name=""/>
        <dsp:cNvSpPr/>
      </dsp:nvSpPr>
      <dsp:spPr>
        <a:xfrm rot="5400000">
          <a:off x="4677014" y="373470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scheduling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 tools</a:t>
          </a:r>
          <a:r>
            <a:rPr lang="en-US" sz="1100" kern="1200" dirty="0"/>
            <a:t>, configuration management systems, web interfaces to other online automated systems, and work authorization systems.</a:t>
          </a:r>
        </a:p>
      </dsp:txBody>
      <dsp:txXfrm rot="-5400000">
        <a:off x="2633471" y="2446041"/>
        <a:ext cx="4652700" cy="536586"/>
      </dsp:txXfrm>
    </dsp:sp>
    <dsp:sp modelId="{F5984C1A-3933-4C22-98DD-69092A466547}">
      <dsp:nvSpPr>
        <dsp:cNvPr id="0" name=""/>
        <dsp:cNvSpPr/>
      </dsp:nvSpPr>
      <dsp:spPr>
        <a:xfrm>
          <a:off x="0" y="2342682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Information technology software. </a:t>
          </a:r>
          <a:endParaRPr lang="en-US" sz="1400" kern="1200" dirty="0"/>
        </a:p>
      </dsp:txBody>
      <dsp:txXfrm>
        <a:off x="36285" y="2378967"/>
        <a:ext cx="2560902" cy="670733"/>
      </dsp:txXfrm>
    </dsp:sp>
    <dsp:sp modelId="{5413FD8F-F5C3-4C34-9E4C-30BF10977FB0}">
      <dsp:nvSpPr>
        <dsp:cNvPr id="0" name=""/>
        <dsp:cNvSpPr/>
      </dsp:nvSpPr>
      <dsp:spPr>
        <a:xfrm rot="5400000">
          <a:off x="4677014" y="1153938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contracting and purchasing constraints, approved providers and subcontractors, and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collaboration</a:t>
          </a:r>
          <a:r>
            <a:rPr lang="en-US" sz="1100" kern="1200" dirty="0"/>
            <a:t> agreements.</a:t>
          </a:r>
        </a:p>
      </dsp:txBody>
      <dsp:txXfrm rot="-5400000">
        <a:off x="2633471" y="3226509"/>
        <a:ext cx="4652700" cy="536586"/>
      </dsp:txXfrm>
    </dsp:sp>
    <dsp:sp modelId="{D0A8F432-2A08-43BB-A5CB-C908B86EE284}">
      <dsp:nvSpPr>
        <dsp:cNvPr id="0" name=""/>
        <dsp:cNvSpPr/>
      </dsp:nvSpPr>
      <dsp:spPr>
        <a:xfrm>
          <a:off x="0" y="3123151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Resource availability. 	</a:t>
          </a:r>
          <a:endParaRPr lang="en-US" sz="1400" kern="1200" dirty="0"/>
        </a:p>
      </dsp:txBody>
      <dsp:txXfrm>
        <a:off x="36285" y="3159436"/>
        <a:ext cx="2560902" cy="670733"/>
      </dsp:txXfrm>
    </dsp:sp>
    <dsp:sp modelId="{4BE5AC77-5788-4E94-9EAF-18A08AED618F}">
      <dsp:nvSpPr>
        <dsp:cNvPr id="0" name=""/>
        <dsp:cNvSpPr/>
      </dsp:nvSpPr>
      <dsp:spPr>
        <a:xfrm rot="5400000">
          <a:off x="4677014" y="1934407"/>
          <a:ext cx="594642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Examples include existing </a:t>
          </a:r>
          <a:r>
            <a:rPr 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resources expertise</a:t>
          </a:r>
          <a:r>
            <a:rPr lang="en-US" sz="1100" kern="1200" dirty="0"/>
            <a:t>, skills, competencies, and specialized knowledge.</a:t>
          </a:r>
        </a:p>
      </dsp:txBody>
      <dsp:txXfrm rot="-5400000">
        <a:off x="2633471" y="4006978"/>
        <a:ext cx="4652700" cy="536586"/>
      </dsp:txXfrm>
    </dsp:sp>
    <dsp:sp modelId="{15B3869D-0E84-4ABF-ABF9-AF3B8D4A9D28}">
      <dsp:nvSpPr>
        <dsp:cNvPr id="0" name=""/>
        <dsp:cNvSpPr/>
      </dsp:nvSpPr>
      <dsp:spPr>
        <a:xfrm>
          <a:off x="0" y="3903619"/>
          <a:ext cx="2633472" cy="7433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Employee capability. </a:t>
          </a:r>
          <a:endParaRPr lang="en-US" sz="1400" kern="1200" dirty="0"/>
        </a:p>
      </dsp:txBody>
      <dsp:txXfrm>
        <a:off x="36285" y="3939904"/>
        <a:ext cx="2560902" cy="67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71A8CE-0E72-460B-898D-9FCAF66DD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7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39DB59F-DBFB-47E5-BFE8-743E11972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C327F-7E80-4D08-B8B0-0F574A3B94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0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1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9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DAA1-AB8B-4818-B524-3A50969A2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41E6-86B5-4F33-80CE-1E6AB0329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64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669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501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466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42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5088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21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104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8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BA7C-0D50-4EB9-909A-D860461C6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C9FF7E-57B2-43A2-BA09-B73DB1F96F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99675F-4A93-44A1-8896-452D54AE3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A903A5-3145-4C33-861E-F726013C41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8D2C1-FDC8-4049-A2F1-36C9287BEF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4499-56DB-4FF3-8D99-174F9EB97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F443-6094-4853-B8BA-F1264293BE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1D880-5042-48D3-9E9D-9C6275C0D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053E-F83E-4271-AA08-D5C8F0521D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9D95BA-DBCE-4585-9D62-69E5B33609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716B-8CDB-4114-B58A-CD791D0364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6A34-DE02-4C2F-B86D-63B07783C0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15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6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36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1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1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90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E4DD-5D64-4A63-89E9-4C623F779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3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1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1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17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30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2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12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1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B2B2-4C46-45EE-BEF1-8C3D9FBA3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3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4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89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58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4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4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09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77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3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515F-EAA7-497F-A8F6-4CE386C3F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07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8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16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25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388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63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904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27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7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7672-6F35-4B80-8974-351A77EC4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9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95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07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024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28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66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51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73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4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E3D6-3C62-42FF-A07A-362FC34BC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30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9847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57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039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539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02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4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505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47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A391-6174-4976-A8AD-AEA04E687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65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20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96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789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661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57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079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15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197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43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DE7D-2F39-4F2E-B126-93BFCEB7F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66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289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61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67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00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267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728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26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812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4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F0DB9A2-6BF9-4BB6-B94C-EBCA49169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0DB9A2-6BF9-4BB6-B94C-EBCA49169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03EBF9-31F8-419A-A6CD-B6ED6F3AFA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091217-56FC-4FDE-B3E9-BA6AF8A5F1D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15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03EBF9-31F8-419A-A6CD-B6ED6F3AFA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2024/2/26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091217-56FC-4FDE-B3E9-BA6AF8A5F1D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3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20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56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54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695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anatomyandphysiologyi.com/wp-content/uploads/2013/05/organsystem.jpg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verywellhealth.com/organ-system-1298691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Evan+Williams&amp;stick=H4sIAAAAAAAAAOPgE-LSz9U3yMgzLEtOV-IEsc2STHOStdSzk630k0qLM_NSi4vhjPj8gtSixJLM_DyrtPzSvJTUokWsvK5liXkK4Zk5OZmJucUADsi_rVIAAAA&amp;sa=X&amp;ved=2ahUKEwimi5y7pvngAhXHyrwKHd2RCLQQmxMoBDAbegQIChAa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google.com/search?q=Biz+Stone&amp;stick=H4sIAAAAAAAAAOPgE-LSz9U3yMgzLEtOVwKzTcwLSgottNSzk630k0qLM_NSi4vhjPj8gtSixJLM_DyrtPzSvJTUokWsnE6ZVQrBJfl5qQDlPWlbTwAAAA&amp;sa=X&amp;ved=2ahUKEwimi5y7pvngAhXHyrwKHd2RCLQQmxMoAzAbegQIChAZ" TargetMode="External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google.com/search?q=Noah+Glass&amp;stick=H4sIAAAAAAAAAOPgE-LSz9U3yMgzLEtOVwKzk_PijcvztNSzk630k0qLM_NSi4vhjPj8gtSixJLM_DyrtPzSvJTUokWsXH75iRkK7jmJxcUAM8OQX1AAAAA&amp;sa=X&amp;ved=2ahUKEwimi5y7pvngAhXHyrwKHd2RCLQQmxMoAjAbegQIChAY" TargetMode="External"/><Relationship Id="rId5" Type="http://schemas.openxmlformats.org/officeDocument/2006/relationships/hyperlink" Target="https://www.google.com/search?q=Jack+Dorsey&amp;stick=H4sIAAAAAAAAAOPgE-LSz9U3yMgzLEtOVwKzTSotkvLMtNSzk630k0qLM_NSi4vhjPj8gtSixJLM_DyrtPzSvJTUokWs3F6JydkKLvlFxamVALEu-KdRAAAA&amp;sa=X&amp;ved=2ahUKEwimi5y7pvngAhXHyrwKHd2RCLQQmxMoATAbegQIChAX" TargetMode="External"/><Relationship Id="rId4" Type="http://schemas.openxmlformats.org/officeDocument/2006/relationships/hyperlink" Target="https://www.google.com/search?q=twitter,+inc.+founders&amp;stick=H4sIAAAAAAAAAOPgE-LSz9U3yMgzLEtO11LPTrbSTyotzsxLLS6GM-LzC1KLEksy8_Os0vJL81JSixaxipWUZ5aUpBbpKGTmJespQMWLAadY-91QAAAA&amp;sa=X&amp;ved=2ahUKEwimi5y7pvngAhXHyrwKHd2RCLQQ6BMoADAbegQIChA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google.com/search?q=Sergey+Brin&amp;stick=H4sIAAAAAAAAAOPgE-LUz9U3MDFNNk9S4gAx07MKzbTUs5Ot9JNKizPzUouL4Yz4_ILUosSSzPw8q7T80ryU1KJFrNzBqUXpqZUKTkWZeQCjtTUtTgAAAA&amp;sa=X&amp;ved=2ahUKEwibqo_spvngAhUC9bwKHY0XDRoQmxMoAjAmegQICxAf" TargetMode="External"/><Relationship Id="rId5" Type="http://schemas.openxmlformats.org/officeDocument/2006/relationships/hyperlink" Target="https://www.google.com/search?q=Larry+Page&amp;stick=H4sIAAAAAAAAAOPgE-LUz9U3MDFNNk9S4gAx07MKCrXUs5Ot9JNKizPzUouL4Yz4_ILUosSSzPw8q7T80ryU1KJFrFw-iUVFlQoBiempAN3Hf3dNAAAA&amp;sa=X&amp;ved=2ahUKEwibqo_spvngAhUC9bwKHY0XDRoQmxMoATAmegQICxAe" TargetMode="External"/><Relationship Id="rId4" Type="http://schemas.openxmlformats.org/officeDocument/2006/relationships/hyperlink" Target="https://www.google.com/search?q=google+founders&amp;stick=H4sIAAAAAAAAAOPgE-LUz9U3MDFNNk_SUs9OttJPKi3OzEstLoYz4vMLUosSSzLz86zS8kvzUlKLFrHyp-fnp-ekKkAFigED-J7gSAAAAA&amp;sa=X&amp;ved=2ahUKEwibqo_spvngAhUC9bwKHY0XDRoQ6BMoADAmegQICxA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ntrepreneur.com/article/249174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google.com/search?q=Charles+Geschke&amp;stick=H4sIAAAAAAAAAOPgE2LXz9U3KMtJU-IEMQxTcnPTtdSzk630k0qLM_NSi4vhjPj8gtSixJLM_DyrtPzSvJTUokWs_M4ZiUU5qcUK7qnFyRnZqQBCG2buUQAAAA&amp;sa=X&amp;ved=2ahUKEwi7zp3Vp_ngAhUCfrwKHb6_AuEQmxMoAjAqegQIBhAj" TargetMode="External"/><Relationship Id="rId5" Type="http://schemas.openxmlformats.org/officeDocument/2006/relationships/hyperlink" Target="https://www.google.com/search?q=John+Warnock&amp;stick=H4sIAAAAAAAAAOPgE2LXz9U3KMtJU-IEMQxTcguytNSzk630k0qLM_NSi4vhjPj8gtSixJLM_DyrtPzSvJTUokWsPF75GXkK4YlFefnJ2QDF3mbJTgAAAA&amp;sa=X&amp;ved=2ahUKEwi7zp3Vp_ngAhUCfrwKHb6_AuEQmxMoATAqegQIBhAi" TargetMode="External"/><Relationship Id="rId4" Type="http://schemas.openxmlformats.org/officeDocument/2006/relationships/hyperlink" Target="https://www.google.com/search?q=adobe+founders&amp;stick=H4sIAAAAAAAAAOPgE2LXz9U3KMtJ01LPTrbSTyotzsxLLS6GM-LzC1KLEksy8_Os0vJL81JSixax8iWm5CelKkD5xQDErDsJRQAAAA&amp;sa=X&amp;ved=2ahUKEwi7zp3Vp_ngAhUCfrwKHb6_AuEQ6BMoADAqegQIBhA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dobe.com/" TargetMode="Externa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11" Type="http://schemas.openxmlformats.org/officeDocument/2006/relationships/image" Target="../media/image27.jpg"/><Relationship Id="rId5" Type="http://schemas.openxmlformats.org/officeDocument/2006/relationships/image" Target="../media/image22.svg"/><Relationship Id="rId10" Type="http://schemas.openxmlformats.org/officeDocument/2006/relationships/hyperlink" Target="http://celesteng.mis.yzu.edu.tw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collagenrestores.com/agile-process-diagram-picture/agile-one-stop-project-management-resource-smartsheet/" TargetMode="External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openxcell.com/agile-methodology-important-start" TargetMode="External"/><Relationship Id="rId1" Type="http://schemas.openxmlformats.org/officeDocument/2006/relationships/slideLayout" Target="../slideLayouts/slideLayout78.xml"/><Relationship Id="rId6" Type="http://schemas.openxmlformats.org/officeDocument/2006/relationships/hyperlink" Target="https://whatis.techtarget.com/glossary/DevOps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" TargetMode="External"/><Relationship Id="rId2" Type="http://schemas.openxmlformats.org/officeDocument/2006/relationships/hyperlink" Target="https://zh.wikipedia.org/wiki/%E6%95%B4%E4%BD%93%E4%B8%BB%E4%B9%89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349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2</a:t>
            </a: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:</a:t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The Project Management and Information Technology Context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Management, Seventh Edition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See the text itself for full citations.</a:t>
            </a:r>
          </a:p>
        </p:txBody>
      </p:sp>
      <p:pic>
        <p:nvPicPr>
          <p:cNvPr id="7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284113"/>
            <a:ext cx="571500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Last modified by Celeste Ng, in March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5013"/>
            <a:ext cx="8229600" cy="4525962"/>
          </a:xfrm>
        </p:spPr>
        <p:txBody>
          <a:bodyPr/>
          <a:lstStyle/>
          <a:p>
            <a:r>
              <a:rPr lang="en-US" dirty="0"/>
              <a:t>Projects must operate in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broad organizational environment</a:t>
            </a:r>
            <a:r>
              <a:rPr lang="zh-TW" altLang="en-US" dirty="0"/>
              <a:t>操作在廣泛的組織環境中</a:t>
            </a:r>
            <a:endParaRPr lang="en-US" dirty="0"/>
          </a:p>
          <a:p>
            <a:r>
              <a:rPr lang="en-US" dirty="0"/>
              <a:t>Project managers need to use </a:t>
            </a:r>
            <a:r>
              <a:rPr lang="en-US" b="1" dirty="0"/>
              <a:t>systems thinking</a:t>
            </a:r>
            <a:r>
              <a:rPr lang="zh-TW" altLang="zh-TW" sz="2800" dirty="0"/>
              <a:t>系統</a:t>
            </a:r>
            <a:r>
              <a:rPr lang="zh-TW" altLang="en-US" sz="2800" dirty="0"/>
              <a:t>化</a:t>
            </a:r>
            <a:r>
              <a:rPr lang="zh-CN" altLang="zh-TW" sz="2800" dirty="0"/>
              <a:t>的</a:t>
            </a:r>
            <a:r>
              <a:rPr lang="zh-TW" altLang="en-US" b="1" dirty="0"/>
              <a:t>思考</a:t>
            </a:r>
            <a:r>
              <a:rPr lang="en-US" b="1" dirty="0"/>
              <a:t>:</a:t>
            </a:r>
          </a:p>
          <a:p>
            <a:pPr lvl="1"/>
            <a:r>
              <a:rPr lang="en-US" u="sng" dirty="0"/>
              <a:t>taking a holistic view</a:t>
            </a:r>
            <a:r>
              <a:rPr lang="zh-TW" altLang="zh-TW" dirty="0"/>
              <a:t>採取全面</a:t>
            </a:r>
            <a:r>
              <a:rPr lang="zh-CN" altLang="en-US" sz="2400" dirty="0"/>
              <a:t>性</a:t>
            </a:r>
            <a:r>
              <a:rPr lang="zh-TW" altLang="zh-TW" dirty="0"/>
              <a:t>的看法</a:t>
            </a:r>
            <a:r>
              <a:rPr lang="en-US" dirty="0"/>
              <a:t>of carrying out projects</a:t>
            </a:r>
            <a:r>
              <a:rPr lang="zh-TW" altLang="zh-TW" dirty="0"/>
              <a:t>進行</a:t>
            </a:r>
            <a:r>
              <a:rPr lang="zh-TW" altLang="en-US" dirty="0"/>
              <a:t>專案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context of the organization</a:t>
            </a:r>
          </a:p>
          <a:p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Projects Cannot Be Run</a:t>
            </a:r>
            <a:br>
              <a:rPr lang="en-US" dirty="0"/>
            </a:br>
            <a:r>
              <a:rPr lang="en-US" dirty="0"/>
              <a:t>In Isolation</a:t>
            </a:r>
            <a:r>
              <a:rPr lang="zh-CN" altLang="zh-TW" dirty="0">
                <a:effectLst/>
              </a:rPr>
              <a:t>隔离执行</a:t>
            </a:r>
            <a:endParaRPr lang="en-US" dirty="0"/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3A963B-2A76-42DC-B4A5-25130FB0888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115212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Human Body Organ </a:t>
            </a:r>
            <a:r>
              <a:rPr lang="en-US" altLang="zh-TW" u="sng" dirty="0">
                <a:solidFill>
                  <a:srgbClr val="FF0000"/>
                </a:solidFill>
              </a:rPr>
              <a:t>Systems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(</a:t>
            </a:r>
            <a:r>
              <a:rPr lang="zh-TW" altLang="en-US" dirty="0"/>
              <a:t>人體器官系統</a:t>
            </a:r>
            <a:r>
              <a:rPr lang="en-US" altLang="zh-TW" dirty="0"/>
              <a:t>)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GB" altLang="zh-TW" sz="2200" dirty="0"/>
              <a:t>Source: </a:t>
            </a:r>
            <a:r>
              <a:rPr lang="en-GB" altLang="zh-TW" sz="2200" dirty="0">
                <a:hlinkClick r:id="rId2"/>
              </a:rPr>
              <a:t>http://anatomyandphysiologyi.com/wp-content/uploads/2013/05/organsystem.jpg</a:t>
            </a:r>
            <a:r>
              <a:rPr lang="en-GB" altLang="zh-TW" sz="2200" dirty="0"/>
              <a:t> 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6624736" cy="4916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5373216"/>
            <a:ext cx="3059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Circulatory -</a:t>
            </a:r>
            <a:r>
              <a:rPr lang="zh-TW" altLang="en-US" sz="1600" dirty="0"/>
              <a:t> 血液循環系統</a:t>
            </a:r>
            <a:endParaRPr lang="en-US" altLang="zh-TW" sz="16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Integumentary</a:t>
            </a:r>
            <a:r>
              <a:rPr lang="zh-TW" altLang="zh-TW" sz="1600" dirty="0">
                <a:solidFill>
                  <a:prstClr val="black"/>
                </a:solidFill>
                <a:latin typeface="Calibri"/>
              </a:rPr>
              <a:t>外皮系統</a:t>
            </a:r>
            <a:endParaRPr lang="en-US" altLang="zh-TW" sz="16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Skeletal</a:t>
            </a:r>
            <a:r>
              <a:rPr lang="zh-TW" altLang="zh-TW" sz="1600" dirty="0">
                <a:solidFill>
                  <a:prstClr val="black"/>
                </a:solidFill>
                <a:latin typeface="Calibri"/>
              </a:rPr>
              <a:t>骨架</a:t>
            </a:r>
            <a:endParaRPr lang="en-US" altLang="zh-TW" sz="16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Endocrine</a:t>
            </a:r>
            <a:r>
              <a:rPr lang="zh-TW" altLang="zh-TW" sz="1600" dirty="0">
                <a:solidFill>
                  <a:prstClr val="black"/>
                </a:solidFill>
                <a:latin typeface="Calibri"/>
              </a:rPr>
              <a:t>內分泌</a:t>
            </a:r>
            <a:endParaRPr lang="en-US" altLang="zh-TW" sz="16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Reproductive</a:t>
            </a:r>
            <a:r>
              <a:rPr lang="zh-TW" altLang="en-US" sz="1600" dirty="0"/>
              <a:t>生殖</a:t>
            </a:r>
            <a:endParaRPr lang="en-US" altLang="zh-TW" sz="16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Respiratory </a:t>
            </a:r>
            <a:r>
              <a:rPr lang="zh-TW" altLang="en-US" sz="1600" dirty="0"/>
              <a:t>呼吸系統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367046"/>
            <a:ext cx="31242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Prepared by: Celeste Ng 2016</a:t>
            </a:r>
            <a:endParaRPr lang="zh-TW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D2D78-BA4D-4B15-9063-86B1D8D10180}"/>
              </a:ext>
            </a:extLst>
          </p:cNvPr>
          <p:cNvSpPr txBox="1"/>
          <p:nvPr/>
        </p:nvSpPr>
        <p:spPr>
          <a:xfrm>
            <a:off x="7200741" y="1899989"/>
            <a:ext cx="152399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800" dirty="0"/>
              <a:t>11 systems,</a:t>
            </a:r>
          </a:p>
          <a:p>
            <a:r>
              <a:rPr lang="en-US" altLang="zh-TW" sz="1800" dirty="0"/>
              <a:t>78 organs in human body</a:t>
            </a:r>
            <a:endParaRPr lang="zh-TW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D76114-471B-48C7-9058-4910940630D5}"/>
              </a:ext>
            </a:extLst>
          </p:cNvPr>
          <p:cNvGrpSpPr/>
          <p:nvPr/>
        </p:nvGrpSpPr>
        <p:grpSpPr>
          <a:xfrm>
            <a:off x="253008" y="1284139"/>
            <a:ext cx="5476800" cy="4430861"/>
            <a:chOff x="253008" y="1284139"/>
            <a:chExt cx="5476800" cy="4430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8C4D41-B004-4D90-9D76-04804B3C91C0}"/>
                </a:ext>
              </a:extLst>
            </p:cNvPr>
            <p:cNvGrpSpPr/>
            <p:nvPr/>
          </p:nvGrpSpPr>
          <p:grpSpPr>
            <a:xfrm>
              <a:off x="253008" y="1284139"/>
              <a:ext cx="5476800" cy="1959020"/>
              <a:chOff x="395536" y="1826577"/>
              <a:chExt cx="5476800" cy="195902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0CF5775-3525-4225-8644-88A0233CF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536" y="1826577"/>
                <a:ext cx="5476800" cy="19590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26E49-19D9-4CE6-8FD7-DF843703CFA8}"/>
                  </a:ext>
                </a:extLst>
              </p:cNvPr>
              <p:cNvSpPr txBox="1"/>
              <p:nvPr/>
            </p:nvSpPr>
            <p:spPr>
              <a:xfrm>
                <a:off x="3581400" y="2971800"/>
                <a:ext cx="2133600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/>
                  <a:t>Source: </a:t>
                </a:r>
                <a:r>
                  <a:rPr lang="en-US" altLang="zh-TW" sz="1200" dirty="0">
                    <a:hlinkClick r:id="rId5"/>
                  </a:rPr>
                  <a:t>https://www.verywellhealth.com/organ-system-1298691</a:t>
                </a:r>
                <a:r>
                  <a:rPr lang="en-US" altLang="zh-TW" sz="1200" dirty="0"/>
                  <a:t>  </a:t>
                </a:r>
                <a:endParaRPr lang="zh-TW" altLang="en-US" sz="1200" dirty="0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A900D0-56FC-45CC-8FD7-4E8A852E6636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71800"/>
              <a:ext cx="1828800" cy="27432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42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990600"/>
          </a:xfrm>
        </p:spPr>
        <p:txBody>
          <a:bodyPr>
            <a:noAutofit/>
          </a:bodyPr>
          <a:lstStyle/>
          <a:p>
            <a:r>
              <a:rPr lang="en-US" sz="3200" dirty="0"/>
              <a:t>2. Method to understand an organization</a:t>
            </a:r>
            <a:br>
              <a:rPr lang="en-US" sz="3200" dirty="0"/>
            </a:br>
            <a:r>
              <a:rPr lang="en-US" sz="3200" dirty="0"/>
              <a:t>Figure 2-2. Perspectives on Organizations</a:t>
            </a: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166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88375" y="6416675"/>
            <a:ext cx="555625" cy="365125"/>
          </a:xfrm>
        </p:spPr>
        <p:txBody>
          <a:bodyPr/>
          <a:lstStyle/>
          <a:p>
            <a:pPr>
              <a:defRPr/>
            </a:pPr>
            <a:fld id="{54D9EE01-122A-4F6B-878B-46264A60159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6295552" cy="54864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24600" y="1562100"/>
            <a:ext cx="265329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Organizational charts</a:t>
            </a:r>
          </a:p>
          <a:p>
            <a:r>
              <a:rPr lang="zh-TW" altLang="en-US" sz="1800" dirty="0"/>
              <a:t>     組織結構圖 </a:t>
            </a:r>
            <a:endParaRPr lang="en-US" altLang="zh-TW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Providing harmony</a:t>
            </a:r>
          </a:p>
          <a:p>
            <a:r>
              <a:rPr lang="zh-TW" altLang="en-US" sz="1800" dirty="0"/>
              <a:t>      提供調和</a:t>
            </a:r>
            <a:endParaRPr lang="en-US" altLang="zh-TW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Political </a:t>
            </a:r>
            <a:r>
              <a:rPr lang="zh-TW" altLang="en-US" sz="1800" dirty="0"/>
              <a:t>政治上</a:t>
            </a:r>
            <a:endParaRPr lang="en-US" altLang="zh-TW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Coalitions </a:t>
            </a:r>
            <a:r>
              <a:rPr lang="zh-TW" altLang="en-US" sz="1800" dirty="0"/>
              <a:t>聯盟</a:t>
            </a:r>
            <a:endParaRPr lang="en-US" altLang="zh-TW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衝突</a:t>
            </a:r>
            <a:endParaRPr lang="en-US" altLang="zh-TW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權力</a:t>
            </a:r>
            <a:endParaRPr lang="en-US" altLang="zh-TW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Symbolic</a:t>
            </a:r>
            <a:r>
              <a:rPr lang="zh-TW" altLang="en-US" sz="1800" dirty="0"/>
              <a:t>象徵</a:t>
            </a:r>
            <a:endParaRPr lang="en-US" altLang="zh-TW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Traditions</a:t>
            </a:r>
            <a:r>
              <a:rPr lang="zh-TW" altLang="en-US" sz="1800" dirty="0"/>
              <a:t>傳統</a:t>
            </a:r>
            <a:endParaRPr lang="en-US" altLang="zh-TW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Coordination </a:t>
            </a:r>
            <a:r>
              <a:rPr lang="zh-TW" altLang="zh-TW" sz="1800" dirty="0"/>
              <a:t>協同</a:t>
            </a:r>
            <a:r>
              <a:rPr lang="en-US" altLang="zh-TW" sz="18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800" dirty="0"/>
              <a:t>Harmony</a:t>
            </a:r>
            <a:r>
              <a:rPr lang="zh-TW" altLang="zh-TW" sz="1800" dirty="0"/>
              <a:t>和諧</a:t>
            </a:r>
            <a:endParaRPr lang="en-US" altLang="zh-TW" sz="1800" dirty="0"/>
          </a:p>
          <a:p>
            <a:pPr marL="285750" indent="-285750">
              <a:buFont typeface="Arial" pitchFamily="34" charset="0"/>
              <a:buChar char="•"/>
            </a:pPr>
            <a:endParaRPr lang="en-US" altLang="zh-TW" sz="1800" dirty="0"/>
          </a:p>
          <a:p>
            <a:endParaRPr lang="zh-TW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893450"/>
            <a:ext cx="1981200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Organizational chart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90900" y="2894642"/>
            <a:ext cx="1391596" cy="630681"/>
            <a:chOff x="3390900" y="2894642"/>
            <a:chExt cx="1391596" cy="630681"/>
          </a:xfrm>
        </p:grpSpPr>
        <p:sp>
          <p:nvSpPr>
            <p:cNvPr id="9" name="Rectangle 8"/>
            <p:cNvSpPr/>
            <p:nvPr/>
          </p:nvSpPr>
          <p:spPr>
            <a:xfrm>
              <a:off x="3390900" y="2894642"/>
              <a:ext cx="1295400" cy="3429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organization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3800" y="3276600"/>
              <a:ext cx="1048696" cy="248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people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4463157"/>
            <a:ext cx="1197077" cy="652479"/>
            <a:chOff x="609600" y="4463157"/>
            <a:chExt cx="1197077" cy="652479"/>
          </a:xfrm>
        </p:grpSpPr>
        <p:sp>
          <p:nvSpPr>
            <p:cNvPr id="11" name="Rectangle 10"/>
            <p:cNvSpPr/>
            <p:nvPr/>
          </p:nvSpPr>
          <p:spPr>
            <a:xfrm>
              <a:off x="658205" y="4463157"/>
              <a:ext cx="1148472" cy="248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individuals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4866913"/>
              <a:ext cx="838200" cy="248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groups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14800" y="4475677"/>
            <a:ext cx="838200" cy="2487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Culture,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basic organization structures</a:t>
            </a:r>
          </a:p>
          <a:p>
            <a:pPr lvl="1"/>
            <a:r>
              <a:rPr lang="en-US" sz="2800" b="1" dirty="0"/>
              <a:t>Functional</a:t>
            </a:r>
            <a:r>
              <a:rPr lang="zh-TW" altLang="en-US" sz="2800" b="1" dirty="0"/>
              <a:t>功能性</a:t>
            </a:r>
            <a:r>
              <a:rPr lang="en-US" sz="2800" b="1" dirty="0"/>
              <a:t>:</a:t>
            </a:r>
            <a:r>
              <a:rPr lang="en-US" sz="2800" dirty="0"/>
              <a:t> functional managers</a:t>
            </a:r>
            <a:r>
              <a:rPr lang="zh-TW" altLang="zh-TW" sz="2800" dirty="0"/>
              <a:t>部門經理</a:t>
            </a:r>
            <a:r>
              <a:rPr lang="en-US" sz="2800" dirty="0"/>
              <a:t>report to the CEO</a:t>
            </a:r>
            <a:r>
              <a:rPr lang="zh-TW" altLang="zh-TW" sz="2800" dirty="0"/>
              <a:t>執行官</a:t>
            </a:r>
            <a:endParaRPr lang="en-US" sz="2800" dirty="0"/>
          </a:p>
          <a:p>
            <a:pPr lvl="1"/>
            <a:r>
              <a:rPr lang="en-US" sz="2800" b="1" dirty="0"/>
              <a:t>Project</a:t>
            </a:r>
            <a:r>
              <a:rPr lang="zh-TW" altLang="en-US" sz="2800" b="1" dirty="0"/>
              <a:t>專案</a:t>
            </a:r>
            <a:r>
              <a:rPr lang="en-US" sz="2800" b="1" dirty="0"/>
              <a:t>:</a:t>
            </a:r>
            <a:r>
              <a:rPr lang="en-US" sz="2800" dirty="0"/>
              <a:t> program</a:t>
            </a:r>
            <a:r>
              <a:rPr lang="zh-TW" altLang="zh-TW" sz="2800" dirty="0"/>
              <a:t>計劃</a:t>
            </a:r>
            <a:r>
              <a:rPr lang="en-US" sz="2800" dirty="0"/>
              <a:t>managers report to the CEO</a:t>
            </a:r>
          </a:p>
          <a:p>
            <a:pPr lvl="1"/>
            <a:r>
              <a:rPr lang="en-US" sz="2800" b="1" dirty="0"/>
              <a:t>Matrix:</a:t>
            </a:r>
            <a:r>
              <a:rPr lang="en-US" sz="2800" dirty="0"/>
              <a:t> middle ground</a:t>
            </a:r>
            <a:r>
              <a:rPr lang="zh-TW" altLang="en-US" sz="2800" dirty="0"/>
              <a:t>中間地帶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functional and project </a:t>
            </a:r>
            <a:r>
              <a:rPr lang="en-US" sz="2800" dirty="0"/>
              <a:t>structures; personnel often report to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or more bosses</a:t>
            </a:r>
            <a:r>
              <a:rPr lang="en-US" sz="2800" dirty="0"/>
              <a:t>; structure can be weak, balanced, or strong matrix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Organizational Structures </a:t>
            </a: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723D0A-DC20-4FDC-880A-596289672AA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94593" y="1915136"/>
            <a:ext cx="2844007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Functional</a:t>
            </a:r>
            <a:r>
              <a:rPr lang="zh-TW" altLang="en-US" sz="2400" b="1" dirty="0"/>
              <a:t>功能性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877839"/>
            <a:ext cx="2005807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Project</a:t>
            </a:r>
            <a:r>
              <a:rPr lang="zh-TW" altLang="en-US" sz="2400" b="1" dirty="0"/>
              <a:t>專案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7315" y="3762110"/>
            <a:ext cx="11430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Matrix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2. Figure 2-3. Functional, Project, and Matrix Organizational Structures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buFontTx/>
              <a:buNone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D84499-56DB-4FF3-8D99-174F9EB975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523105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2133600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Vice president</a:t>
            </a:r>
            <a:r>
              <a:rPr lang="zh-TW" altLang="zh-TW" sz="1800" dirty="0"/>
              <a:t>副總裁</a:t>
            </a:r>
            <a:endParaRPr lang="zh-TW" alt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52400" y="1235075"/>
            <a:ext cx="2844007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Functional</a:t>
            </a:r>
            <a:r>
              <a:rPr lang="zh-TW" altLang="en-US" sz="2400" b="1" dirty="0"/>
              <a:t>功能性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496" y="2502932"/>
            <a:ext cx="2005807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Project</a:t>
            </a:r>
            <a:r>
              <a:rPr lang="zh-TW" altLang="en-US" sz="2400" b="1" dirty="0"/>
              <a:t>專案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5303" y="3638838"/>
            <a:ext cx="11430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Matrix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r>
              <a:rPr lang="en-US" sz="2800" dirty="0"/>
              <a:t>Influence of Organizational Structure on Projects (1)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396335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8554"/>
            <a:ext cx="9144000" cy="1569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7740"/>
            <a:ext cx="9144000" cy="4188595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2743200" y="1447800"/>
            <a:ext cx="914400" cy="6096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4114800" y="1423147"/>
            <a:ext cx="914400" cy="6096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410200" y="1441275"/>
            <a:ext cx="914400" cy="6096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6553200" y="1423147"/>
            <a:ext cx="1143000" cy="627728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7849828" y="1447800"/>
            <a:ext cx="1141771" cy="6858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0" y="2971800"/>
            <a:ext cx="1295400" cy="609600"/>
          </a:xfrm>
          <a:prstGeom prst="round1Rect">
            <a:avLst/>
          </a:prstGeom>
          <a:solidFill>
            <a:srgbClr val="5B53FF">
              <a:alpha val="0"/>
            </a:srgbClr>
          </a:solidFill>
          <a:ln w="50800" cmpd="sng">
            <a:solidFill>
              <a:srgbClr val="5B5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/>
          <p:cNvSpPr/>
          <p:nvPr/>
        </p:nvSpPr>
        <p:spPr>
          <a:xfrm>
            <a:off x="0" y="4800600"/>
            <a:ext cx="1295400" cy="609600"/>
          </a:xfrm>
          <a:prstGeom prst="round1Rect">
            <a:avLst/>
          </a:prstGeom>
          <a:solidFill>
            <a:srgbClr val="5B53FF">
              <a:alpha val="0"/>
            </a:srgbClr>
          </a:solidFill>
          <a:ln w="50800" cmpd="sng">
            <a:solidFill>
              <a:srgbClr val="5B5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ingle Corner Rectangle 13"/>
          <p:cNvSpPr/>
          <p:nvPr/>
        </p:nvSpPr>
        <p:spPr>
          <a:xfrm>
            <a:off x="0" y="5574837"/>
            <a:ext cx="1295400" cy="609600"/>
          </a:xfrm>
          <a:prstGeom prst="round1Rect">
            <a:avLst/>
          </a:prstGeom>
          <a:solidFill>
            <a:srgbClr val="5B53FF">
              <a:alpha val="0"/>
            </a:srgbClr>
          </a:solidFill>
          <a:ln w="50800" cmpd="sng">
            <a:solidFill>
              <a:srgbClr val="5B5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6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5" y="1"/>
            <a:ext cx="9209743" cy="537882"/>
          </a:xfrm>
        </p:spPr>
        <p:txBody>
          <a:bodyPr>
            <a:noAutofit/>
          </a:bodyPr>
          <a:lstStyle/>
          <a:p>
            <a:r>
              <a:rPr lang="en-US" sz="2800" dirty="0"/>
              <a:t>Influence of Organizational Structure on Projects (2)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396335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6" y="995592"/>
            <a:ext cx="9144000" cy="1569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9026"/>
            <a:ext cx="9144000" cy="3466997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2819400" y="1746075"/>
            <a:ext cx="914400" cy="6096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4076700" y="1749006"/>
            <a:ext cx="914400" cy="6096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410200" y="1746075"/>
            <a:ext cx="914400" cy="6096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6515714" y="1729684"/>
            <a:ext cx="1143000" cy="627728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7914073" y="1780185"/>
            <a:ext cx="1141771" cy="685800"/>
          </a:xfrm>
          <a:prstGeom prst="hexagon">
            <a:avLst/>
          </a:prstGeom>
          <a:gradFill>
            <a:gsLst>
              <a:gs pos="0">
                <a:schemeClr val="accent1">
                  <a:tint val="96000"/>
                  <a:lumMod val="104000"/>
                  <a:alpha val="0"/>
                </a:schemeClr>
              </a:gs>
              <a:gs pos="90000">
                <a:schemeClr val="accent1">
                  <a:shade val="98000"/>
                  <a:lumMod val="94000"/>
                  <a:alpha val="45000"/>
                </a:schemeClr>
              </a:gs>
            </a:gsLst>
          </a:gradFill>
          <a:ln w="44450" cmpd="sng"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/>
          <p:cNvSpPr/>
          <p:nvPr/>
        </p:nvSpPr>
        <p:spPr>
          <a:xfrm>
            <a:off x="19330" y="3581400"/>
            <a:ext cx="1295400" cy="609600"/>
          </a:xfrm>
          <a:prstGeom prst="round1Rect">
            <a:avLst/>
          </a:prstGeom>
          <a:solidFill>
            <a:srgbClr val="5B53FF">
              <a:alpha val="0"/>
            </a:srgbClr>
          </a:solidFill>
          <a:ln w="50800" cmpd="sng">
            <a:solidFill>
              <a:srgbClr val="5B5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3A46A-30F5-4065-B90D-32F09712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9E3D6-3C62-42FF-A07A-362FC34BCC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51D8D-829C-41D9-9502-73643891DA8A}"/>
              </a:ext>
            </a:extLst>
          </p:cNvPr>
          <p:cNvSpPr txBox="1"/>
          <p:nvPr/>
        </p:nvSpPr>
        <p:spPr>
          <a:xfrm>
            <a:off x="2590801" y="6290588"/>
            <a:ext cx="2895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Source: Udemy, 2021</a:t>
            </a:r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7C3F9-3944-44F8-91C1-4C893F0480FC}"/>
              </a:ext>
            </a:extLst>
          </p:cNvPr>
          <p:cNvPicPr/>
          <p:nvPr/>
        </p:nvPicPr>
        <p:blipFill rotWithShape="1">
          <a:blip r:embed="rId2"/>
          <a:srcRect l="42821" r="2564" b="5869"/>
          <a:stretch/>
        </p:blipFill>
        <p:spPr bwMode="auto">
          <a:xfrm>
            <a:off x="2854155" y="685800"/>
            <a:ext cx="4765845" cy="53340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E572E42-335B-4691-B7EA-36312456CF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51574"/>
            <a:ext cx="900832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2. Overall:  Organizational Structures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B19F4-7115-4B80-8355-7B50BD026577}"/>
              </a:ext>
            </a:extLst>
          </p:cNvPr>
          <p:cNvSpPr txBox="1"/>
          <p:nvPr/>
        </p:nvSpPr>
        <p:spPr>
          <a:xfrm>
            <a:off x="344958" y="1676400"/>
            <a:ext cx="2243984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Celeste: one-man show</a:t>
            </a:r>
            <a:endParaRPr lang="zh-TW" alt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97768-BFA9-45FA-9C1F-54C43D138242}"/>
              </a:ext>
            </a:extLst>
          </p:cNvPr>
          <p:cNvSpPr txBox="1"/>
          <p:nvPr/>
        </p:nvSpPr>
        <p:spPr>
          <a:xfrm>
            <a:off x="304800" y="2514600"/>
            <a:ext cx="2243984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Celeste: Microsoft USA, Microsoft Taiwan, ….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4546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2405062"/>
          </a:xfrm>
        </p:spPr>
        <p:txBody>
          <a:bodyPr/>
          <a:lstStyle/>
          <a:p>
            <a:r>
              <a:rPr lang="en-US" b="1" dirty="0"/>
              <a:t>Organizational culture</a:t>
            </a:r>
            <a:r>
              <a:rPr lang="en-US" dirty="0"/>
              <a:t> is a set of shared</a:t>
            </a:r>
            <a:r>
              <a:rPr lang="zh-TW" altLang="en-US" dirty="0"/>
              <a:t>共享</a:t>
            </a:r>
            <a:r>
              <a:rPr lang="en-US" dirty="0"/>
              <a:t> assumptions, values, and behaviors that characterize the functioning</a:t>
            </a:r>
            <a:r>
              <a:rPr lang="zh-TW" altLang="en-US" dirty="0"/>
              <a:t>運作</a:t>
            </a:r>
            <a:r>
              <a:rPr lang="en-US" dirty="0"/>
              <a:t> of an organization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Organizational Culture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8CAC95-EB76-4381-B468-1459D202A00B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931313"/>
            <a:ext cx="19812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assumptions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914107"/>
            <a:ext cx="10668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values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931313"/>
            <a:ext cx="15240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4525962"/>
          </a:xfrm>
        </p:spPr>
        <p:txBody>
          <a:bodyPr/>
          <a:lstStyle/>
          <a:p>
            <a:r>
              <a:rPr lang="en-US" dirty="0"/>
              <a:t>1. Member identity*</a:t>
            </a:r>
            <a:r>
              <a:rPr lang="zh-TW" altLang="zh-TW" dirty="0"/>
              <a:t>成員</a:t>
            </a:r>
            <a:r>
              <a:rPr lang="zh-TW" altLang="en-US" dirty="0"/>
              <a:t>身分</a:t>
            </a:r>
            <a:endParaRPr lang="en-US" altLang="zh-TW" dirty="0"/>
          </a:p>
          <a:p>
            <a:pPr lvl="1"/>
            <a:r>
              <a:rPr lang="en-US" dirty="0"/>
              <a:t>Employee identity with the organization as a whole</a:t>
            </a:r>
          </a:p>
          <a:p>
            <a:r>
              <a:rPr lang="en-US" dirty="0"/>
              <a:t>2. Group emphasis*</a:t>
            </a:r>
            <a:r>
              <a:rPr lang="zh-TW" altLang="en-US" dirty="0"/>
              <a:t>強調</a:t>
            </a:r>
            <a:r>
              <a:rPr lang="zh-TW" altLang="zh-TW" dirty="0"/>
              <a:t>小組</a:t>
            </a:r>
            <a:endParaRPr lang="en-US" altLang="zh-TW" dirty="0"/>
          </a:p>
          <a:p>
            <a:pPr lvl="1"/>
            <a:r>
              <a:rPr lang="en-US" dirty="0"/>
              <a:t>Work activities are organized around groups</a:t>
            </a:r>
          </a:p>
          <a:p>
            <a:r>
              <a:rPr lang="en-US" dirty="0"/>
              <a:t>3. People focus</a:t>
            </a:r>
            <a:r>
              <a:rPr lang="zh-TW" altLang="zh-TW" dirty="0"/>
              <a:t>關注在</a:t>
            </a:r>
            <a:r>
              <a:rPr lang="zh-TW" altLang="en-US" dirty="0"/>
              <a:t>人</a:t>
            </a:r>
            <a:endParaRPr lang="en-US" altLang="zh-TW" dirty="0"/>
          </a:p>
          <a:p>
            <a:pPr lvl="1"/>
            <a:r>
              <a:rPr lang="en-US" dirty="0"/>
              <a:t>Management’s decisions take into account the effect of outcomes on people</a:t>
            </a:r>
          </a:p>
          <a:p>
            <a:r>
              <a:rPr lang="en-US" dirty="0"/>
              <a:t>4. Unit integration*</a:t>
            </a:r>
            <a:r>
              <a:rPr lang="zh-TW" altLang="en-US" dirty="0"/>
              <a:t>部門整合</a:t>
            </a:r>
            <a:endParaRPr lang="en-US" dirty="0"/>
          </a:p>
          <a:p>
            <a:pPr lvl="1"/>
            <a:r>
              <a:rPr lang="en-US" dirty="0"/>
              <a:t>The degree to which departments within an organization are encouraged to coordinate with each other</a:t>
            </a:r>
          </a:p>
          <a:p>
            <a:r>
              <a:rPr lang="en-US" dirty="0"/>
              <a:t>5. Control</a:t>
            </a: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2. Ten Characteristics of Organizational Culture (1) </a:t>
            </a:r>
          </a:p>
        </p:txBody>
      </p:sp>
      <p:sp>
        <p:nvSpPr>
          <p:cNvPr id="21512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23679D00-0FE1-4DFA-BD83-BBDAA061D085}" type="slidenum">
              <a:rPr lang="en-US" smtClean="0"/>
              <a:pPr>
                <a:buFontTx/>
                <a:buNone/>
                <a:defRPr/>
              </a:pPr>
              <a:t>19</a:t>
            </a:fld>
            <a:endParaRPr lang="en-US" dirty="0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514600" y="5867400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dirty="0"/>
              <a:t>*Project work is most successful in an organizational culture where these items are strong/high and other items are balanced.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219200"/>
            <a:ext cx="25146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Member identity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2182356"/>
            <a:ext cx="25146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Group emphasis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808" y="2930069"/>
            <a:ext cx="23622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People focus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190332"/>
            <a:ext cx="23622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Unit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357209"/>
            <a:ext cx="1219200" cy="430887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6742993" cy="4876800"/>
          </a:xfrm>
        </p:spPr>
        <p:txBody>
          <a:bodyPr/>
          <a:lstStyle/>
          <a:p>
            <a:r>
              <a:rPr lang="en-US" sz="2200" dirty="0"/>
              <a:t>1. Describe the </a:t>
            </a:r>
            <a:r>
              <a:rPr lang="en-US" sz="2200" dirty="0">
                <a:solidFill>
                  <a:srgbClr val="FF0000"/>
                </a:solidFill>
              </a:rPr>
              <a:t>source of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influences</a:t>
            </a:r>
            <a:r>
              <a:rPr lang="zh-TW" altLang="en-US" sz="2400" dirty="0"/>
              <a:t>影響源</a:t>
            </a:r>
            <a:endParaRPr lang="en-US" sz="2200" u="sng" dirty="0"/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Method to understand</a:t>
            </a:r>
            <a:r>
              <a:rPr lang="en-US" sz="2200" dirty="0"/>
              <a:t> organizations, including the: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Four frames</a:t>
            </a:r>
            <a:r>
              <a:rPr lang="zh-TW" altLang="en-US" sz="2200" dirty="0"/>
              <a:t>架構</a:t>
            </a:r>
            <a:endParaRPr lang="en-US" altLang="zh-TW" sz="2200" dirty="0"/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Organizational structure</a:t>
            </a:r>
            <a:r>
              <a:rPr lang="zh-TW" altLang="en-US" sz="2000" dirty="0"/>
              <a:t>組織架構</a:t>
            </a:r>
            <a:r>
              <a:rPr lang="en-US" sz="2000" dirty="0"/>
              <a:t>&amp; its </a:t>
            </a:r>
            <a:r>
              <a:rPr lang="en-US" sz="2000" dirty="0">
                <a:solidFill>
                  <a:srgbClr val="FF0000"/>
                </a:solidFill>
              </a:rPr>
              <a:t>influence</a:t>
            </a:r>
            <a:r>
              <a:rPr lang="en-US" sz="2000" dirty="0"/>
              <a:t> on projects</a:t>
            </a:r>
          </a:p>
          <a:p>
            <a:pPr lvl="2"/>
            <a:r>
              <a:rPr lang="en-US" altLang="zh-TW" sz="2000" dirty="0"/>
              <a:t>Organizational culture</a:t>
            </a:r>
            <a:r>
              <a:rPr lang="zh-TW" altLang="en-US" sz="2000" dirty="0"/>
              <a:t>組織文化</a:t>
            </a:r>
            <a:r>
              <a:rPr lang="en-US" altLang="zh-TW" sz="2000" dirty="0"/>
              <a:t>&amp; </a:t>
            </a:r>
            <a:r>
              <a:rPr lang="en-US" altLang="zh-TW" sz="2000" dirty="0">
                <a:solidFill>
                  <a:srgbClr val="FF0000"/>
                </a:solidFill>
              </a:rPr>
              <a:t>cultural characteristics</a:t>
            </a:r>
          </a:p>
          <a:p>
            <a:r>
              <a:rPr lang="en-US" altLang="zh-TW" sz="2200" dirty="0"/>
              <a:t>3. Understand the concept of a </a:t>
            </a:r>
            <a:r>
              <a:rPr lang="en-US" altLang="zh-TW" sz="2200" u="sng" dirty="0"/>
              <a:t>project phase</a:t>
            </a:r>
            <a:r>
              <a:rPr lang="zh-TW" altLang="en-US" sz="2200" dirty="0"/>
              <a:t>專案階段</a:t>
            </a:r>
            <a:r>
              <a:rPr lang="en-US" altLang="zh-TW" sz="2200" dirty="0"/>
              <a:t> and the </a:t>
            </a:r>
            <a:r>
              <a:rPr lang="en-US" altLang="zh-TW" sz="2200" u="sng" dirty="0"/>
              <a:t>project life cycle</a:t>
            </a:r>
            <a:r>
              <a:rPr lang="zh-TW" altLang="en-US" sz="2200" dirty="0"/>
              <a:t>專案生命週期</a:t>
            </a:r>
            <a:r>
              <a:rPr lang="en-US" altLang="zh-TW" sz="2200" dirty="0"/>
              <a:t>, and </a:t>
            </a:r>
            <a:r>
              <a:rPr lang="en-US" altLang="zh-TW" sz="2200" dirty="0">
                <a:solidFill>
                  <a:srgbClr val="FF0000"/>
                </a:solidFill>
              </a:rPr>
              <a:t>phase gate</a:t>
            </a:r>
          </a:p>
          <a:p>
            <a:r>
              <a:rPr lang="en-US" sz="2200" dirty="0"/>
              <a:t>4. </a:t>
            </a:r>
            <a:r>
              <a:rPr lang="en-US" sz="2200" dirty="0">
                <a:solidFill>
                  <a:srgbClr val="FF0000"/>
                </a:solidFill>
              </a:rPr>
              <a:t>Recent trends </a:t>
            </a:r>
            <a:r>
              <a:rPr lang="en-US" sz="2200" dirty="0"/>
              <a:t>affecting IT Project Management 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6FA929-6FB7-45E1-AD52-83E4868EF49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3049" y="6154321"/>
            <a:ext cx="263995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Edited by: Celeste Ng, 2021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417638"/>
            <a:ext cx="37338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8491" y="2895600"/>
            <a:ext cx="2739483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4624121"/>
            <a:ext cx="16764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4959927"/>
            <a:ext cx="2013908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3E3AF5-7F4F-4AAE-B115-91C87A28B1B2}"/>
              </a:ext>
            </a:extLst>
          </p:cNvPr>
          <p:cNvGrpSpPr/>
          <p:nvPr/>
        </p:nvGrpSpPr>
        <p:grpSpPr>
          <a:xfrm>
            <a:off x="7086600" y="2544589"/>
            <a:ext cx="1676400" cy="1768821"/>
            <a:chOff x="3124200" y="4495800"/>
            <a:chExt cx="1676400" cy="176882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29137AC-547D-49D1-BFAF-F20E740FD7E0}"/>
                </a:ext>
              </a:extLst>
            </p:cNvPr>
            <p:cNvCxnSpPr>
              <a:stCxn id="2" idx="2"/>
              <a:endCxn id="12" idx="0"/>
            </p:cNvCxnSpPr>
            <p:nvPr/>
          </p:nvCxnSpPr>
          <p:spPr>
            <a:xfrm>
              <a:off x="3962400" y="5066290"/>
              <a:ext cx="0" cy="6278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5C937E-C7EA-4A21-9CFC-43330E452292}"/>
                </a:ext>
              </a:extLst>
            </p:cNvPr>
            <p:cNvGrpSpPr/>
            <p:nvPr/>
          </p:nvGrpSpPr>
          <p:grpSpPr>
            <a:xfrm>
              <a:off x="3124200" y="4495800"/>
              <a:ext cx="1676400" cy="1768821"/>
              <a:chOff x="3124200" y="4495800"/>
              <a:chExt cx="1676400" cy="1768821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EA65743-85B9-44C0-925F-67B93AF8DC63}"/>
                  </a:ext>
                </a:extLst>
              </p:cNvPr>
              <p:cNvSpPr/>
              <p:nvPr/>
            </p:nvSpPr>
            <p:spPr>
              <a:xfrm>
                <a:off x="3124200" y="4495800"/>
                <a:ext cx="1676400" cy="570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800" dirty="0"/>
                  <a:t>Organizational Structure</a:t>
                </a:r>
                <a:endParaRPr lang="zh-TW" altLang="en-US" sz="18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AED750-4ED2-44B8-A3F9-0FE2150E9DFB}"/>
                  </a:ext>
                </a:extLst>
              </p:cNvPr>
              <p:cNvSpPr/>
              <p:nvPr/>
            </p:nvSpPr>
            <p:spPr>
              <a:xfrm>
                <a:off x="3124200" y="5694131"/>
                <a:ext cx="1676400" cy="570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800" dirty="0"/>
                  <a:t>Project</a:t>
                </a:r>
                <a:endParaRPr lang="zh-TW" altLang="en-US" sz="1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83EB68-024A-473A-9FC5-7A485BDAD6CC}"/>
                  </a:ext>
                </a:extLst>
              </p:cNvPr>
              <p:cNvSpPr txBox="1"/>
              <p:nvPr/>
            </p:nvSpPr>
            <p:spPr>
              <a:xfrm>
                <a:off x="3483125" y="5181600"/>
                <a:ext cx="936475" cy="2923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00" dirty="0"/>
                  <a:t>influences</a:t>
                </a:r>
                <a:endParaRPr lang="zh-TW" altLang="en-US" sz="1300" dirty="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D434597-030E-4539-832F-A7FCF9A27367}"/>
              </a:ext>
            </a:extLst>
          </p:cNvPr>
          <p:cNvSpPr/>
          <p:nvPr/>
        </p:nvSpPr>
        <p:spPr>
          <a:xfrm>
            <a:off x="4876800" y="3875975"/>
            <a:ext cx="9144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2. Ten Characteristics of Organizational Culture (2) </a:t>
            </a:r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09600" y="1600200"/>
            <a:ext cx="8153400" cy="3581400"/>
          </a:xfrm>
        </p:spPr>
        <p:txBody>
          <a:bodyPr/>
          <a:lstStyle/>
          <a:p>
            <a:r>
              <a:rPr lang="en-US" sz="2400" dirty="0"/>
              <a:t>6. Risk tolerance*</a:t>
            </a:r>
            <a:r>
              <a:rPr lang="zh-TW" altLang="en-US" sz="2400" dirty="0"/>
              <a:t>風險容忍</a:t>
            </a:r>
            <a:endParaRPr lang="en-US" sz="2400" dirty="0"/>
          </a:p>
          <a:p>
            <a:r>
              <a:rPr lang="en-US" sz="2400" dirty="0"/>
              <a:t>7. Reward criteria*</a:t>
            </a:r>
            <a:r>
              <a:rPr lang="zh-TW" altLang="en-US" sz="2400" dirty="0"/>
              <a:t>獎勵標準</a:t>
            </a:r>
            <a:endParaRPr lang="en-US" sz="2000" dirty="0"/>
          </a:p>
          <a:p>
            <a:r>
              <a:rPr lang="en-US" sz="2400" dirty="0"/>
              <a:t>8. Conflict tolerance*</a:t>
            </a:r>
            <a:r>
              <a:rPr lang="zh-TW" altLang="en-US" sz="2400" dirty="0"/>
              <a:t>衝突容忍</a:t>
            </a:r>
            <a:endParaRPr lang="en-US" altLang="zh-TW" sz="2400" dirty="0"/>
          </a:p>
          <a:p>
            <a:r>
              <a:rPr lang="en-US" sz="2400" dirty="0"/>
              <a:t>9. Means-ends orientation</a:t>
            </a:r>
            <a:r>
              <a:rPr lang="zh-TW" altLang="en-US" sz="2400" dirty="0"/>
              <a:t>目標</a:t>
            </a:r>
            <a:r>
              <a:rPr lang="zh-TW" altLang="zh-TW" sz="2400" dirty="0"/>
              <a:t>導向</a:t>
            </a:r>
            <a:endParaRPr lang="en-US" altLang="zh-TW" sz="2400" dirty="0"/>
          </a:p>
          <a:p>
            <a:pPr lvl="1"/>
            <a:r>
              <a:rPr lang="en-US" altLang="zh-TW" sz="2000" dirty="0"/>
              <a:t>The degree to which management focuses on outcomes rather than on techniques and processes.</a:t>
            </a:r>
            <a:endParaRPr lang="en-US" sz="2000" dirty="0"/>
          </a:p>
          <a:p>
            <a:r>
              <a:rPr lang="en-US" sz="2400" dirty="0"/>
              <a:t>10. Open-systems focus*</a:t>
            </a:r>
            <a:r>
              <a:rPr lang="zh-TW" altLang="zh-TW" sz="2400" dirty="0"/>
              <a:t>開放系統導向</a:t>
            </a:r>
            <a:endParaRPr lang="en-US" altLang="zh-TW" sz="2400" dirty="0"/>
          </a:p>
          <a:p>
            <a:pPr lvl="1"/>
            <a:r>
              <a:rPr lang="en-US" altLang="zh-TW" sz="2000" dirty="0"/>
              <a:t>The degree to which the organization monitors and responds to changes in the external environment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24416" y="5158025"/>
            <a:ext cx="6974967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Refer to “The case of Costco vs GE leadership style – 2018 report on course website ---- #3People-focus, #6Risk-tolerance, #7Reward-criteria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1600200"/>
            <a:ext cx="1981200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Risk tolerance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072491"/>
            <a:ext cx="2133600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Reward criteria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3966" y="2514600"/>
            <a:ext cx="2389833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Conflict tolerance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6623" y="2917337"/>
            <a:ext cx="3195377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Means-ends orientation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96366" y="3954472"/>
            <a:ext cx="2847034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Open-systems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672" y="2996952"/>
            <a:ext cx="52085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Organizational Culture Examples – Twitter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115616" y="1556792"/>
            <a:ext cx="6408712" cy="4992638"/>
            <a:chOff x="1115616" y="1556792"/>
            <a:chExt cx="6408712" cy="4992638"/>
          </a:xfrm>
        </p:grpSpPr>
        <p:sp>
          <p:nvSpPr>
            <p:cNvPr id="6" name="Rectangle 5"/>
            <p:cNvSpPr/>
            <p:nvPr/>
          </p:nvSpPr>
          <p:spPr>
            <a:xfrm>
              <a:off x="1115616" y="3068960"/>
              <a:ext cx="6408712" cy="57606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2" t="26499" r="37750" b="20667"/>
            <a:stretch/>
          </p:blipFill>
          <p:spPr bwMode="auto">
            <a:xfrm>
              <a:off x="1475656" y="1556792"/>
              <a:ext cx="5496626" cy="499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197664" y="5982539"/>
            <a:ext cx="180627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Prepared by: Celeste Ng, 2016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2362200"/>
            <a:ext cx="247136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3289297"/>
            <a:ext cx="1143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43300" y="3573016"/>
            <a:ext cx="30099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1737360" y="6020639"/>
            <a:ext cx="1463040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0" y="6553200"/>
            <a:ext cx="2514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7664" y="409536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Founders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Jack Dorsey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Noah Glass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Biz Stone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Evan Williams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76E981-EC62-4FB7-8505-BEA6B3777C01}"/>
              </a:ext>
            </a:extLst>
          </p:cNvPr>
          <p:cNvSpPr/>
          <p:nvPr/>
        </p:nvSpPr>
        <p:spPr>
          <a:xfrm>
            <a:off x="1619672" y="5486400"/>
            <a:ext cx="5314528" cy="113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9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2" y="24657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Organizational Culture Examples – Google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1557807"/>
            <a:ext cx="6408712" cy="3581400"/>
            <a:chOff x="899592" y="1124744"/>
            <a:chExt cx="6408712" cy="3581400"/>
          </a:xfrm>
        </p:grpSpPr>
        <p:sp>
          <p:nvSpPr>
            <p:cNvPr id="6" name="Rectangle 5"/>
            <p:cNvSpPr/>
            <p:nvPr/>
          </p:nvSpPr>
          <p:spPr>
            <a:xfrm>
              <a:off x="899592" y="2132856"/>
              <a:ext cx="6408712" cy="57606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8" t="23666" r="36625" b="34555"/>
            <a:stretch/>
          </p:blipFill>
          <p:spPr bwMode="auto">
            <a:xfrm>
              <a:off x="1475656" y="1124744"/>
              <a:ext cx="517207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974765" y="6007569"/>
            <a:ext cx="198120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Prepared by: Celeste Ng, 2016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752600" y="2853207"/>
            <a:ext cx="40386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962400" y="3081807"/>
            <a:ext cx="1295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10003" y="3881174"/>
            <a:ext cx="17476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dirty="0"/>
              <a:t>financial bonuses</a:t>
            </a:r>
            <a:r>
              <a:rPr lang="zh-TW" altLang="en-US" sz="1500" dirty="0"/>
              <a:t>金融相關的獎金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974765" y="488982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Founders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Larry Page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Sergey </a:t>
            </a:r>
            <a:r>
              <a:rPr lang="en-US" sz="1400" dirty="0" err="1">
                <a:hlinkClick r:id="rId6"/>
              </a:rPr>
              <a:t>Brin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2DBC2-3CB2-4268-AD14-0D117D33C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20" y="3649810"/>
            <a:ext cx="5028196" cy="23577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71600" y="4876735"/>
            <a:ext cx="4724400" cy="228600"/>
            <a:chOff x="1447800" y="6019800"/>
            <a:chExt cx="4724400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724400" y="6019800"/>
              <a:ext cx="1447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47800" y="6248400"/>
              <a:ext cx="6096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107668" y="5748807"/>
            <a:ext cx="29883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6DA6D-AB4F-48AF-B8B6-B73E03945A74}"/>
              </a:ext>
            </a:extLst>
          </p:cNvPr>
          <p:cNvSpPr/>
          <p:nvPr/>
        </p:nvSpPr>
        <p:spPr>
          <a:xfrm>
            <a:off x="1114636" y="5197223"/>
            <a:ext cx="5314528" cy="1135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6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4" y="7620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sz="4200" dirty="0"/>
              <a:t>Organizational Culture Examples – Facebook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183613"/>
            <a:ext cx="6431607" cy="5614988"/>
            <a:chOff x="1115616" y="1412776"/>
            <a:chExt cx="6431607" cy="5614988"/>
          </a:xfrm>
        </p:grpSpPr>
        <p:sp>
          <p:nvSpPr>
            <p:cNvPr id="7" name="Rectangle 6"/>
            <p:cNvSpPr/>
            <p:nvPr/>
          </p:nvSpPr>
          <p:spPr>
            <a:xfrm>
              <a:off x="1138511" y="5085184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5616" y="2348880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4" t="23334" r="36719" b="11166"/>
            <a:stretch/>
          </p:blipFill>
          <p:spPr bwMode="auto">
            <a:xfrm>
              <a:off x="1619672" y="1412776"/>
              <a:ext cx="5057775" cy="561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7647613" y="5893151"/>
            <a:ext cx="123262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Prepared by: Celeste Ng 2016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7800" y="2613998"/>
            <a:ext cx="4114800" cy="228600"/>
            <a:chOff x="1447800" y="2819400"/>
            <a:chExt cx="4114800" cy="228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47800" y="2819400"/>
              <a:ext cx="4114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47800" y="3048000"/>
              <a:ext cx="9144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447800" y="4747598"/>
            <a:ext cx="3810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00" y="5052398"/>
            <a:ext cx="4267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33531" y="3223598"/>
            <a:ext cx="13716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On-site laundry</a:t>
            </a:r>
            <a:r>
              <a:rPr lang="zh-TW" altLang="en-US" sz="1500" dirty="0"/>
              <a:t>現場洗衣</a:t>
            </a:r>
            <a:endParaRPr lang="en-US" altLang="zh-TW" sz="1500" dirty="0"/>
          </a:p>
          <a:p>
            <a:r>
              <a:rPr lang="en-US" sz="1500" dirty="0"/>
              <a:t>Outdoor roaming space</a:t>
            </a:r>
            <a:r>
              <a:rPr lang="zh-TW" altLang="en-US" sz="1600" dirty="0"/>
              <a:t>室外漫步空間</a:t>
            </a:r>
            <a:endParaRPr lang="en-US" sz="15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2CECB-9884-4B27-BE6F-82B385B7BFCB}"/>
              </a:ext>
            </a:extLst>
          </p:cNvPr>
          <p:cNvCxnSpPr>
            <a:cxnSpLocks/>
          </p:cNvCxnSpPr>
          <p:nvPr/>
        </p:nvCxnSpPr>
        <p:spPr>
          <a:xfrm>
            <a:off x="4267200" y="5486400"/>
            <a:ext cx="1676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CFBA29-3E8D-4BED-8583-029BD628F830}"/>
              </a:ext>
            </a:extLst>
          </p:cNvPr>
          <p:cNvCxnSpPr>
            <a:cxnSpLocks/>
          </p:cNvCxnSpPr>
          <p:nvPr/>
        </p:nvCxnSpPr>
        <p:spPr>
          <a:xfrm>
            <a:off x="2925661" y="6096000"/>
            <a:ext cx="278933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50D3CB-EC89-4DC8-8789-E9C005B912C9}"/>
              </a:ext>
            </a:extLst>
          </p:cNvPr>
          <p:cNvCxnSpPr>
            <a:cxnSpLocks/>
          </p:cNvCxnSpPr>
          <p:nvPr/>
        </p:nvCxnSpPr>
        <p:spPr>
          <a:xfrm>
            <a:off x="3810000" y="6553200"/>
            <a:ext cx="1676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769CB-BCE0-4193-BBB1-17DD26F6C343}"/>
              </a:ext>
            </a:extLst>
          </p:cNvPr>
          <p:cNvSpPr/>
          <p:nvPr/>
        </p:nvSpPr>
        <p:spPr>
          <a:xfrm>
            <a:off x="1066800" y="5809518"/>
            <a:ext cx="5314528" cy="998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9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Organizational Culture Examples – Adobe</a:t>
            </a:r>
            <a:br>
              <a:rPr lang="en-US" altLang="zh-TW" dirty="0"/>
            </a:br>
            <a:r>
              <a:rPr lang="en-US" altLang="zh-TW" sz="2400" dirty="0"/>
              <a:t>(source: </a:t>
            </a:r>
            <a:r>
              <a:rPr lang="en-US" altLang="zh-TW" sz="2400" dirty="0">
                <a:hlinkClick r:id="rId2"/>
              </a:rPr>
              <a:t>http://www.entrepreneur.com/article/249174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endParaRPr lang="zh-TW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3568" y="1066128"/>
            <a:ext cx="6408712" cy="5517234"/>
            <a:chOff x="1043608" y="1340766"/>
            <a:chExt cx="6408712" cy="5517234"/>
          </a:xfrm>
        </p:grpSpPr>
        <p:sp>
          <p:nvSpPr>
            <p:cNvPr id="8" name="Rectangle 7"/>
            <p:cNvSpPr/>
            <p:nvPr/>
          </p:nvSpPr>
          <p:spPr>
            <a:xfrm>
              <a:off x="1043608" y="5921896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43608" y="4941168"/>
              <a:ext cx="6408712" cy="93610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3717032"/>
              <a:ext cx="6408712" cy="10728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9" t="30001" r="37469" b="10832"/>
            <a:stretch/>
          </p:blipFill>
          <p:spPr bwMode="auto">
            <a:xfrm>
              <a:off x="1448211" y="1340766"/>
              <a:ext cx="5311474" cy="551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7496883" y="5863063"/>
            <a:ext cx="140743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Prepared by: Celeste Ng, 2016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8171" y="1706562"/>
            <a:ext cx="5236429" cy="990600"/>
            <a:chOff x="1088171" y="1981200"/>
            <a:chExt cx="5236429" cy="990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19600" y="1981200"/>
              <a:ext cx="1905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88171" y="2209800"/>
              <a:ext cx="3810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71600" y="2971800"/>
              <a:ext cx="2372308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219200" y="3687762"/>
            <a:ext cx="4876800" cy="762000"/>
            <a:chOff x="1219200" y="3962400"/>
            <a:chExt cx="487680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352800" y="3962400"/>
              <a:ext cx="2700046" cy="118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724400"/>
              <a:ext cx="48768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577196" y="5110140"/>
            <a:ext cx="4595004" cy="265854"/>
            <a:chOff x="1577196" y="5384778"/>
            <a:chExt cx="4595004" cy="26585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267200" y="5384778"/>
              <a:ext cx="1905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77196" y="5638800"/>
              <a:ext cx="2842404" cy="118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3581400" y="6254481"/>
            <a:ext cx="2590800" cy="2408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75709" y="1935162"/>
            <a:ext cx="134037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Trust employee</a:t>
            </a:r>
            <a:r>
              <a:rPr lang="zh-TW" altLang="en-US" sz="1600" dirty="0"/>
              <a:t>信任員工</a:t>
            </a:r>
            <a:endParaRPr lang="en-US" altLang="zh-TW" sz="1600" dirty="0"/>
          </a:p>
          <a:p>
            <a:r>
              <a:rPr lang="en-US" sz="1600" dirty="0"/>
              <a:t>Risk-taking without fear of penalty</a:t>
            </a:r>
            <a:r>
              <a:rPr lang="zh-TW" altLang="en-US" sz="1600" dirty="0"/>
              <a:t>冒險，不用擔心受罰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4515279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Founders</a:t>
            </a:r>
            <a:r>
              <a:rPr lang="en-US" sz="1400" dirty="0"/>
              <a:t>: </a:t>
            </a:r>
            <a:r>
              <a:rPr lang="en-US" sz="1400" dirty="0">
                <a:hlinkClick r:id="rId5"/>
              </a:rPr>
              <a:t>John Warnock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Charles </a:t>
            </a:r>
            <a:r>
              <a:rPr lang="en-US" sz="1400" dirty="0" err="1">
                <a:hlinkClick r:id="rId6"/>
              </a:rPr>
              <a:t>Geschke</a:t>
            </a:r>
            <a:endParaRPr lang="en-US" sz="1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0343BA-B341-4098-BC4A-8E5E745AE486}"/>
              </a:ext>
            </a:extLst>
          </p:cNvPr>
          <p:cNvCxnSpPr>
            <a:cxnSpLocks/>
          </p:cNvCxnSpPr>
          <p:nvPr/>
        </p:nvCxnSpPr>
        <p:spPr>
          <a:xfrm>
            <a:off x="1118232" y="6545310"/>
            <a:ext cx="215836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D9DACF5-D50E-4427-8477-274043D97D3E}"/>
              </a:ext>
            </a:extLst>
          </p:cNvPr>
          <p:cNvSpPr/>
          <p:nvPr/>
        </p:nvSpPr>
        <p:spPr>
          <a:xfrm>
            <a:off x="1143000" y="5715000"/>
            <a:ext cx="5105400" cy="998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6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https://www.adobe.com/#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29" y="1803490"/>
            <a:ext cx="8575471" cy="42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project life cycle</a:t>
            </a:r>
            <a:r>
              <a:rPr lang="zh-TW" altLang="en-US" b="1" dirty="0"/>
              <a:t>專案生命週期</a:t>
            </a:r>
            <a:r>
              <a:rPr lang="en-US" dirty="0"/>
              <a:t> is a collection of</a:t>
            </a:r>
            <a:r>
              <a:rPr lang="zh-TW" altLang="zh-TW" dirty="0"/>
              <a:t>集合</a:t>
            </a:r>
            <a:r>
              <a:rPr lang="en-US" dirty="0"/>
              <a:t>project phases</a:t>
            </a:r>
            <a:r>
              <a:rPr lang="zh-TW" altLang="zh-TW" dirty="0"/>
              <a:t>階段</a:t>
            </a:r>
            <a:r>
              <a:rPr lang="en-US" dirty="0"/>
              <a:t>that defines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what work </a:t>
            </a:r>
            <a:r>
              <a:rPr lang="en-US" dirty="0"/>
              <a:t>will be performed in each phase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what deliverables</a:t>
            </a:r>
            <a:r>
              <a:rPr lang="zh-TW" altLang="en-US" dirty="0"/>
              <a:t>可以做得到的事 </a:t>
            </a:r>
            <a:r>
              <a:rPr lang="en-US" dirty="0"/>
              <a:t>will be produced and </a:t>
            </a:r>
            <a:r>
              <a:rPr lang="en-US" u="sng" dirty="0"/>
              <a:t>when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who</a:t>
            </a:r>
            <a:r>
              <a:rPr lang="en-US" dirty="0"/>
              <a:t> is involved in each phase, and 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how</a:t>
            </a:r>
            <a:r>
              <a:rPr lang="en-US" dirty="0"/>
              <a:t> management will </a:t>
            </a:r>
            <a:r>
              <a:rPr lang="en-US" u="sng" dirty="0"/>
              <a:t>control and approve </a:t>
            </a:r>
            <a:r>
              <a:rPr lang="en-US" dirty="0"/>
              <a:t>work produced in each phase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deliverable</a:t>
            </a:r>
            <a:r>
              <a:rPr lang="zh-TW" altLang="zh-TW" dirty="0"/>
              <a:t>可</a:t>
            </a:r>
            <a:r>
              <a:rPr lang="zh-TW" altLang="en-US" b="1" dirty="0"/>
              <a:t>交付成果</a:t>
            </a:r>
            <a:r>
              <a:rPr lang="en-US" dirty="0"/>
              <a:t>is a product or service produced or provided as part of a project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Project Phases and the Project Life Cycle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96721C-6BC0-4C07-9A39-4E0D16EE6CE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903413"/>
            <a:ext cx="2209800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project phases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2303523"/>
            <a:ext cx="15240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2703633"/>
            <a:ext cx="2286000" cy="26816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3001259"/>
            <a:ext cx="990600" cy="26816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3371910"/>
            <a:ext cx="762000" cy="26816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3727024"/>
            <a:ext cx="762000" cy="26816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early phases</a:t>
            </a:r>
            <a:r>
              <a:rPr lang="en-US" altLang="zh-TW" dirty="0"/>
              <a:t>(</a:t>
            </a:r>
            <a:r>
              <a:rPr lang="zh-TW" altLang="en-US" dirty="0"/>
              <a:t>初期</a:t>
            </a:r>
            <a:r>
              <a:rPr lang="en-US" altLang="zh-TW" dirty="0"/>
              <a:t>)</a:t>
            </a:r>
            <a:r>
              <a:rPr lang="en-US" dirty="0"/>
              <a:t> of a project life cycle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resource</a:t>
            </a:r>
            <a:r>
              <a:rPr lang="en-US" dirty="0"/>
              <a:t> needs are usually lowest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level of </a:t>
            </a:r>
            <a:r>
              <a:rPr lang="en-US" u="sng" dirty="0">
                <a:solidFill>
                  <a:srgbClr val="FF0000"/>
                </a:solidFill>
              </a:rPr>
              <a:t>uncertainty</a:t>
            </a:r>
            <a:r>
              <a:rPr lang="zh-TW" altLang="en-US" dirty="0"/>
              <a:t>不確定性</a:t>
            </a:r>
            <a:r>
              <a:rPr lang="en-US" dirty="0"/>
              <a:t> (risk) is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project stakeholders </a:t>
            </a:r>
            <a:r>
              <a:rPr lang="en-US" dirty="0"/>
              <a:t>have the greatest opportunity to </a:t>
            </a:r>
            <a:r>
              <a:rPr lang="en-US" u="sng" dirty="0"/>
              <a:t>influence</a:t>
            </a:r>
            <a:r>
              <a:rPr lang="en-US" dirty="0"/>
              <a:t> the project</a:t>
            </a:r>
            <a:r>
              <a:rPr lang="zh-TW" altLang="en-US" dirty="0"/>
              <a:t> 影響項目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middle phases</a:t>
            </a:r>
            <a:r>
              <a:rPr lang="en-US" altLang="zh-TW" dirty="0"/>
              <a:t>(</a:t>
            </a:r>
            <a:r>
              <a:rPr lang="zh-TW" altLang="en-US" dirty="0"/>
              <a:t>中期</a:t>
            </a:r>
            <a:r>
              <a:rPr lang="en-US" altLang="zh-TW" dirty="0"/>
              <a:t>)</a:t>
            </a:r>
            <a:r>
              <a:rPr lang="en-US" dirty="0"/>
              <a:t> of a project life cycle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certainty of completing a project improves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more resources</a:t>
            </a:r>
            <a:r>
              <a:rPr lang="en-US" dirty="0"/>
              <a:t> are needed</a:t>
            </a:r>
          </a:p>
          <a:p>
            <a:pPr>
              <a:lnSpc>
                <a:spcPct val="90000"/>
              </a:lnSpc>
            </a:pPr>
            <a:r>
              <a:rPr lang="en-US" dirty="0"/>
              <a:t>The final phase</a:t>
            </a:r>
            <a:r>
              <a:rPr lang="en-US" altLang="zh-TW" dirty="0"/>
              <a:t>(</a:t>
            </a:r>
            <a:r>
              <a:rPr lang="zh-TW" altLang="en-US" dirty="0"/>
              <a:t>晚期</a:t>
            </a:r>
            <a:r>
              <a:rPr lang="en-US" altLang="zh-TW" dirty="0"/>
              <a:t>)</a:t>
            </a:r>
            <a:r>
              <a:rPr lang="en-US" dirty="0"/>
              <a:t> of a project life cycle focuses 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ensuring that project </a:t>
            </a:r>
            <a:r>
              <a:rPr lang="en-US" u="sng" dirty="0">
                <a:solidFill>
                  <a:srgbClr val="FF0000"/>
                </a:solidFill>
              </a:rPr>
              <a:t>requirements</a:t>
            </a:r>
            <a:r>
              <a:rPr lang="en-US" u="sng" dirty="0"/>
              <a:t> were met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>
                <a:solidFill>
                  <a:srgbClr val="FF0000"/>
                </a:solidFill>
              </a:rPr>
              <a:t>sponsor</a:t>
            </a:r>
            <a:r>
              <a:rPr lang="en-US" u="sng" dirty="0"/>
              <a:t> approves </a:t>
            </a:r>
            <a:r>
              <a:rPr lang="en-US" dirty="0"/>
              <a:t>completion of the project</a:t>
            </a:r>
            <a:r>
              <a:rPr lang="zh-TW" altLang="zh-TW" dirty="0"/>
              <a:t>主辦單位批准</a:t>
            </a:r>
            <a:r>
              <a:rPr lang="zh-TW" altLang="en-US" dirty="0"/>
              <a:t>專案</a:t>
            </a:r>
            <a:r>
              <a:rPr lang="zh-TW" altLang="zh-TW" dirty="0"/>
              <a:t>完成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More on Project Phases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850ECD-DC50-44BE-9E96-61A1A486736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503303"/>
            <a:ext cx="1905000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early phases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5448" y="3362627"/>
            <a:ext cx="2199752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middle phases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419600"/>
            <a:ext cx="1828800" cy="400110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final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project should successfully pass through each of the project phases in order to continue on to the next</a:t>
            </a:r>
          </a:p>
          <a:p>
            <a:r>
              <a:rPr lang="en-US" dirty="0"/>
              <a:t>Management reviews</a:t>
            </a:r>
            <a:r>
              <a:rPr lang="zh-TW" altLang="en-US" dirty="0"/>
              <a:t>管理評</a:t>
            </a:r>
            <a:r>
              <a:rPr lang="zh-TW" altLang="zh-TW" dirty="0"/>
              <a:t>審</a:t>
            </a:r>
            <a:r>
              <a:rPr lang="en-US" dirty="0"/>
              <a:t>, also called </a:t>
            </a:r>
            <a:r>
              <a:rPr lang="en-US" b="1" dirty="0"/>
              <a:t>phase exits</a:t>
            </a:r>
            <a:r>
              <a:rPr lang="zh-TW" altLang="en-US" dirty="0"/>
              <a:t>階段結束</a:t>
            </a:r>
            <a:r>
              <a:rPr lang="en-US" dirty="0"/>
              <a:t>or </a:t>
            </a:r>
            <a:r>
              <a:rPr lang="en-US" b="1" dirty="0"/>
              <a:t>kill points [or </a:t>
            </a:r>
            <a:r>
              <a:rPr lang="en-US" b="1" dirty="0">
                <a:solidFill>
                  <a:srgbClr val="FF0000"/>
                </a:solidFill>
              </a:rPr>
              <a:t>phase gates</a:t>
            </a:r>
            <a:r>
              <a:rPr lang="en-US" b="1" dirty="0"/>
              <a:t>] 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should occur </a:t>
            </a:r>
            <a:r>
              <a:rPr lang="en-US" u="sng" dirty="0"/>
              <a:t>after each phase </a:t>
            </a:r>
          </a:p>
          <a:p>
            <a:pPr lvl="1"/>
            <a:r>
              <a:rPr lang="en-US" dirty="0"/>
              <a:t>to </a:t>
            </a:r>
            <a:r>
              <a:rPr lang="en-US" u="sng" dirty="0"/>
              <a:t>evaluate</a:t>
            </a:r>
            <a:r>
              <a:rPr lang="en-US" dirty="0"/>
              <a:t> the project’s </a:t>
            </a:r>
            <a:r>
              <a:rPr lang="en-US" u="sng" dirty="0"/>
              <a:t>progress</a:t>
            </a:r>
            <a:r>
              <a:rPr lang="en-US" dirty="0"/>
              <a:t>, likely success, and continued compatibility</a:t>
            </a:r>
            <a:r>
              <a:rPr lang="zh-TW" altLang="en-US" dirty="0"/>
              <a:t>持續</a:t>
            </a:r>
            <a:r>
              <a:rPr lang="zh-TW" altLang="zh-TW" dirty="0"/>
              <a:t>相容性</a:t>
            </a:r>
            <a:r>
              <a:rPr lang="en-US" dirty="0"/>
              <a:t>with organizational goals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The Importance of Project Phases and Management Reviews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3665F-2A2C-41B7-B054-D29178245054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657600"/>
            <a:ext cx="2438400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Project phase 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characteristics: IT projects can be very </a:t>
            </a:r>
            <a:r>
              <a:rPr lang="en-US" u="sng" dirty="0"/>
              <a:t>diverse in terms of size</a:t>
            </a:r>
            <a:r>
              <a:rPr lang="en-US" dirty="0"/>
              <a:t>,  </a:t>
            </a:r>
            <a:r>
              <a:rPr lang="en-US" u="sng" dirty="0"/>
              <a:t>complexity</a:t>
            </a:r>
            <a:r>
              <a:rPr lang="en-US" dirty="0"/>
              <a:t>, products produced, application area</a:t>
            </a:r>
            <a:r>
              <a:rPr lang="zh-TW" altLang="en-US" dirty="0"/>
              <a:t>應用範圍</a:t>
            </a:r>
            <a:r>
              <a:rPr lang="en-US" dirty="0"/>
              <a:t>, and resource requirements</a:t>
            </a:r>
          </a:p>
          <a:p>
            <a:r>
              <a:rPr lang="en-US" dirty="0"/>
              <a:t>Team member: IT project team members often have </a:t>
            </a:r>
            <a:r>
              <a:rPr lang="en-US" u="sng" dirty="0"/>
              <a:t>diverse backgrounds and skill sets</a:t>
            </a:r>
            <a:r>
              <a:rPr lang="zh-TW" altLang="en-US" dirty="0"/>
              <a:t>技術</a:t>
            </a:r>
            <a:endParaRPr lang="en-US" dirty="0"/>
          </a:p>
          <a:p>
            <a:r>
              <a:rPr lang="en-US" dirty="0"/>
              <a:t>Technology: IT projects use </a:t>
            </a:r>
            <a:r>
              <a:rPr lang="en-US" u="sng" dirty="0"/>
              <a:t>diverse technologies</a:t>
            </a:r>
            <a:r>
              <a:rPr lang="zh-TW" altLang="en-US" dirty="0"/>
              <a:t>不同技術</a:t>
            </a:r>
            <a:r>
              <a:rPr lang="en-US" dirty="0"/>
              <a:t> that change rapidly.  Even within one technology area, people must be highly specialized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The Context of IT Projects – You must understand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7AAFB9-DD0E-414F-9474-EA0B471D20E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04890"/>
            <a:ext cx="3429000" cy="461665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Project characteristics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262759"/>
            <a:ext cx="2286000" cy="461665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Team member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068" y="4114800"/>
            <a:ext cx="1863132" cy="461665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76763"/>
            <a:ext cx="7753068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6628" y="6239754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199" y="1831975"/>
            <a:ext cx="5862128" cy="37766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43745" y="3270317"/>
            <a:ext cx="1143000" cy="614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Enterprise Environmental Factors (EEFs)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9961" y="3270316"/>
            <a:ext cx="1184565" cy="6144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Internal Organizational Process Assets (OPAs)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154" y="4126192"/>
            <a:ext cx="1703045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Sub-categories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227" y="3213556"/>
            <a:ext cx="1628972" cy="4308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Categories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981342"/>
            <a:ext cx="253637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EEF – “</a:t>
            </a:r>
            <a:r>
              <a:rPr lang="en-US" sz="1400" dirty="0"/>
              <a:t>refer to </a:t>
            </a:r>
            <a:r>
              <a:rPr lang="en-US" sz="1400" b="1" dirty="0">
                <a:solidFill>
                  <a:srgbClr val="FF0000"/>
                </a:solidFill>
              </a:rPr>
              <a:t>conditions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under the control </a:t>
            </a:r>
            <a:r>
              <a:rPr lang="en-US" sz="1400" dirty="0"/>
              <a:t>of the project team, that influence,</a:t>
            </a:r>
          </a:p>
          <a:p>
            <a:r>
              <a:rPr lang="en-US" sz="1400" dirty="0"/>
              <a:t>constrain, or direct the project</a:t>
            </a:r>
            <a:r>
              <a:rPr lang="en-US" altLang="zh-TW" sz="1400" dirty="0"/>
              <a:t>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98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500">
              <a:schemeClr val="accent1"/>
            </a:gs>
            <a:gs pos="100000">
              <a:schemeClr val="tx2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668EE0-F6D3-45C3-A61F-102CB88E40FB}"/>
              </a:ext>
            </a:extLst>
          </p:cNvPr>
          <p:cNvSpPr txBox="1">
            <a:spLocks/>
          </p:cNvSpPr>
          <p:nvPr/>
        </p:nvSpPr>
        <p:spPr>
          <a:xfrm>
            <a:off x="2161483" y="4702743"/>
            <a:ext cx="2770271" cy="515179"/>
          </a:xfrm>
          <a:prstGeom prst="rect">
            <a:avLst/>
          </a:prstGeom>
        </p:spPr>
        <p:txBody>
          <a:bodyPr vert="horz" lIns="68580" tIns="0" rIns="6858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>
                <a:latin typeface="Calibri Light"/>
              </a:rPr>
              <a:t>THANK YOU!</a:t>
            </a:r>
            <a:endParaRPr lang="en-US" sz="2700" dirty="0">
              <a:latin typeface="Calibri Light"/>
            </a:endParaRPr>
          </a:p>
        </p:txBody>
      </p:sp>
      <p:pic>
        <p:nvPicPr>
          <p:cNvPr id="6" name="Content Placeholder 93" descr="User">
            <a:extLst>
              <a:ext uri="{FF2B5EF4-FFF2-40B4-BE49-F238E27FC236}">
                <a16:creationId xmlns:a16="http://schemas.microsoft.com/office/drawing/2014/main" id="{CAA325ED-D66C-431D-ABDF-271C2224F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070" y="5232249"/>
            <a:ext cx="264270" cy="264269"/>
          </a:xfrm>
          <a:prstGeom prst="ellipse">
            <a:avLst/>
          </a:prstGeom>
        </p:spPr>
      </p:pic>
      <p:sp>
        <p:nvSpPr>
          <p:cNvPr id="7" name="Text Placeholder 79" descr="name of user">
            <a:extLst>
              <a:ext uri="{FF2B5EF4-FFF2-40B4-BE49-F238E27FC236}">
                <a16:creationId xmlns:a16="http://schemas.microsoft.com/office/drawing/2014/main" id="{479B4035-8C37-48A5-BD5F-561E83208916}"/>
              </a:ext>
            </a:extLst>
          </p:cNvPr>
          <p:cNvSpPr txBox="1">
            <a:spLocks/>
          </p:cNvSpPr>
          <p:nvPr/>
        </p:nvSpPr>
        <p:spPr>
          <a:xfrm>
            <a:off x="2507341" y="5269488"/>
            <a:ext cx="2078554" cy="155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Celeste SP Ng</a:t>
            </a:r>
          </a:p>
        </p:txBody>
      </p:sp>
      <p:pic>
        <p:nvPicPr>
          <p:cNvPr id="8" name="Content Placeholder 95" descr="Receiver">
            <a:extLst>
              <a:ext uri="{FF2B5EF4-FFF2-40B4-BE49-F238E27FC236}">
                <a16:creationId xmlns:a16="http://schemas.microsoft.com/office/drawing/2014/main" id="{6DA17363-1A9E-4713-B03B-E7D9B295B3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3070" y="5627646"/>
            <a:ext cx="264270" cy="264269"/>
          </a:xfrm>
          <a:prstGeom prst="ellipse">
            <a:avLst/>
          </a:prstGeom>
        </p:spPr>
      </p:pic>
      <p:sp>
        <p:nvSpPr>
          <p:cNvPr id="9" name="Text Placeholder 85" descr="user phone">
            <a:extLst>
              <a:ext uri="{FF2B5EF4-FFF2-40B4-BE49-F238E27FC236}">
                <a16:creationId xmlns:a16="http://schemas.microsoft.com/office/drawing/2014/main" id="{CAC0CB0A-28FD-4513-BF1C-ABC41B448D62}"/>
              </a:ext>
            </a:extLst>
          </p:cNvPr>
          <p:cNvSpPr txBox="1">
            <a:spLocks/>
          </p:cNvSpPr>
          <p:nvPr/>
        </p:nvSpPr>
        <p:spPr>
          <a:xfrm>
            <a:off x="2507341" y="5652076"/>
            <a:ext cx="2078554" cy="155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Phone: 2614</a:t>
            </a:r>
          </a:p>
        </p:txBody>
      </p:sp>
      <p:pic>
        <p:nvPicPr>
          <p:cNvPr id="10" name="Content Placeholder 97" descr="Envelope">
            <a:extLst>
              <a:ext uri="{FF2B5EF4-FFF2-40B4-BE49-F238E27FC236}">
                <a16:creationId xmlns:a16="http://schemas.microsoft.com/office/drawing/2014/main" id="{E509FAD7-A133-4680-A715-42AEB12051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3045" y="5253122"/>
            <a:ext cx="264270" cy="264269"/>
          </a:xfrm>
          <a:prstGeom prst="ellipse">
            <a:avLst/>
          </a:prstGeom>
        </p:spPr>
      </p:pic>
      <p:sp>
        <p:nvSpPr>
          <p:cNvPr id="11" name="Text Placeholder 86" descr="user email">
            <a:extLst>
              <a:ext uri="{FF2B5EF4-FFF2-40B4-BE49-F238E27FC236}">
                <a16:creationId xmlns:a16="http://schemas.microsoft.com/office/drawing/2014/main" id="{515A703F-3D17-4EC3-9BBC-A8BA0AA72202}"/>
              </a:ext>
            </a:extLst>
          </p:cNvPr>
          <p:cNvSpPr txBox="1">
            <a:spLocks/>
          </p:cNvSpPr>
          <p:nvPr/>
        </p:nvSpPr>
        <p:spPr>
          <a:xfrm>
            <a:off x="4301455" y="5271586"/>
            <a:ext cx="2959412" cy="110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Email: celeste@saturn.yzu.edu.tw</a:t>
            </a:r>
          </a:p>
        </p:txBody>
      </p:sp>
      <p:pic>
        <p:nvPicPr>
          <p:cNvPr id="12" name="Content Placeholder 99" descr="Link">
            <a:extLst>
              <a:ext uri="{FF2B5EF4-FFF2-40B4-BE49-F238E27FC236}">
                <a16:creationId xmlns:a16="http://schemas.microsoft.com/office/drawing/2014/main" id="{7F61FFAC-A834-45D4-8C5B-135F368B90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3045" y="5601162"/>
            <a:ext cx="264270" cy="264269"/>
          </a:xfrm>
          <a:prstGeom prst="ellipse">
            <a:avLst/>
          </a:prstGeom>
        </p:spPr>
      </p:pic>
      <p:sp>
        <p:nvSpPr>
          <p:cNvPr id="13" name="Text Placeholder 87" descr="user website">
            <a:extLst>
              <a:ext uri="{FF2B5EF4-FFF2-40B4-BE49-F238E27FC236}">
                <a16:creationId xmlns:a16="http://schemas.microsoft.com/office/drawing/2014/main" id="{5D46FF40-5C84-41CD-8FF1-DFE229E22EAD}"/>
              </a:ext>
            </a:extLst>
          </p:cNvPr>
          <p:cNvSpPr txBox="1">
            <a:spLocks/>
          </p:cNvSpPr>
          <p:nvPr/>
        </p:nvSpPr>
        <p:spPr>
          <a:xfrm>
            <a:off x="4301457" y="5633319"/>
            <a:ext cx="3753686" cy="333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Website: </a:t>
            </a:r>
            <a:r>
              <a:rPr lang="en-US" altLang="zh-TW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 panose="02020500000000000000" pitchFamily="18" charset="-120"/>
                <a:hlinkClick r:id="rId10"/>
              </a:rPr>
              <a:t>http://celesteng.mis.yzu.edu.tw/</a:t>
            </a:r>
            <a:r>
              <a:rPr lang="en-US" altLang="zh-TW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 panose="02020500000000000000" pitchFamily="18" charset="-120"/>
              </a:rPr>
              <a:t> </a:t>
            </a:r>
            <a:endParaRPr lang="en-US" sz="13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6F2213A-3381-4C16-9DF8-2BA53345E5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26" y="857250"/>
            <a:ext cx="6550172" cy="3433763"/>
          </a:xfrm>
        </p:spPr>
      </p:pic>
    </p:spTree>
    <p:extLst>
      <p:ext uri="{BB962C8B-B14F-4D97-AF65-F5344CB8AC3E}">
        <p14:creationId xmlns:p14="http://schemas.microsoft.com/office/powerpoint/2010/main" val="4098852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47" y="101176"/>
            <a:ext cx="7753068" cy="664221"/>
          </a:xfrm>
        </p:spPr>
        <p:txBody>
          <a:bodyPr>
            <a:noAutofit/>
          </a:bodyPr>
          <a:lstStyle/>
          <a:p>
            <a:r>
              <a:rPr lang="en-US" sz="2800" b="1" dirty="0"/>
              <a:t>PMBOK® Guide Key Components in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040" y="6396335"/>
            <a:ext cx="679017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893" y="961735"/>
            <a:ext cx="4892057" cy="5376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994392"/>
            <a:ext cx="2133600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Project life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895600"/>
            <a:ext cx="1981200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Process groups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036" y="2133600"/>
            <a:ext cx="1532164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Phase gate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504495"/>
            <a:ext cx="1799247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Project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387" y="1497755"/>
            <a:ext cx="8382000" cy="3455245"/>
          </a:xfrm>
        </p:spPr>
        <p:txBody>
          <a:bodyPr/>
          <a:lstStyle/>
          <a:p>
            <a:r>
              <a:rPr lang="en-US" sz="2800" dirty="0"/>
              <a:t>Globalization</a:t>
            </a:r>
            <a:r>
              <a:rPr lang="zh-TW" altLang="en-US" sz="2800" dirty="0"/>
              <a:t>全球化 </a:t>
            </a:r>
            <a:endParaRPr lang="en-US" sz="2800" dirty="0"/>
          </a:p>
          <a:p>
            <a:r>
              <a:rPr lang="en-US" sz="2800" dirty="0"/>
              <a:t>Outsourcing </a:t>
            </a:r>
          </a:p>
          <a:p>
            <a:r>
              <a:rPr lang="en-US" sz="2800" dirty="0"/>
              <a:t>Virtual teams: A </a:t>
            </a:r>
            <a:r>
              <a:rPr lang="en-US" sz="2800" b="1" dirty="0"/>
              <a:t>virtual te</a:t>
            </a:r>
            <a:r>
              <a:rPr lang="en-US" sz="2800" dirty="0"/>
              <a:t>am</a:t>
            </a:r>
            <a:r>
              <a:rPr lang="zh-TW" altLang="en-US" sz="2800" dirty="0"/>
              <a:t>虛擬團隊</a:t>
            </a:r>
            <a:r>
              <a:rPr lang="en-US" sz="2800" dirty="0"/>
              <a:t>is a group of individuals who work across time and space using </a:t>
            </a:r>
            <a:r>
              <a:rPr lang="en-US" sz="2800" dirty="0">
                <a:solidFill>
                  <a:srgbClr val="FF0000"/>
                </a:solidFill>
              </a:rPr>
              <a:t>communication</a:t>
            </a:r>
            <a:r>
              <a:rPr lang="en-US" sz="2800" dirty="0"/>
              <a:t> technologies</a:t>
            </a:r>
            <a:r>
              <a:rPr lang="zh-TW" altLang="en-US" sz="2800" dirty="0"/>
              <a:t>通訊技術</a:t>
            </a:r>
            <a:endParaRPr lang="en-US" sz="2800" dirty="0"/>
          </a:p>
          <a:p>
            <a:r>
              <a:rPr lang="en-US" sz="2800" dirty="0"/>
              <a:t>Agile project management</a:t>
            </a:r>
            <a:r>
              <a:rPr lang="zh-TW" altLang="en-US" sz="2800" dirty="0"/>
              <a:t>敏捷式專案管理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Recent Trends Affecting IT Project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3049" y="6154321"/>
            <a:ext cx="263995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Edited by: Celeste Ng, 2021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6712" y="1548242"/>
            <a:ext cx="4869475" cy="461665"/>
          </a:xfrm>
          <a:prstGeom prst="rect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[--- different organizational culture]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090024"/>
            <a:ext cx="4894289" cy="461665"/>
          </a:xfrm>
          <a:prstGeom prst="rect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[--- inter-organization dependency]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141" y="4300561"/>
            <a:ext cx="7347717" cy="461665"/>
          </a:xfrm>
          <a:prstGeom prst="rect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[--- different structure of project lifecycle and phases]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r>
              <a:rPr lang="en-US" sz="2800" b="1" dirty="0"/>
              <a:t>Agile vs. Waterfall</a:t>
            </a:r>
            <a:br>
              <a:rPr lang="en-US" sz="2800" b="1" dirty="0"/>
            </a:br>
            <a:r>
              <a:rPr lang="en-US" sz="1800" b="1" dirty="0"/>
              <a:t>(URL: </a:t>
            </a:r>
            <a:r>
              <a:rPr lang="en-US" sz="1800" b="1" dirty="0">
                <a:hlinkClick r:id="rId2"/>
              </a:rPr>
              <a:t>http://collagenrestores.com/agile-process-diagram-picture/agile-one-stop-project-management-resource-smartsheet/</a:t>
            </a:r>
            <a:r>
              <a:rPr lang="en-US" sz="1800" b="1" dirty="0"/>
              <a:t>)</a:t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447800"/>
            <a:ext cx="7055014" cy="45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99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946" y="435099"/>
            <a:ext cx="3718948" cy="973463"/>
          </a:xfrm>
        </p:spPr>
        <p:txBody>
          <a:bodyPr>
            <a:noAutofit/>
          </a:bodyPr>
          <a:lstStyle/>
          <a:p>
            <a:r>
              <a:rPr lang="en-US" sz="2800" b="1" dirty="0"/>
              <a:t>Agile</a:t>
            </a:r>
            <a:br>
              <a:rPr lang="en-US" sz="2800" b="1" dirty="0"/>
            </a:br>
            <a:r>
              <a:rPr lang="en-US" sz="1800" b="1" dirty="0"/>
              <a:t>(URL: </a:t>
            </a:r>
            <a:r>
              <a:rPr lang="en-US" sz="1800" b="1" dirty="0">
                <a:hlinkClick r:id="rId2"/>
              </a:rPr>
              <a:t>https://www.openxcell.com/agile-methodology-important-start</a:t>
            </a:r>
            <a:r>
              <a:rPr lang="en-US" sz="1800" b="1" dirty="0"/>
              <a:t>)</a:t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06" y="-79580"/>
            <a:ext cx="5284651" cy="377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46" y="3783106"/>
            <a:ext cx="7718611" cy="3074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7C8868-D9E9-4669-93CC-74A43D29BC51}"/>
              </a:ext>
            </a:extLst>
          </p:cNvPr>
          <p:cNvGrpSpPr/>
          <p:nvPr/>
        </p:nvGrpSpPr>
        <p:grpSpPr>
          <a:xfrm>
            <a:off x="3886200" y="2133600"/>
            <a:ext cx="5284651" cy="1248623"/>
            <a:chOff x="3886200" y="2133600"/>
            <a:chExt cx="5284651" cy="124862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8BAC3-EF50-4FDD-86D4-60A6F2613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6200" y="2133600"/>
              <a:ext cx="5284651" cy="8477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487636-7281-4697-996B-5453DA91A7C2}"/>
                </a:ext>
              </a:extLst>
            </p:cNvPr>
            <p:cNvSpPr txBox="1"/>
            <p:nvPr/>
          </p:nvSpPr>
          <p:spPr>
            <a:xfrm>
              <a:off x="5818051" y="2920558"/>
              <a:ext cx="33528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Source: </a:t>
              </a:r>
              <a:r>
                <a:rPr lang="en-US" altLang="zh-TW" sz="1200" dirty="0">
                  <a:hlinkClick r:id="rId6"/>
                </a:rPr>
                <a:t>https://whatis.techtarget.com/glossary/DevOps</a:t>
              </a:r>
              <a:r>
                <a:rPr lang="en-US" altLang="zh-TW" sz="1200" dirty="0"/>
                <a:t> 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94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4876800"/>
          </a:xfrm>
        </p:spPr>
        <p:txBody>
          <a:bodyPr/>
          <a:lstStyle/>
          <a:p>
            <a:r>
              <a:rPr lang="en-US" sz="2200" dirty="0"/>
              <a:t>1. Describe the </a:t>
            </a:r>
            <a:r>
              <a:rPr lang="en-US" sz="2200" dirty="0">
                <a:solidFill>
                  <a:srgbClr val="FF0000"/>
                </a:solidFill>
              </a:rPr>
              <a:t>source of </a:t>
            </a:r>
            <a:r>
              <a:rPr lang="en-US" sz="2200" dirty="0"/>
              <a:t>project influences</a:t>
            </a:r>
            <a:r>
              <a:rPr lang="zh-TW" altLang="en-US" sz="2400" dirty="0"/>
              <a:t>影響源</a:t>
            </a:r>
            <a:endParaRPr lang="en-US" sz="2200" u="sng" dirty="0"/>
          </a:p>
          <a:p>
            <a:r>
              <a:rPr lang="en-US" sz="2200" dirty="0"/>
              <a:t>2. Understand organizations, including the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Four frames</a:t>
            </a:r>
            <a:r>
              <a:rPr lang="zh-TW" altLang="en-US" sz="1800" dirty="0"/>
              <a:t>架構</a:t>
            </a:r>
            <a:r>
              <a:rPr lang="en-US" altLang="zh-TW" sz="1800" dirty="0"/>
              <a:t> --- </a:t>
            </a:r>
            <a:r>
              <a:rPr lang="en-US" sz="2000" dirty="0"/>
              <a:t>structural, symbolic, human resources, &amp; political --- SSHP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Organizational structure </a:t>
            </a:r>
            <a:r>
              <a:rPr lang="en-US" sz="1800" dirty="0"/>
              <a:t>&amp; its </a:t>
            </a:r>
            <a:r>
              <a:rPr lang="en-US" sz="1800" dirty="0">
                <a:solidFill>
                  <a:srgbClr val="FF0000"/>
                </a:solidFill>
              </a:rPr>
              <a:t>influence</a:t>
            </a:r>
            <a:r>
              <a:rPr lang="en-US" sz="1800" dirty="0"/>
              <a:t> on projects</a:t>
            </a:r>
            <a:endParaRPr lang="en-US" altLang="zh-TW" sz="1800" dirty="0"/>
          </a:p>
          <a:p>
            <a:pPr lvl="1"/>
            <a:r>
              <a:rPr lang="en-US" altLang="zh-TW" sz="1800" dirty="0"/>
              <a:t>Organizational culture &amp; </a:t>
            </a:r>
            <a:r>
              <a:rPr lang="en-US" altLang="zh-TW" sz="1800" dirty="0">
                <a:solidFill>
                  <a:srgbClr val="FF0000"/>
                </a:solidFill>
              </a:rPr>
              <a:t>cultural characteristics</a:t>
            </a:r>
          </a:p>
          <a:p>
            <a:r>
              <a:rPr lang="en-US" altLang="zh-TW" sz="2200" dirty="0"/>
              <a:t>3. Understand the concept of a </a:t>
            </a:r>
            <a:r>
              <a:rPr lang="en-US" altLang="zh-TW" sz="2200" u="sng" dirty="0"/>
              <a:t>project phase</a:t>
            </a:r>
            <a:r>
              <a:rPr lang="zh-TW" altLang="en-US" sz="2200" dirty="0"/>
              <a:t>專案階段</a:t>
            </a:r>
            <a:r>
              <a:rPr lang="en-US" altLang="zh-TW" sz="2200" dirty="0"/>
              <a:t> and the </a:t>
            </a:r>
            <a:r>
              <a:rPr lang="en-US" altLang="zh-TW" sz="2200" u="sng" dirty="0"/>
              <a:t>project life cycle</a:t>
            </a:r>
            <a:r>
              <a:rPr lang="zh-TW" altLang="en-US" sz="2200" dirty="0"/>
              <a:t>專案生命週期</a:t>
            </a:r>
            <a:r>
              <a:rPr lang="en-US" altLang="zh-TW" sz="2200" dirty="0"/>
              <a:t>, and </a:t>
            </a:r>
            <a:r>
              <a:rPr lang="en-US" altLang="zh-TW" sz="2200" dirty="0">
                <a:solidFill>
                  <a:srgbClr val="FF0000"/>
                </a:solidFill>
              </a:rPr>
              <a:t>phase gate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4. Recent trends </a:t>
            </a:r>
            <a:r>
              <a:rPr lang="en-US" sz="2200" dirty="0"/>
              <a:t>affecting IT Project Management ---- GOVA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- Learning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6FA929-6FB7-45E1-AD52-83E4868EF495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3049" y="6154321"/>
            <a:ext cx="263995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Edited by: Celeste Ng, 2021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1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70646"/>
            <a:ext cx="7753068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008921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99" y="1831975"/>
            <a:ext cx="5862128" cy="37766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00745" y="3270317"/>
            <a:ext cx="1143000" cy="614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Enterprise Environmental Factors (EEFs)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6961" y="3270316"/>
            <a:ext cx="1184565" cy="6144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Internal Organizational Process Assets (OPAs)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8E055-7D00-4FC7-80CD-5B9D4C9595A1}"/>
              </a:ext>
            </a:extLst>
          </p:cNvPr>
          <p:cNvSpPr/>
          <p:nvPr/>
        </p:nvSpPr>
        <p:spPr>
          <a:xfrm>
            <a:off x="1676400" y="3124200"/>
            <a:ext cx="2819400" cy="2163762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46"/>
            <a:ext cx="8610600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– EEFs:</a:t>
            </a:r>
            <a:r>
              <a:rPr lang="en-US" sz="3200" dirty="0"/>
              <a:t> EXTERNAL TO THE ORGANIZATION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347291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574651"/>
              </p:ext>
            </p:extLst>
          </p:nvPr>
        </p:nvGraphicFramePr>
        <p:xfrm>
          <a:off x="533400" y="1295400"/>
          <a:ext cx="7620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5B1F43B-3329-46C0-9CF5-5FAE210D38AA}"/>
              </a:ext>
            </a:extLst>
          </p:cNvPr>
          <p:cNvGrpSpPr/>
          <p:nvPr/>
        </p:nvGrpSpPr>
        <p:grpSpPr>
          <a:xfrm>
            <a:off x="533400" y="1219200"/>
            <a:ext cx="2743200" cy="584001"/>
            <a:chOff x="0" y="0"/>
            <a:chExt cx="2743200" cy="584001"/>
          </a:xfrm>
          <a:solidFill>
            <a:schemeClr val="accent2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78D9392-D4B7-424B-84AF-00D6269741A6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7FAECF7-E48D-4FB3-B2A4-64A1E42D7885}"/>
                </a:ext>
              </a:extLst>
            </p:cNvPr>
            <p:cNvSpPr txBox="1"/>
            <p:nvPr/>
          </p:nvSpPr>
          <p:spPr>
            <a:xfrm>
              <a:off x="0" y="28508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Marketplace conditions. </a:t>
              </a:r>
              <a:endParaRPr lang="en-US" sz="16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0174AF-397F-42E3-81C3-605A898746BD}"/>
              </a:ext>
            </a:extLst>
          </p:cNvPr>
          <p:cNvGrpSpPr/>
          <p:nvPr/>
        </p:nvGrpSpPr>
        <p:grpSpPr>
          <a:xfrm>
            <a:off x="533400" y="1837883"/>
            <a:ext cx="2743200" cy="584001"/>
            <a:chOff x="0" y="613395"/>
            <a:chExt cx="2743200" cy="584001"/>
          </a:xfrm>
          <a:solidFill>
            <a:schemeClr val="accent2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F1E76DA-7350-4F68-8C5D-3A20EB407491}"/>
                </a:ext>
              </a:extLst>
            </p:cNvPr>
            <p:cNvSpPr/>
            <p:nvPr/>
          </p:nvSpPr>
          <p:spPr>
            <a:xfrm>
              <a:off x="0" y="613395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07128"/>
                <a:satOff val="-3319"/>
                <a:lumOff val="-1065"/>
                <a:alphaOff val="0"/>
              </a:schemeClr>
            </a:fillRef>
            <a:effectRef idx="0">
              <a:schemeClr val="accent5">
                <a:hueOff val="307128"/>
                <a:satOff val="-3319"/>
                <a:lumOff val="-10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046139C5-19D6-479F-8889-646C1B22D875}"/>
                </a:ext>
              </a:extLst>
            </p:cNvPr>
            <p:cNvSpPr txBox="1"/>
            <p:nvPr/>
          </p:nvSpPr>
          <p:spPr>
            <a:xfrm>
              <a:off x="28509" y="641904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Social and cultural influences and issues. </a:t>
              </a:r>
              <a:endParaRPr lang="en-US" sz="16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479695-64D5-49BE-B709-93AB0DF6120C}"/>
              </a:ext>
            </a:extLst>
          </p:cNvPr>
          <p:cNvGrpSpPr/>
          <p:nvPr/>
        </p:nvGrpSpPr>
        <p:grpSpPr>
          <a:xfrm>
            <a:off x="512343" y="2492975"/>
            <a:ext cx="2743200" cy="584001"/>
            <a:chOff x="0" y="1226596"/>
            <a:chExt cx="2743200" cy="584001"/>
          </a:xfrm>
          <a:solidFill>
            <a:schemeClr val="accent2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5854A8C-735B-4FC7-9898-37E1004B4570}"/>
                </a:ext>
              </a:extLst>
            </p:cNvPr>
            <p:cNvSpPr/>
            <p:nvPr/>
          </p:nvSpPr>
          <p:spPr>
            <a:xfrm>
              <a:off x="0" y="1226596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14255"/>
                <a:satOff val="-6638"/>
                <a:lumOff val="-2129"/>
                <a:alphaOff val="0"/>
              </a:schemeClr>
            </a:fillRef>
            <a:effectRef idx="0">
              <a:schemeClr val="accent5">
                <a:hueOff val="614255"/>
                <a:satOff val="-6638"/>
                <a:lumOff val="-21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6E3D9F10-C3DB-4B6F-A21B-00F3FE39A571}"/>
                </a:ext>
              </a:extLst>
            </p:cNvPr>
            <p:cNvSpPr txBox="1"/>
            <p:nvPr/>
          </p:nvSpPr>
          <p:spPr>
            <a:xfrm>
              <a:off x="28509" y="1255105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Legal restrictions. </a:t>
              </a:r>
              <a:endParaRPr lang="en-US" sz="1600" kern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1674B5-A4C0-4A6B-B2F0-E1E59C0F212C}"/>
              </a:ext>
            </a:extLst>
          </p:cNvPr>
          <p:cNvGrpSpPr/>
          <p:nvPr/>
        </p:nvGrpSpPr>
        <p:grpSpPr>
          <a:xfrm>
            <a:off x="547655" y="3105177"/>
            <a:ext cx="2743200" cy="584001"/>
            <a:chOff x="0" y="1839798"/>
            <a:chExt cx="2743200" cy="584001"/>
          </a:xfrm>
          <a:solidFill>
            <a:schemeClr val="accent2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582A9C3-C382-44DB-AB25-8A38ACA9421C}"/>
                </a:ext>
              </a:extLst>
            </p:cNvPr>
            <p:cNvSpPr/>
            <p:nvPr/>
          </p:nvSpPr>
          <p:spPr>
            <a:xfrm>
              <a:off x="0" y="1839798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921383"/>
                <a:satOff val="-9957"/>
                <a:lumOff val="-3194"/>
                <a:alphaOff val="0"/>
              </a:schemeClr>
            </a:fillRef>
            <a:effectRef idx="0">
              <a:schemeClr val="accent5">
                <a:hueOff val="921383"/>
                <a:satOff val="-9957"/>
                <a:lumOff val="-31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B8716FD5-3524-4F35-ABBA-2F668DB5250A}"/>
                </a:ext>
              </a:extLst>
            </p:cNvPr>
            <p:cNvSpPr txBox="1"/>
            <p:nvPr/>
          </p:nvSpPr>
          <p:spPr>
            <a:xfrm>
              <a:off x="28509" y="1868307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Commercial databases. </a:t>
              </a:r>
              <a:endParaRPr lang="en-US" sz="16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6AFA09-6A90-4A1F-B7D6-0E6607EAFBE8}"/>
              </a:ext>
            </a:extLst>
          </p:cNvPr>
          <p:cNvGrpSpPr/>
          <p:nvPr/>
        </p:nvGrpSpPr>
        <p:grpSpPr>
          <a:xfrm>
            <a:off x="547655" y="3648469"/>
            <a:ext cx="2743200" cy="584001"/>
            <a:chOff x="0" y="2453000"/>
            <a:chExt cx="2743200" cy="584001"/>
          </a:xfrm>
          <a:solidFill>
            <a:schemeClr val="accent2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0D3D2AD-6E91-4DDE-A11D-3E3D1FB77A98}"/>
                </a:ext>
              </a:extLst>
            </p:cNvPr>
            <p:cNvSpPr/>
            <p:nvPr/>
          </p:nvSpPr>
          <p:spPr>
            <a:xfrm>
              <a:off x="0" y="245300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228510"/>
                <a:satOff val="-13276"/>
                <a:lumOff val="-4258"/>
                <a:alphaOff val="0"/>
              </a:schemeClr>
            </a:fillRef>
            <a:effectRef idx="0">
              <a:schemeClr val="accent5">
                <a:hueOff val="1228510"/>
                <a:satOff val="-13276"/>
                <a:lumOff val="-42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C7AA3938-1707-431B-BED3-AC3AF091C152}"/>
                </a:ext>
              </a:extLst>
            </p:cNvPr>
            <p:cNvSpPr txBox="1"/>
            <p:nvPr/>
          </p:nvSpPr>
          <p:spPr>
            <a:xfrm>
              <a:off x="28509" y="2481509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Academic research. </a:t>
              </a:r>
              <a:endParaRPr lang="en-US" sz="1600" kern="12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5EBEC0-A8C0-4E39-8A5D-B857355F0676}"/>
              </a:ext>
            </a:extLst>
          </p:cNvPr>
          <p:cNvGrpSpPr/>
          <p:nvPr/>
        </p:nvGrpSpPr>
        <p:grpSpPr>
          <a:xfrm>
            <a:off x="547655" y="4278013"/>
            <a:ext cx="2743200" cy="584001"/>
            <a:chOff x="0" y="3066201"/>
            <a:chExt cx="2743200" cy="584001"/>
          </a:xfrm>
          <a:solidFill>
            <a:schemeClr val="accent2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F6E7D6D-7DED-441D-B8EA-AF7C164B8E51}"/>
                </a:ext>
              </a:extLst>
            </p:cNvPr>
            <p:cNvSpPr/>
            <p:nvPr/>
          </p:nvSpPr>
          <p:spPr>
            <a:xfrm>
              <a:off x="0" y="3066201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535638"/>
                <a:satOff val="-16595"/>
                <a:lumOff val="-5323"/>
                <a:alphaOff val="0"/>
              </a:schemeClr>
            </a:fillRef>
            <a:effectRef idx="0">
              <a:schemeClr val="accent5">
                <a:hueOff val="1535638"/>
                <a:satOff val="-16595"/>
                <a:lumOff val="-53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73E7997B-B669-4D82-B149-26A6186015C3}"/>
                </a:ext>
              </a:extLst>
            </p:cNvPr>
            <p:cNvSpPr txBox="1"/>
            <p:nvPr/>
          </p:nvSpPr>
          <p:spPr>
            <a:xfrm>
              <a:off x="28509" y="3094710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G</a:t>
              </a:r>
              <a:r>
                <a:rPr lang="en-US" sz="1600" b="1" kern="1200"/>
                <a:t>overnment or industry standards. </a:t>
              </a:r>
              <a:endParaRPr lang="en-US" sz="16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D1DA21-C3FB-4B69-9925-066AB6BB7C18}"/>
              </a:ext>
            </a:extLst>
          </p:cNvPr>
          <p:cNvGrpSpPr/>
          <p:nvPr/>
        </p:nvGrpSpPr>
        <p:grpSpPr>
          <a:xfrm>
            <a:off x="533400" y="4913112"/>
            <a:ext cx="2743200" cy="584001"/>
            <a:chOff x="0" y="3679403"/>
            <a:chExt cx="2743200" cy="584001"/>
          </a:xfrm>
          <a:solidFill>
            <a:schemeClr val="accent2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783E88E-F47B-4529-9759-7FACE5329FCE}"/>
                </a:ext>
              </a:extLst>
            </p:cNvPr>
            <p:cNvSpPr/>
            <p:nvPr/>
          </p:nvSpPr>
          <p:spPr>
            <a:xfrm>
              <a:off x="0" y="3679403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842765"/>
                <a:satOff val="-19914"/>
                <a:lumOff val="-6387"/>
                <a:alphaOff val="0"/>
              </a:schemeClr>
            </a:fillRef>
            <a:effectRef idx="0">
              <a:schemeClr val="accent5">
                <a:hueOff val="1842765"/>
                <a:satOff val="-19914"/>
                <a:lumOff val="-63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9D5B0720-30E4-41F4-BF3A-31933EA393FE}"/>
                </a:ext>
              </a:extLst>
            </p:cNvPr>
            <p:cNvSpPr txBox="1"/>
            <p:nvPr/>
          </p:nvSpPr>
          <p:spPr>
            <a:xfrm>
              <a:off x="28509" y="3707912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Financial considerations. </a:t>
              </a:r>
              <a:endParaRPr lang="en-US" sz="16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C06F89-2EF8-4B98-9F25-B6693DC3149A}"/>
              </a:ext>
            </a:extLst>
          </p:cNvPr>
          <p:cNvGrpSpPr/>
          <p:nvPr/>
        </p:nvGrpSpPr>
        <p:grpSpPr>
          <a:xfrm>
            <a:off x="576164" y="5508841"/>
            <a:ext cx="2743200" cy="584001"/>
            <a:chOff x="0" y="4292604"/>
            <a:chExt cx="2743200" cy="584001"/>
          </a:xfrm>
          <a:solidFill>
            <a:schemeClr val="accent2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A4CCD83-1BDD-4FB1-B418-6ADCCA5DF08A}"/>
                </a:ext>
              </a:extLst>
            </p:cNvPr>
            <p:cNvSpPr/>
            <p:nvPr/>
          </p:nvSpPr>
          <p:spPr>
            <a:xfrm>
              <a:off x="0" y="4292604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149893"/>
                <a:satOff val="-23233"/>
                <a:lumOff val="-7452"/>
                <a:alphaOff val="0"/>
              </a:schemeClr>
            </a:fillRef>
            <a:effectRef idx="0">
              <a:schemeClr val="accent5">
                <a:hueOff val="2149893"/>
                <a:satOff val="-23233"/>
                <a:lumOff val="-74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855F080-8ABB-49A4-B192-50F7EF7CE7AE}"/>
                </a:ext>
              </a:extLst>
            </p:cNvPr>
            <p:cNvSpPr txBox="1"/>
            <p:nvPr/>
          </p:nvSpPr>
          <p:spPr>
            <a:xfrm>
              <a:off x="28509" y="4321113"/>
              <a:ext cx="2686182" cy="5269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Physical environmental elements. </a:t>
              </a:r>
              <a:endParaRPr lang="en-US" sz="1600" kern="12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FF9BEE9-511E-4DC8-8E14-09AD2DD67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195" y="548757"/>
            <a:ext cx="2715860" cy="265567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6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646"/>
            <a:ext cx="8610600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– EEFs:</a:t>
            </a:r>
            <a:r>
              <a:rPr lang="en-US" sz="3200" dirty="0"/>
              <a:t> INTERNAL TO THE ORGANIZATION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27695" y="6019800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634534"/>
              </p:ext>
            </p:extLst>
          </p:nvPr>
        </p:nvGraphicFramePr>
        <p:xfrm>
          <a:off x="1066800" y="12954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7CFD22F-19DA-4F15-9D55-901A8D89461D}"/>
              </a:ext>
            </a:extLst>
          </p:cNvPr>
          <p:cNvGrpSpPr/>
          <p:nvPr/>
        </p:nvGrpSpPr>
        <p:grpSpPr>
          <a:xfrm>
            <a:off x="1029629" y="1357749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F59F06-07A0-4A57-B76C-45F32207430D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447DD23-3C4C-4FC2-9832-165FD2193FBB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Organizational culture, structure, and governance. </a:t>
              </a:r>
              <a:endParaRPr lang="en-US" altLang="zh-TW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A47736-50D3-4AB4-A0E0-1DB3931EF906}"/>
              </a:ext>
            </a:extLst>
          </p:cNvPr>
          <p:cNvGrpSpPr/>
          <p:nvPr/>
        </p:nvGrpSpPr>
        <p:grpSpPr>
          <a:xfrm>
            <a:off x="1001751" y="2126150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433BA6-2AE9-4842-A347-558C02D14269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D80671A-54C4-4573-A24C-DFF72E517F65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Geographic distribution of facilities and resources. </a:t>
              </a:r>
              <a:endParaRPr lang="en-US" altLang="zh-TW" sz="1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07941-D49E-4695-B2EC-A232EB904DF0}"/>
              </a:ext>
            </a:extLst>
          </p:cNvPr>
          <p:cNvGrpSpPr/>
          <p:nvPr/>
        </p:nvGrpSpPr>
        <p:grpSpPr>
          <a:xfrm>
            <a:off x="988741" y="2894551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1A20E94-8087-478E-9F33-5A8AEE3A98F0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7A09E0F8-2D41-4001-A0D0-2B463EA9E9EA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Infrastructure.</a:t>
              </a:r>
              <a:endParaRPr lang="zh-TW" altLang="en-US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60E22F-2649-407D-A350-B464D5B0C820}"/>
              </a:ext>
            </a:extLst>
          </p:cNvPr>
          <p:cNvGrpSpPr/>
          <p:nvPr/>
        </p:nvGrpSpPr>
        <p:grpSpPr>
          <a:xfrm>
            <a:off x="973873" y="3715588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0E24184-8767-4959-8972-4613E345FF6D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22FE528E-44BD-44A5-BECA-11FC9AC7D349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Information technology software. </a:t>
              </a:r>
              <a:endParaRPr lang="zh-TW" alt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F79330-AA3F-43F8-A1CD-4004D539DB17}"/>
              </a:ext>
            </a:extLst>
          </p:cNvPr>
          <p:cNvGrpSpPr/>
          <p:nvPr/>
        </p:nvGrpSpPr>
        <p:grpSpPr>
          <a:xfrm>
            <a:off x="1029629" y="4536625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2339D65-F642-406C-A662-4CE3E24A58A0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B33582CF-4B36-4A31-9640-0B8A266C137B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Resource availability.</a:t>
              </a:r>
              <a:endParaRPr lang="zh-TW" altLang="en-US" sz="1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64C682-7A63-4F74-8BF1-630848F4EDC0}"/>
              </a:ext>
            </a:extLst>
          </p:cNvPr>
          <p:cNvGrpSpPr/>
          <p:nvPr/>
        </p:nvGrpSpPr>
        <p:grpSpPr>
          <a:xfrm>
            <a:off x="1029629" y="5208250"/>
            <a:ext cx="2743200" cy="584001"/>
            <a:chOff x="0" y="0"/>
            <a:chExt cx="2743200" cy="584001"/>
          </a:xfrm>
          <a:solidFill>
            <a:srgbClr val="00B0F0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9407948-E155-458A-A30E-BD4D403992AD}"/>
                </a:ext>
              </a:extLst>
            </p:cNvPr>
            <p:cNvSpPr/>
            <p:nvPr/>
          </p:nvSpPr>
          <p:spPr>
            <a:xfrm>
              <a:off x="0" y="0"/>
              <a:ext cx="2743200" cy="58400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8916B64B-4DB1-4D32-B8B6-B834F97BED89}"/>
                </a:ext>
              </a:extLst>
            </p:cNvPr>
            <p:cNvSpPr txBox="1"/>
            <p:nvPr/>
          </p:nvSpPr>
          <p:spPr>
            <a:xfrm>
              <a:off x="117088" y="14253"/>
              <a:ext cx="2590800" cy="555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en-US" altLang="zh-TW" sz="1400" b="1" dirty="0"/>
                <a:t>Employee capability. </a:t>
              </a:r>
              <a:endParaRPr lang="en-US" altLang="zh-TW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63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70646"/>
            <a:ext cx="7753068" cy="973463"/>
          </a:xfrm>
        </p:spPr>
        <p:txBody>
          <a:bodyPr>
            <a:noAutofit/>
          </a:bodyPr>
          <a:lstStyle/>
          <a:p>
            <a:r>
              <a:rPr lang="en-US" sz="3400" b="1" dirty="0"/>
              <a:t>1. Project influences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008921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99" y="1831975"/>
            <a:ext cx="5862128" cy="37766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00745" y="3270317"/>
            <a:ext cx="1143000" cy="614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Enterprise Environmental Factors (EEFs)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6961" y="3270316"/>
            <a:ext cx="1184565" cy="6144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</a:rPr>
              <a:t>Internal Organizational Process Assets (OPAs)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8E055-7D00-4FC7-80CD-5B9D4C9595A1}"/>
              </a:ext>
            </a:extLst>
          </p:cNvPr>
          <p:cNvSpPr/>
          <p:nvPr/>
        </p:nvSpPr>
        <p:spPr>
          <a:xfrm>
            <a:off x="4329543" y="3124200"/>
            <a:ext cx="2819400" cy="2163762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223046"/>
            <a:ext cx="7753068" cy="1453354"/>
          </a:xfrm>
        </p:spPr>
        <p:txBody>
          <a:bodyPr>
            <a:noAutofit/>
          </a:bodyPr>
          <a:lstStyle/>
          <a:p>
            <a:r>
              <a:rPr lang="en-US" altLang="zh-TW" sz="4000" b="1" dirty="0"/>
              <a:t>1. Project influences: </a:t>
            </a:r>
            <a:r>
              <a:rPr lang="en-US" sz="4000" b="1" dirty="0"/>
              <a:t>How to understand “it”?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19200" y="2438399"/>
            <a:ext cx="3581400" cy="1066801"/>
            <a:chOff x="1219200" y="2438399"/>
            <a:chExt cx="3581400" cy="1066801"/>
          </a:xfrm>
        </p:grpSpPr>
        <p:grpSp>
          <p:nvGrpSpPr>
            <p:cNvPr id="8" name="Group 7"/>
            <p:cNvGrpSpPr/>
            <p:nvPr/>
          </p:nvGrpSpPr>
          <p:grpSpPr>
            <a:xfrm>
              <a:off x="1219200" y="2438399"/>
              <a:ext cx="3059932" cy="1066801"/>
              <a:chOff x="1219200" y="2438399"/>
              <a:chExt cx="3059932" cy="106680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19200" y="2438400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94374" y="2438399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15235" y="2455984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s</a:t>
                </a:r>
                <a:endParaRPr lang="en-US" sz="6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38400" y="2473568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01035" y="2489537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46367" y="2473568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m</a:t>
                </a:r>
                <a:endParaRPr lang="en-US" sz="6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867835" y="2455983"/>
              <a:ext cx="9327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s</a:t>
              </a:r>
              <a:endPara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04782" y="3657600"/>
            <a:ext cx="3059932" cy="1050832"/>
            <a:chOff x="1219200" y="2438399"/>
            <a:chExt cx="3059932" cy="1050832"/>
          </a:xfrm>
        </p:grpSpPr>
        <p:sp>
          <p:nvSpPr>
            <p:cNvPr id="21" name="Rectangle 20"/>
            <p:cNvSpPr/>
            <p:nvPr/>
          </p:nvSpPr>
          <p:spPr>
            <a:xfrm>
              <a:off x="1219200" y="2438400"/>
              <a:ext cx="9327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V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8853" y="2438399"/>
              <a:ext cx="9327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i</a:t>
              </a:r>
              <a:endPara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15235" y="2455984"/>
              <a:ext cx="13137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ew</a:t>
              </a:r>
              <a:endPara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46367" y="2473568"/>
              <a:ext cx="9327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00600" y="4701257"/>
            <a:ext cx="3752165" cy="1066801"/>
            <a:chOff x="1219200" y="2438399"/>
            <a:chExt cx="3752165" cy="1066801"/>
          </a:xfrm>
        </p:grpSpPr>
        <p:grpSp>
          <p:nvGrpSpPr>
            <p:cNvPr id="28" name="Group 27"/>
            <p:cNvGrpSpPr/>
            <p:nvPr/>
          </p:nvGrpSpPr>
          <p:grpSpPr>
            <a:xfrm>
              <a:off x="1219200" y="2438399"/>
              <a:ext cx="2971800" cy="1066801"/>
              <a:chOff x="1219200" y="2438399"/>
              <a:chExt cx="2971800" cy="106680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219200" y="2438400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A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94374" y="2438399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p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15235" y="2455984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p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38400" y="2473568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r</a:t>
                </a:r>
                <a:endParaRPr lang="en-US" sz="6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01035" y="2489537"/>
                <a:ext cx="93276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o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14845" y="2461542"/>
                <a:ext cx="97615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a</a:t>
                </a:r>
                <a:endParaRPr lang="en-US" sz="6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810000" y="2455983"/>
              <a:ext cx="11613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ch</a:t>
              </a:r>
              <a:endPara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4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systems approach</a:t>
            </a:r>
            <a:r>
              <a:rPr lang="zh-TW" altLang="zh-TW" dirty="0"/>
              <a:t>系統方法</a:t>
            </a:r>
            <a:r>
              <a:rPr lang="en-US" dirty="0"/>
              <a:t>emerged in the 1950s to describe a more </a:t>
            </a:r>
            <a:r>
              <a:rPr lang="en-US" u="sng" dirty="0"/>
              <a:t>analytical</a:t>
            </a:r>
            <a:r>
              <a:rPr lang="zh-TW" altLang="zh-TW" u="sng" dirty="0"/>
              <a:t>分析</a:t>
            </a:r>
            <a:r>
              <a:rPr lang="en-US" u="sng" dirty="0"/>
              <a:t>approach to management and problem solving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Systems</a:t>
            </a:r>
            <a:r>
              <a:rPr lang="en-US" dirty="0"/>
              <a:t> are sets of </a:t>
            </a:r>
            <a:r>
              <a:rPr lang="en-US" u="sng" dirty="0"/>
              <a:t>interacting components</a:t>
            </a:r>
            <a:r>
              <a:rPr lang="zh-TW" altLang="en-US" dirty="0"/>
              <a:t>互</a:t>
            </a:r>
            <a:r>
              <a:rPr lang="zh-TW" altLang="zh-TW" dirty="0"/>
              <a:t>相</a:t>
            </a:r>
            <a:r>
              <a:rPr lang="zh-TW" altLang="en-US" dirty="0"/>
              <a:t>互動</a:t>
            </a:r>
            <a:r>
              <a:rPr lang="zh-TW" altLang="zh-TW" dirty="0"/>
              <a:t>成份</a:t>
            </a:r>
            <a:r>
              <a:rPr lang="en-US" dirty="0"/>
              <a:t>that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within an environment</a:t>
            </a:r>
            <a:r>
              <a:rPr lang="en-US" dirty="0"/>
              <a:t> to fulfill some purpose.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</a:t>
            </a:r>
            <a:r>
              <a:rPr lang="zh-TW" altLang="en-US" dirty="0"/>
              <a:t>它傾向</a:t>
            </a:r>
            <a:r>
              <a:rPr lang="zh-TW" altLang="en-US" dirty="0">
                <a:hlinkClick r:id="rId2" tooltip="整體主義"/>
              </a:rPr>
              <a:t>整體主義</a:t>
            </a:r>
            <a:r>
              <a:rPr lang="zh-TW" altLang="en-US" dirty="0"/>
              <a:t>。因為它關心的是</a:t>
            </a:r>
            <a:r>
              <a:rPr lang="zh-TW" altLang="en-US" u="sng" dirty="0"/>
              <a:t>整體及其各部分之間的關係</a:t>
            </a:r>
            <a:r>
              <a:rPr lang="zh-TW" altLang="en-US" dirty="0"/>
              <a:t>。</a:t>
            </a:r>
            <a:r>
              <a:rPr lang="en-US" dirty="0"/>
              <a:t>” ---- Source: Wikipedia, 2017, URL: </a:t>
            </a:r>
            <a:r>
              <a:rPr lang="en-US" dirty="0">
                <a:hlinkClick r:id="rId3"/>
              </a:rPr>
              <a:t>https://zh.wikipedia.org/wiki/</a:t>
            </a:r>
            <a:r>
              <a:rPr lang="en-US" dirty="0"/>
              <a:t> 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A Systems View</a:t>
            </a:r>
            <a:r>
              <a:rPr lang="zh-TW" altLang="zh-TW" sz="4400" u="sng" dirty="0"/>
              <a:t>整體性</a:t>
            </a:r>
            <a:r>
              <a:rPr lang="zh-TW" altLang="en-US" sz="4400" u="sng" dirty="0"/>
              <a:t>看</a:t>
            </a:r>
            <a:r>
              <a:rPr lang="zh-CN" altLang="zh-TW" sz="4400" u="sng" dirty="0"/>
              <a:t>法</a:t>
            </a:r>
            <a:r>
              <a:rPr lang="en-US" dirty="0"/>
              <a:t>of Project Management (1)</a:t>
            </a: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7214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88375" y="6721475"/>
            <a:ext cx="555625" cy="365125"/>
          </a:xfrm>
        </p:spPr>
        <p:txBody>
          <a:bodyPr/>
          <a:lstStyle/>
          <a:p>
            <a:pPr>
              <a:defRPr/>
            </a:pPr>
            <a:fld id="{51C533D4-6C77-4C28-9310-1A48D750367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2133600"/>
            <a:ext cx="35052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analytical approach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2972600"/>
            <a:ext cx="3581400" cy="3740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Interacting components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6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7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8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7722</TotalTime>
  <Words>2624</Words>
  <Application>Microsoft Office PowerPoint</Application>
  <PresentationFormat>On-screen Show (4:3)</PresentationFormat>
  <Paragraphs>311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微軟正黑體</vt:lpstr>
      <vt:lpstr>新細明體</vt:lpstr>
      <vt:lpstr>黑体</vt:lpstr>
      <vt:lpstr>Arial</vt:lpstr>
      <vt:lpstr>Arial Rounded MT Bold</vt:lpstr>
      <vt:lpstr>Calibri</vt:lpstr>
      <vt:lpstr>Calibri Light</vt:lpstr>
      <vt:lpstr>Century Gothic</vt:lpstr>
      <vt:lpstr>Lucida Sans Unicode</vt:lpstr>
      <vt:lpstr>Times New Roman</vt:lpstr>
      <vt:lpstr>Verdana</vt:lpstr>
      <vt:lpstr>Wingdings 2</vt:lpstr>
      <vt:lpstr>Wingdings 3</vt:lpstr>
      <vt:lpstr>Custom Design</vt:lpstr>
      <vt:lpstr>Theme1</vt:lpstr>
      <vt:lpstr>Office Theme</vt:lpstr>
      <vt:lpstr>1_Office Theme</vt:lpstr>
      <vt:lpstr>Wisp</vt:lpstr>
      <vt:lpstr>1_Wisp</vt:lpstr>
      <vt:lpstr>2_Wisp</vt:lpstr>
      <vt:lpstr>3_Wisp</vt:lpstr>
      <vt:lpstr>Chapter 2: The Project Management and Information Technology Context</vt:lpstr>
      <vt:lpstr>Learning Objectives</vt:lpstr>
      <vt:lpstr>1. Project influences (1)</vt:lpstr>
      <vt:lpstr>1. Project influences (1)</vt:lpstr>
      <vt:lpstr>1. Project influences – EEFs: EXTERNAL TO THE ORGANIZATION</vt:lpstr>
      <vt:lpstr>1. Project influences – EEFs: INTERNAL TO THE ORGANIZATION</vt:lpstr>
      <vt:lpstr>1. Project influences (1)</vt:lpstr>
      <vt:lpstr>1. Project influences: How to understand “it”?</vt:lpstr>
      <vt:lpstr>1. A Systems View整體性看法of Project Management (1)</vt:lpstr>
      <vt:lpstr>1. Projects Cannot Be Run In Isolation隔离执行</vt:lpstr>
      <vt:lpstr>Human Body Organ Systems (人體器官系統) Source: http://anatomyandphysiologyi.com/wp-content/uploads/2013/05/organsystem.jpg </vt:lpstr>
      <vt:lpstr>2. Method to understand an organization Figure 2-2. Perspectives on Organizations</vt:lpstr>
      <vt:lpstr>2. Organizational Structures </vt:lpstr>
      <vt:lpstr>2. Figure 2-3. Functional, Project, and Matrix Organizational Structures</vt:lpstr>
      <vt:lpstr>Influence of Organizational Structure on Projects (1)</vt:lpstr>
      <vt:lpstr>Influence of Organizational Structure on Projects (2)</vt:lpstr>
      <vt:lpstr>PowerPoint Presentation</vt:lpstr>
      <vt:lpstr>2. Organizational Culture</vt:lpstr>
      <vt:lpstr>2. Ten Characteristics of Organizational Culture (1) </vt:lpstr>
      <vt:lpstr>2. Ten Characteristics of Organizational Culture (2) </vt:lpstr>
      <vt:lpstr>Organizational Culture Examples – Twitter (source: http://www.entrepreneur.com/article/249174) </vt:lpstr>
      <vt:lpstr>Organizational Culture Examples – Google (source: http://www.entrepreneur.com/article/249174) </vt:lpstr>
      <vt:lpstr>Organizational Culture Examples – Facebook (source: http://www.entrepreneur.com/article/249174) </vt:lpstr>
      <vt:lpstr>Organizational Culture Examples – Adobe (source: http://www.entrepreneur.com/article/249174) </vt:lpstr>
      <vt:lpstr>Source: https://www.adobe.com/# </vt:lpstr>
      <vt:lpstr>3. Project Phases and the Project Life Cycle</vt:lpstr>
      <vt:lpstr>3. More on Project Phases</vt:lpstr>
      <vt:lpstr>3. The Importance of Project Phases and Management Reviews</vt:lpstr>
      <vt:lpstr>3. The Context of IT Projects – You must understand</vt:lpstr>
      <vt:lpstr>PowerPoint Presentation</vt:lpstr>
      <vt:lpstr>PMBOK® Guide Key Components in Projects</vt:lpstr>
      <vt:lpstr>4. Recent Trends Affecting IT Project Management</vt:lpstr>
      <vt:lpstr>Agile vs. Waterfall (URL: http://collagenrestores.com/agile-process-diagram-picture/agile-one-stop-project-management-resource-smartsheet/) </vt:lpstr>
      <vt:lpstr>Agile (URL: https://www.openxcell.com/agile-methodology-important-start) </vt:lpstr>
      <vt:lpstr>RECAP - Learning Objectives</vt:lpstr>
    </vt:vector>
  </TitlesOfParts>
  <Company>Augsburg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Celeste Ng</cp:lastModifiedBy>
  <cp:revision>310</cp:revision>
  <cp:lastPrinted>2022-03-04T10:00:27Z</cp:lastPrinted>
  <dcterms:created xsi:type="dcterms:W3CDTF">2001-07-05T23:10:12Z</dcterms:created>
  <dcterms:modified xsi:type="dcterms:W3CDTF">2024-02-26T13:59:22Z</dcterms:modified>
</cp:coreProperties>
</file>