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85" r:id="rId2"/>
    <p:sldMasterId id="2147483897" r:id="rId3"/>
  </p:sldMasterIdLst>
  <p:notesMasterIdLst>
    <p:notesMasterId r:id="rId43"/>
  </p:notesMasterIdLst>
  <p:handoutMasterIdLst>
    <p:handoutMasterId r:id="rId44"/>
  </p:handoutMasterIdLst>
  <p:sldIdLst>
    <p:sldId id="352" r:id="rId4"/>
    <p:sldId id="353" r:id="rId5"/>
    <p:sldId id="410" r:id="rId6"/>
    <p:sldId id="355" r:id="rId7"/>
    <p:sldId id="411" r:id="rId8"/>
    <p:sldId id="377" r:id="rId9"/>
    <p:sldId id="386" r:id="rId10"/>
    <p:sldId id="387" r:id="rId11"/>
    <p:sldId id="412" r:id="rId12"/>
    <p:sldId id="417" r:id="rId13"/>
    <p:sldId id="388" r:id="rId14"/>
    <p:sldId id="393" r:id="rId15"/>
    <p:sldId id="389" r:id="rId16"/>
    <p:sldId id="390" r:id="rId17"/>
    <p:sldId id="391" r:id="rId18"/>
    <p:sldId id="392" r:id="rId19"/>
    <p:sldId id="408" r:id="rId20"/>
    <p:sldId id="365" r:id="rId21"/>
    <p:sldId id="414" r:id="rId22"/>
    <p:sldId id="366" r:id="rId23"/>
    <p:sldId id="381" r:id="rId24"/>
    <p:sldId id="423" r:id="rId25"/>
    <p:sldId id="367" r:id="rId26"/>
    <p:sldId id="413" r:id="rId27"/>
    <p:sldId id="368" r:id="rId28"/>
    <p:sldId id="369" r:id="rId29"/>
    <p:sldId id="383" r:id="rId30"/>
    <p:sldId id="370" r:id="rId31"/>
    <p:sldId id="371" r:id="rId32"/>
    <p:sldId id="372" r:id="rId33"/>
    <p:sldId id="418" r:id="rId34"/>
    <p:sldId id="419" r:id="rId35"/>
    <p:sldId id="373" r:id="rId36"/>
    <p:sldId id="420" r:id="rId37"/>
    <p:sldId id="421" r:id="rId38"/>
    <p:sldId id="416" r:id="rId39"/>
    <p:sldId id="384" r:id="rId40"/>
    <p:sldId id="422" r:id="rId41"/>
    <p:sldId id="385" r:id="rId42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A7DCBF-6B03-4654-B38A-19028FBF8BE2}">
          <p14:sldIdLst>
            <p14:sldId id="352"/>
            <p14:sldId id="353"/>
            <p14:sldId id="410"/>
            <p14:sldId id="355"/>
            <p14:sldId id="411"/>
            <p14:sldId id="377"/>
            <p14:sldId id="386"/>
            <p14:sldId id="387"/>
            <p14:sldId id="412"/>
            <p14:sldId id="417"/>
            <p14:sldId id="388"/>
            <p14:sldId id="393"/>
            <p14:sldId id="389"/>
            <p14:sldId id="390"/>
            <p14:sldId id="391"/>
            <p14:sldId id="392"/>
          </p14:sldIdLst>
        </p14:section>
        <p14:section name="Additional slides" id="{05AB3E24-B3BA-415E-A525-DA85005E6AEB}">
          <p14:sldIdLst>
            <p14:sldId id="408"/>
            <p14:sldId id="365"/>
            <p14:sldId id="414"/>
            <p14:sldId id="366"/>
            <p14:sldId id="381"/>
            <p14:sldId id="423"/>
            <p14:sldId id="367"/>
            <p14:sldId id="413"/>
            <p14:sldId id="368"/>
            <p14:sldId id="369"/>
            <p14:sldId id="383"/>
            <p14:sldId id="370"/>
            <p14:sldId id="371"/>
            <p14:sldId id="372"/>
            <p14:sldId id="418"/>
            <p14:sldId id="419"/>
            <p14:sldId id="373"/>
            <p14:sldId id="420"/>
            <p14:sldId id="421"/>
            <p14:sldId id="416"/>
            <p14:sldId id="384"/>
            <p14:sldId id="422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666699"/>
    <a:srgbClr val="5B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03" autoAdjust="0"/>
  </p:normalViewPr>
  <p:slideViewPr>
    <p:cSldViewPr>
      <p:cViewPr varScale="1">
        <p:scale>
          <a:sx n="115" d="100"/>
          <a:sy n="115" d="100"/>
        </p:scale>
        <p:origin x="1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2"/>
    </p:cViewPr>
  </p:sorterViewPr>
  <p:notesViewPr>
    <p:cSldViewPr>
      <p:cViewPr varScale="1">
        <p:scale>
          <a:sx n="63" d="100"/>
          <a:sy n="63" d="100"/>
        </p:scale>
        <p:origin x="-600" y="-67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994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994" y="6457791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6D35DD-CB0D-4F94-8381-AA6C7D808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3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94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4" y="3228896"/>
            <a:ext cx="7280698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94" y="6457791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AB6CC8-3AA5-49ED-9890-54F60A81E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9DB59F-DBFB-47E5-BFE8-743E119724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9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B6CC8-3AA5-49ED-9890-54F60A81E2E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8776-FFC7-4B73-A0BE-0A2425E77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89FF-18B1-4344-85A1-B95F04828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6836F-6D21-40AC-B6D5-970BA9FEF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993DF6-04DE-49F5-85F2-C7A451E1D8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AEAD0689-3C8F-4F33-9924-B2EDADDE08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0" y="6492875"/>
            <a:ext cx="2362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 dirty="0"/>
              <a:t>Information Technology Project Management, Seventh Edition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B16E2C-66FB-4563-938E-00D3D3F5AF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D7843-9969-4F8E-A88A-8AA20738EC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4D1F16-3164-48C9-BE93-46E6222A94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96DE11-80E7-4489-BDD7-4B19D01BE3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FB81-A197-44BB-AB72-5222D2F284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80CF74-8279-4576-ACBA-9BB46C039D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DE74-A85F-476A-9325-D1A08EC24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549ACF2-A699-4C96-8233-0925DEF2DF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7DDF-5D95-44A0-B986-76DC6EDE5C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E3A3-F11B-49E3-BEE8-4D3225E99C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5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29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17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30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9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3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46C4-09F4-4063-8F93-37415FBBF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7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95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009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27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557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3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93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32D2-24F7-472F-8177-F524451F4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9F0A-339C-44DA-9176-9317E5A11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DD4A-15D1-4B69-A417-FFE463504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3BDB-9CC5-4FB3-99A2-C336C99C4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9F0F-D523-45AB-8D66-DBDD8D3D26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35ED-9CF9-4241-8DCB-BE22B81DA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CCCE6BE-E0BD-4CB7-8472-8F9AEAEF8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CCE6BE-E0BD-4CB7-8472-8F9AEAEF8C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4/13/2022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Century Gothic" panose="020B050202020202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7721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verhour.com/blog/project-charter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ledgetrain.co.uk/business-analysis/business-analyst-course/how-to-write-a-business-case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aelkaechele.com/effective-group-contracts-in-pbl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ylib.net/doc/15812666/team-contract-sample" TargetMode="Externa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-pm.com/2021/08/performance-reporting-in-project-management.html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shop.techno-pm.com/blogs/news/change-request-templa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jrm4.com/FSU_Courses/LIS4910/schwalbe-closeou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jrm4.com/FSU_Courses/LIS4910/schwalbe-closeou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34" Type="http://schemas.openxmlformats.org/officeDocument/2006/relationships/image" Target="../media/image63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6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61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64.svg"/><Relationship Id="rId8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slide" Target="slide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4.xml"/><Relationship Id="rId4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914400"/>
            <a:ext cx="8839200" cy="182976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3:</a:t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z="440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The Project Management Process Groups: A Case Study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Management, Seventh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See the text itself for full citations.</a:t>
            </a:r>
          </a:p>
        </p:txBody>
      </p:sp>
      <p:pic>
        <p:nvPicPr>
          <p:cNvPr id="8" name="Picture 5" descr="Information Technology Project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284113"/>
            <a:ext cx="571500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Last modified by Celeste Ng, in March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51" y="70646"/>
            <a:ext cx="7753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Groups: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</a:t>
            </a:r>
            <a:r>
              <a:rPr lang="en-US" sz="2800" dirty="0"/>
              <a:t> (for your project)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0147" y="6396335"/>
            <a:ext cx="728894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95111-CD25-4BC4-B9DB-D4955C84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87" y="1219200"/>
            <a:ext cx="6883188" cy="4995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6C4CC8-1F2A-4C3B-8F81-11E4067CC78D}"/>
              </a:ext>
            </a:extLst>
          </p:cNvPr>
          <p:cNvSpPr txBox="1"/>
          <p:nvPr/>
        </p:nvSpPr>
        <p:spPr>
          <a:xfrm>
            <a:off x="5715000" y="1219200"/>
            <a:ext cx="340821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Project Charter</a:t>
            </a: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Stakeholder Register </a:t>
            </a: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Stakeholder Management Strategy</a:t>
            </a: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Business Case 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8C3846-FF90-484A-A450-E0F031F8D810}"/>
              </a:ext>
            </a:extLst>
          </p:cNvPr>
          <p:cNvSpPr txBox="1"/>
          <p:nvPr/>
        </p:nvSpPr>
        <p:spPr>
          <a:xfrm>
            <a:off x="6549813" y="3581400"/>
            <a:ext cx="257340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Project Management Plan</a:t>
            </a: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&gt;&gt;Team Contract</a:t>
            </a: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&gt;&gt; List of Prioritized Risks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C4DABC-69AB-4746-90AB-4EE2A22AC989}"/>
              </a:ext>
            </a:extLst>
          </p:cNvPr>
          <p:cNvSpPr txBox="1"/>
          <p:nvPr/>
        </p:nvSpPr>
        <p:spPr>
          <a:xfrm>
            <a:off x="6629400" y="5967145"/>
            <a:ext cx="20296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Milestone Reports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0F3428-0E76-48AC-8982-69632622FDF4}"/>
              </a:ext>
            </a:extLst>
          </p:cNvPr>
          <p:cNvSpPr txBox="1"/>
          <p:nvPr/>
        </p:nvSpPr>
        <p:spPr>
          <a:xfrm>
            <a:off x="1370147" y="6215062"/>
            <a:ext cx="20296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Performance Report</a:t>
            </a:r>
          </a:p>
          <a:p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Change Request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AA3229-2F3F-4555-B477-1007CA1611FC}"/>
              </a:ext>
            </a:extLst>
          </p:cNvPr>
          <p:cNvSpPr txBox="1"/>
          <p:nvPr/>
        </p:nvSpPr>
        <p:spPr>
          <a:xfrm>
            <a:off x="512543" y="3827622"/>
            <a:ext cx="202968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Lesson Learnt</a:t>
            </a:r>
          </a:p>
          <a:p>
            <a:r>
              <a:rPr lang="en-US" altLang="zh-TW" sz="1600" dirty="0"/>
              <a:t>Final Project Report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25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50" grpId="0" animBg="1"/>
      <p:bldP spid="52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451646"/>
            <a:ext cx="7753068" cy="664221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Knowledge Area (1)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139468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6235"/>
            <a:ext cx="8229599" cy="4606637"/>
          </a:xfrm>
        </p:spPr>
        <p:txBody>
          <a:bodyPr>
            <a:normAutofit/>
          </a:bodyPr>
          <a:lstStyle/>
          <a:p>
            <a:r>
              <a:rPr lang="en-US" sz="2000" dirty="0"/>
              <a:t>A Knowledge Area is an identified area of project management defined by its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requirements </a:t>
            </a:r>
            <a:r>
              <a:rPr lang="en-US" sz="2000" dirty="0"/>
              <a:t>and </a:t>
            </a:r>
            <a:r>
              <a:rPr lang="en-US" sz="2000" u="sng" dirty="0"/>
              <a:t>described in terms of </a:t>
            </a:r>
            <a:r>
              <a:rPr lang="en-US" sz="2000" dirty="0"/>
              <a:t>its component </a:t>
            </a:r>
            <a:r>
              <a:rPr lang="en-US" sz="2000" dirty="0">
                <a:solidFill>
                  <a:schemeClr val="tx1"/>
                </a:solidFill>
              </a:rPr>
              <a:t>processes, practices, inputs, outputs, tools, and techniques</a:t>
            </a:r>
            <a:r>
              <a:rPr lang="en-US" sz="2000" dirty="0"/>
              <a:t>.</a:t>
            </a:r>
            <a:r>
              <a:rPr lang="zh-TW" altLang="en-US" sz="2000" dirty="0"/>
              <a:t>知識要求描述為 </a:t>
            </a:r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PITTO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The ten Knowledge Areas described in this guide are:</a:t>
            </a:r>
          </a:p>
          <a:p>
            <a:pPr lvl="1"/>
            <a:r>
              <a:rPr lang="en-US" sz="1800" b="1" dirty="0"/>
              <a:t>1. Project Integration Management. </a:t>
            </a:r>
            <a:r>
              <a:rPr lang="en-US" sz="1800" dirty="0"/>
              <a:t>Includes the processes and activities to identify, define, combine, </a:t>
            </a:r>
            <a:r>
              <a:rPr lang="en-US" sz="1800" b="1" dirty="0">
                <a:solidFill>
                  <a:srgbClr val="009242"/>
                </a:solidFill>
              </a:rPr>
              <a:t>unify</a:t>
            </a:r>
            <a:r>
              <a:rPr lang="en-US" sz="1800" dirty="0"/>
              <a:t>, and </a:t>
            </a:r>
            <a:r>
              <a:rPr lang="en-US" sz="1800" b="1" dirty="0">
                <a:solidFill>
                  <a:srgbClr val="009242"/>
                </a:solidFill>
              </a:rPr>
              <a:t>coordinate </a:t>
            </a:r>
            <a:r>
              <a:rPr lang="en-US" sz="1800" b="1" dirty="0">
                <a:solidFill>
                  <a:schemeClr val="tx1"/>
                </a:solidFill>
              </a:rPr>
              <a:t>the</a:t>
            </a:r>
            <a:r>
              <a:rPr lang="en-US" sz="1800" b="1" dirty="0">
                <a:solidFill>
                  <a:srgbClr val="009242"/>
                </a:solidFill>
              </a:rPr>
              <a:t> various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  <a:r>
              <a:rPr lang="en-US" sz="1800" b="1" dirty="0">
                <a:solidFill>
                  <a:srgbClr val="009242"/>
                </a:solidFill>
              </a:rPr>
              <a:t> </a:t>
            </a:r>
            <a:r>
              <a:rPr lang="en-US" sz="1800" dirty="0"/>
              <a:t>and project management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within the Project Management Process Groups. (</a:t>
            </a:r>
            <a:r>
              <a:rPr lang="zh-TW" altLang="en-US" sz="1800" dirty="0"/>
              <a:t>統一、協調各個流程</a:t>
            </a:r>
            <a:r>
              <a:rPr lang="en-US" altLang="zh-TW" sz="1800" dirty="0"/>
              <a:t>&amp;</a:t>
            </a:r>
            <a:r>
              <a:rPr lang="zh-TW" altLang="en-US" sz="1800" dirty="0"/>
              <a:t>專案管理活動</a:t>
            </a:r>
            <a:r>
              <a:rPr lang="en-US" sz="1800" dirty="0"/>
              <a:t>)</a:t>
            </a:r>
          </a:p>
          <a:p>
            <a:pPr lvl="1"/>
            <a:r>
              <a:rPr lang="en-US" sz="1800" b="1" dirty="0"/>
              <a:t>2. Project Scope Management. </a:t>
            </a:r>
            <a:r>
              <a:rPr lang="en-US" sz="1800" dirty="0"/>
              <a:t>Includes the processes required to ensure the project includes </a:t>
            </a:r>
            <a:r>
              <a:rPr lang="en-US" sz="1800" b="1" dirty="0">
                <a:solidFill>
                  <a:srgbClr val="009242"/>
                </a:solidFill>
              </a:rPr>
              <a:t>all the [project] work required</a:t>
            </a:r>
            <a:r>
              <a:rPr lang="en-US" sz="1800" dirty="0"/>
              <a:t>, and only the work required, to complete the project successfully.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057400"/>
            <a:ext cx="1219200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2023646"/>
            <a:ext cx="1143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practices</a:t>
            </a:r>
            <a:endParaRPr lang="en-US" sz="15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647" y="2362200"/>
            <a:ext cx="76495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inputs</a:t>
            </a:r>
            <a:endParaRPr lang="en-US" sz="15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362200"/>
            <a:ext cx="911448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outputs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3103" y="2362200"/>
            <a:ext cx="612097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entury Gothic" panose="020B0502020202020204"/>
              </a:rPr>
              <a:t>tools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2362200"/>
            <a:ext cx="14478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techniques</a:t>
            </a:r>
            <a:endParaRPr lang="en-US" sz="15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458" y="1406235"/>
            <a:ext cx="25908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Knowledge areas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9334" y="3124200"/>
            <a:ext cx="3914666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57434" y="4648200"/>
            <a:ext cx="3457466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543800" y="2868688"/>
            <a:ext cx="1143000" cy="560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More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8DB1571B-0A2A-40A0-9C30-4BBF364B17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7159103"/>
                  </p:ext>
                </p:extLst>
              </p:nvPr>
            </p:nvGraphicFramePr>
            <p:xfrm>
              <a:off x="7009239" y="5533995"/>
              <a:ext cx="1669072" cy="1251804"/>
            </p:xfrm>
            <a:graphic>
              <a:graphicData uri="http://schemas.microsoft.com/office/powerpoint/2016/slidezoom">
                <pslz:sldZm>
                  <pslz:sldZmObj sldId="411" cId="1609702582">
                    <pslz:zmPr id="{70D2C600-18E7-4B7A-8B9F-8BE5E2E981B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9072" cy="12518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DB1571B-0A2A-40A0-9C30-4BBF364B17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9239" y="5533995"/>
                <a:ext cx="1669072" cy="125180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8" name="Double Wave 17">
            <a:extLst>
              <a:ext uri="{FF2B5EF4-FFF2-40B4-BE49-F238E27FC236}">
                <a16:creationId xmlns:a16="http://schemas.microsoft.com/office/drawing/2014/main" id="{3680EE6D-BB52-495C-B4FC-9374117261A8}"/>
              </a:ext>
            </a:extLst>
          </p:cNvPr>
          <p:cNvSpPr/>
          <p:nvPr/>
        </p:nvSpPr>
        <p:spPr>
          <a:xfrm>
            <a:off x="7911548" y="1150531"/>
            <a:ext cx="1098135" cy="708488"/>
          </a:xfrm>
          <a:prstGeom prst="doubleWave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What?: PITTO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2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451646"/>
            <a:ext cx="7676868" cy="664221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Knowledge Area (2)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139468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6235"/>
            <a:ext cx="8229599" cy="460663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ten Knowledge Areas described in this guide are (continued):</a:t>
            </a:r>
          </a:p>
          <a:p>
            <a:pPr lvl="1"/>
            <a:r>
              <a:rPr lang="en-US" sz="1800" b="1" dirty="0"/>
              <a:t>3. Project Schedule Management. </a:t>
            </a:r>
            <a:r>
              <a:rPr lang="en-US" sz="1800" dirty="0"/>
              <a:t>Includes the processes required to </a:t>
            </a:r>
            <a:r>
              <a:rPr lang="en-US" sz="1800" b="1" dirty="0">
                <a:solidFill>
                  <a:srgbClr val="009242"/>
                </a:solidFill>
              </a:rPr>
              <a:t>manage the time</a:t>
            </a:r>
            <a:r>
              <a:rPr lang="en-US" sz="1800" dirty="0"/>
              <a:t>ly completion of the project.</a:t>
            </a:r>
          </a:p>
          <a:p>
            <a:pPr lvl="1"/>
            <a:r>
              <a:rPr lang="en-US" sz="1800" b="1" dirty="0"/>
              <a:t>4. Project Cost Management. </a:t>
            </a:r>
            <a:r>
              <a:rPr lang="en-US" sz="1800" dirty="0"/>
              <a:t>Includes the processes involved in planning, estimating, budgeting, financing, funding, </a:t>
            </a:r>
            <a:r>
              <a:rPr lang="en-US" sz="1800" b="1" dirty="0">
                <a:solidFill>
                  <a:srgbClr val="009242"/>
                </a:solidFill>
              </a:rPr>
              <a:t>managing</a:t>
            </a:r>
            <a:r>
              <a:rPr lang="en-US" sz="1800" dirty="0"/>
              <a:t>, and </a:t>
            </a:r>
            <a:r>
              <a:rPr lang="en-US" sz="1800" b="1" dirty="0">
                <a:solidFill>
                  <a:srgbClr val="009242"/>
                </a:solidFill>
              </a:rPr>
              <a:t>controlling costs</a:t>
            </a:r>
            <a:r>
              <a:rPr lang="en-US" sz="1800" dirty="0"/>
              <a:t> so the project can be completed within the approved budget.</a:t>
            </a:r>
          </a:p>
          <a:p>
            <a:pPr lvl="1"/>
            <a:r>
              <a:rPr lang="en-US" sz="1800" b="1" dirty="0"/>
              <a:t>5. Project Quality Management. </a:t>
            </a:r>
            <a:r>
              <a:rPr lang="en-US" sz="1800" dirty="0"/>
              <a:t>Includes the processes for incorporating the organization’s quality policy regarding </a:t>
            </a:r>
            <a:r>
              <a:rPr lang="en-US" sz="1800" b="1" dirty="0">
                <a:solidFill>
                  <a:srgbClr val="009242"/>
                </a:solidFill>
              </a:rPr>
              <a:t>planning</a:t>
            </a:r>
            <a:r>
              <a:rPr lang="en-US" sz="1800" dirty="0"/>
              <a:t>, managing, and </a:t>
            </a:r>
            <a:r>
              <a:rPr lang="en-US" sz="1800" b="1" dirty="0">
                <a:solidFill>
                  <a:srgbClr val="009242"/>
                </a:solidFill>
              </a:rPr>
              <a:t>controlling</a:t>
            </a:r>
            <a:r>
              <a:rPr lang="en-US" sz="1800" dirty="0">
                <a:solidFill>
                  <a:srgbClr val="009242"/>
                </a:solidFill>
              </a:rPr>
              <a:t> </a:t>
            </a:r>
            <a:r>
              <a:rPr lang="en-US" sz="1800" dirty="0"/>
              <a:t>project and product </a:t>
            </a:r>
            <a:r>
              <a:rPr lang="en-US" sz="1800" b="1" dirty="0">
                <a:solidFill>
                  <a:srgbClr val="009242"/>
                </a:solidFill>
              </a:rPr>
              <a:t>quality requirements</a:t>
            </a:r>
            <a:r>
              <a:rPr lang="en-US" sz="1800" dirty="0"/>
              <a:t>, in order to meet stakeholders’ expectations.</a:t>
            </a:r>
          </a:p>
          <a:p>
            <a:pPr lvl="1"/>
            <a:r>
              <a:rPr lang="en-US" sz="1800" b="1" dirty="0"/>
              <a:t>6. Project Resource Management. </a:t>
            </a:r>
            <a:r>
              <a:rPr lang="en-US" sz="1800" dirty="0"/>
              <a:t>Includes the processes to identify, acquire, and manage the </a:t>
            </a:r>
            <a:r>
              <a:rPr lang="en-US" sz="1800" b="1" dirty="0">
                <a:solidFill>
                  <a:srgbClr val="009242"/>
                </a:solidFill>
              </a:rPr>
              <a:t>resources needed </a:t>
            </a:r>
            <a:r>
              <a:rPr lang="en-US" sz="1800" dirty="0"/>
              <a:t>for the successful completion of the project.</a:t>
            </a:r>
          </a:p>
          <a:p>
            <a:pPr lvl="1"/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524000" y="1279639"/>
            <a:ext cx="25908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Knowledge areas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3493" y="2064327"/>
            <a:ext cx="3788107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1" y="2750127"/>
            <a:ext cx="3276600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7557" y="3810000"/>
            <a:ext cx="3535444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1" y="4911436"/>
            <a:ext cx="3788107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53F1A8C3-B533-4D49-8795-F0119909DFFD}"/>
              </a:ext>
            </a:extLst>
          </p:cNvPr>
          <p:cNvSpPr/>
          <p:nvPr/>
        </p:nvSpPr>
        <p:spPr>
          <a:xfrm>
            <a:off x="7924800" y="2007956"/>
            <a:ext cx="1098135" cy="708488"/>
          </a:xfrm>
          <a:prstGeom prst="doubleWave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Obj: PEMC</a:t>
            </a:r>
            <a:endParaRPr lang="zh-TW" altLang="en-US" dirty="0"/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4AF61A2B-C1BC-45C5-90E5-DFACDE826C5B}"/>
              </a:ext>
            </a:extLst>
          </p:cNvPr>
          <p:cNvSpPr/>
          <p:nvPr/>
        </p:nvSpPr>
        <p:spPr>
          <a:xfrm>
            <a:off x="7911548" y="1150531"/>
            <a:ext cx="1098135" cy="708488"/>
          </a:xfrm>
          <a:prstGeom prst="doubleWave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What?: PITTO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2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210146"/>
            <a:ext cx="7620000" cy="664221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Knowledge Area (3)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0796" y="6244402"/>
            <a:ext cx="67519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5202"/>
            <a:ext cx="8229599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The ten Knowledge Areas described in this guide are </a:t>
            </a:r>
            <a:r>
              <a:rPr lang="en-US" sz="2400" dirty="0"/>
              <a:t>(continued)</a:t>
            </a:r>
            <a:r>
              <a:rPr lang="en-US" sz="2200" dirty="0"/>
              <a:t>:</a:t>
            </a:r>
          </a:p>
          <a:p>
            <a:pPr lvl="1"/>
            <a:r>
              <a:rPr lang="en-US" sz="1900" b="1" dirty="0"/>
              <a:t>7. Project Communications Management. </a:t>
            </a:r>
            <a:r>
              <a:rPr lang="en-US" sz="1900" dirty="0"/>
              <a:t>Includes the processes required to ensure timely and appropriate planning, </a:t>
            </a:r>
            <a:r>
              <a:rPr lang="en-US" sz="1900" b="1" dirty="0">
                <a:solidFill>
                  <a:srgbClr val="00B050"/>
                </a:solidFill>
              </a:rPr>
              <a:t>collection</a:t>
            </a:r>
            <a:r>
              <a:rPr lang="en-US" sz="1900" dirty="0"/>
              <a:t>, creation, distribution, </a:t>
            </a:r>
            <a:r>
              <a:rPr lang="en-US" sz="1900" b="1" dirty="0">
                <a:solidFill>
                  <a:srgbClr val="00B050"/>
                </a:solidFill>
              </a:rPr>
              <a:t>storage</a:t>
            </a:r>
            <a:r>
              <a:rPr lang="en-US" sz="1900" dirty="0"/>
              <a:t>, </a:t>
            </a:r>
            <a:r>
              <a:rPr lang="en-US" sz="1900" b="1" dirty="0">
                <a:solidFill>
                  <a:srgbClr val="00B050"/>
                </a:solidFill>
              </a:rPr>
              <a:t>retrieval</a:t>
            </a:r>
            <a:r>
              <a:rPr lang="en-US" sz="1900" dirty="0"/>
              <a:t>, management, control, monitoring, and </a:t>
            </a:r>
            <a:r>
              <a:rPr lang="en-US" sz="1900" b="1" dirty="0">
                <a:solidFill>
                  <a:srgbClr val="009242"/>
                </a:solidFill>
              </a:rPr>
              <a:t>ultimate disposition of project information </a:t>
            </a:r>
            <a:r>
              <a:rPr lang="en-US" sz="1900" dirty="0"/>
              <a:t>.</a:t>
            </a:r>
          </a:p>
          <a:p>
            <a:pPr lvl="1"/>
            <a:r>
              <a:rPr lang="en-US" sz="1900" b="1" dirty="0"/>
              <a:t>8. Project Risk Management. </a:t>
            </a:r>
            <a:r>
              <a:rPr lang="en-US" sz="1900" dirty="0"/>
              <a:t>Includes the processes of conducting risk management planning, identification, analysis, response planning, response implementation, and monitoring </a:t>
            </a:r>
            <a:r>
              <a:rPr lang="en-US" sz="1900" b="1" dirty="0">
                <a:solidFill>
                  <a:srgbClr val="009242"/>
                </a:solidFill>
              </a:rPr>
              <a:t>risk on a project</a:t>
            </a:r>
            <a:r>
              <a:rPr lang="en-US" sz="1900" dirty="0"/>
              <a:t>.</a:t>
            </a:r>
          </a:p>
          <a:p>
            <a:pPr lvl="1"/>
            <a:r>
              <a:rPr lang="en-US" sz="1900" b="1" dirty="0"/>
              <a:t>9. Project Procurement Management. </a:t>
            </a:r>
            <a:r>
              <a:rPr lang="en-US" sz="1900" dirty="0"/>
              <a:t>Includes the processes necessary to </a:t>
            </a:r>
            <a:r>
              <a:rPr lang="en-US" sz="1900" b="1" dirty="0">
                <a:solidFill>
                  <a:srgbClr val="009242"/>
                </a:solidFill>
              </a:rPr>
              <a:t>purchase or acquire </a:t>
            </a:r>
            <a:r>
              <a:rPr lang="en-US" sz="1900" dirty="0"/>
              <a:t>products, services, or results needed </a:t>
            </a:r>
            <a:r>
              <a:rPr lang="en-US" sz="1900" u="sng" dirty="0"/>
              <a:t>from outside the project team</a:t>
            </a:r>
            <a:r>
              <a:rPr lang="en-US" sz="1900" dirty="0"/>
              <a:t>.</a:t>
            </a:r>
          </a:p>
          <a:p>
            <a:pPr lvl="1"/>
            <a:r>
              <a:rPr lang="en-US" sz="1900" b="1" dirty="0"/>
              <a:t>10. Project Stakeholder Management. </a:t>
            </a:r>
            <a:r>
              <a:rPr lang="en-US" sz="1900" dirty="0"/>
              <a:t>Includes the processes required to identify the people, groups, or organizations that could impact or be impacted by the project, to </a:t>
            </a:r>
            <a:r>
              <a:rPr lang="en-US" sz="1900" b="1" dirty="0">
                <a:solidFill>
                  <a:srgbClr val="009242"/>
                </a:solidFill>
              </a:rPr>
              <a:t>analyze stakeholder expectations </a:t>
            </a:r>
            <a:r>
              <a:rPr lang="en-US" sz="1900" dirty="0"/>
              <a:t>and their impact on the project, and to develop appropriate management strategies for </a:t>
            </a:r>
            <a:r>
              <a:rPr lang="en-US" sz="1900" b="1" dirty="0">
                <a:solidFill>
                  <a:srgbClr val="009242"/>
                </a:solidFill>
              </a:rPr>
              <a:t>effectively engaging stakeholders </a:t>
            </a:r>
            <a:r>
              <a:rPr lang="en-US" sz="1900" dirty="0"/>
              <a:t>in project decisions and execution.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824801"/>
            <a:ext cx="4648200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76" y="2804212"/>
            <a:ext cx="3177524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806001"/>
            <a:ext cx="4267200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71353" y="4655127"/>
            <a:ext cx="4267200" cy="2978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734300" y="4922595"/>
            <a:ext cx="1143000" cy="560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More</a:t>
            </a:r>
            <a:r>
              <a:rPr lang="en-US" dirty="0"/>
              <a:t>  </a:t>
            </a: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8595860F-9501-430F-9455-DE5D823E42E4}"/>
              </a:ext>
            </a:extLst>
          </p:cNvPr>
          <p:cNvSpPr/>
          <p:nvPr/>
        </p:nvSpPr>
        <p:spPr>
          <a:xfrm>
            <a:off x="7770743" y="1061178"/>
            <a:ext cx="1098135" cy="708488"/>
          </a:xfrm>
          <a:prstGeom prst="doubleWave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Obj: PEMC</a:t>
            </a:r>
            <a:endParaRPr lang="zh-TW" altLang="en-US" dirty="0"/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D1B73EDC-757C-4626-A9C0-6446513EB7EE}"/>
              </a:ext>
            </a:extLst>
          </p:cNvPr>
          <p:cNvSpPr/>
          <p:nvPr/>
        </p:nvSpPr>
        <p:spPr>
          <a:xfrm>
            <a:off x="6477000" y="1028391"/>
            <a:ext cx="1098135" cy="708488"/>
          </a:xfrm>
          <a:prstGeom prst="doubleWave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What?: PITTO</a:t>
            </a:r>
            <a:endParaRPr lang="zh-TW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E0922-004A-4BB0-8468-5AA18CB35B1A}"/>
              </a:ext>
            </a:extLst>
          </p:cNvPr>
          <p:cNvSpPr/>
          <p:nvPr/>
        </p:nvSpPr>
        <p:spPr>
          <a:xfrm>
            <a:off x="1752600" y="1171735"/>
            <a:ext cx="2362200" cy="42180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Knowledge areas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51" y="70646"/>
            <a:ext cx="7753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 and Knowledge Areas Mapping (1)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0147" y="6396335"/>
            <a:ext cx="72889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994" y="1044109"/>
            <a:ext cx="6128314" cy="5342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1509" y="2071255"/>
            <a:ext cx="1469710" cy="3293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There are </a:t>
            </a:r>
            <a:r>
              <a:rPr lang="en-US" altLang="zh-TW" sz="1600" dirty="0">
                <a:solidFill>
                  <a:prstClr val="black"/>
                </a:solidFill>
                <a:latin typeface="Century Gothic" panose="020B0502020202020204"/>
              </a:rPr>
              <a:t>processes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from </a:t>
            </a:r>
            <a:r>
              <a:rPr lang="en-US" sz="1600" u="sng" dirty="0">
                <a:solidFill>
                  <a:prstClr val="black"/>
                </a:solidFill>
                <a:latin typeface="Century Gothic" panose="020B0502020202020204"/>
              </a:rPr>
              <a:t>each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/>
              </a:rPr>
              <a:t> knowledge area under the “planning”  and “monitoring and controlling” process groups.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492" y="3570013"/>
            <a:ext cx="1066800" cy="2909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“planning”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8491" y="4082631"/>
            <a:ext cx="1163781" cy="7041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white"/>
                </a:solidFill>
              </a:rPr>
              <a:t>“monitoring and controlling”</a:t>
            </a:r>
          </a:p>
        </p:txBody>
      </p:sp>
    </p:spTree>
    <p:extLst>
      <p:ext uri="{BB962C8B-B14F-4D97-AF65-F5344CB8AC3E}">
        <p14:creationId xmlns:p14="http://schemas.microsoft.com/office/powerpoint/2010/main" val="16297605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70646"/>
            <a:ext cx="7753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 and Knowledge Areas Mapping (2)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396335"/>
            <a:ext cx="725430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350" y="1044109"/>
            <a:ext cx="6591300" cy="1349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740" y="2383672"/>
            <a:ext cx="6580910" cy="3781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B259A-64A0-44F8-8DC8-AD051E30915F}"/>
              </a:ext>
            </a:extLst>
          </p:cNvPr>
          <p:cNvSpPr txBox="1"/>
          <p:nvPr/>
        </p:nvSpPr>
        <p:spPr>
          <a:xfrm>
            <a:off x="7045918" y="2383672"/>
            <a:ext cx="1927769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915030-890D-490E-84FD-EAD34A014ED3}"/>
              </a:ext>
            </a:extLst>
          </p:cNvPr>
          <p:cNvSpPr/>
          <p:nvPr/>
        </p:nvSpPr>
        <p:spPr>
          <a:xfrm>
            <a:off x="7223161" y="3124200"/>
            <a:ext cx="1601326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“Planning”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24 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75150-1483-4D08-B004-616810500D1C}"/>
              </a:ext>
            </a:extLst>
          </p:cNvPr>
          <p:cNvSpPr/>
          <p:nvPr/>
        </p:nvSpPr>
        <p:spPr>
          <a:xfrm>
            <a:off x="7210406" y="4436737"/>
            <a:ext cx="1601328" cy="9734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“Monitoring and controlling”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groups = 12 processes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26629-D7A8-49B7-9EA0-703C5E119628}"/>
              </a:ext>
            </a:extLst>
          </p:cNvPr>
          <p:cNvSpPr/>
          <p:nvPr/>
        </p:nvSpPr>
        <p:spPr>
          <a:xfrm>
            <a:off x="7210405" y="2495050"/>
            <a:ext cx="1601327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“Initiating”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2 processes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27861-8FE6-4D52-AB8D-8353220FD139}"/>
              </a:ext>
            </a:extLst>
          </p:cNvPr>
          <p:cNvSpPr/>
          <p:nvPr/>
        </p:nvSpPr>
        <p:spPr>
          <a:xfrm>
            <a:off x="7223161" y="5486400"/>
            <a:ext cx="1573284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“Closing”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1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C13AAC-98C9-4608-AF3A-ACFE3AABD5C9}"/>
              </a:ext>
            </a:extLst>
          </p:cNvPr>
          <p:cNvSpPr/>
          <p:nvPr/>
        </p:nvSpPr>
        <p:spPr>
          <a:xfrm>
            <a:off x="7210406" y="3790450"/>
            <a:ext cx="1601326" cy="552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</a:rPr>
              <a:t>“Executing” </a:t>
            </a:r>
            <a:r>
              <a:rPr lang="en-US" altLang="zh-TW" sz="1200" dirty="0">
                <a:solidFill>
                  <a:schemeClr val="bg1"/>
                </a:solidFill>
              </a:rPr>
              <a:t>process group = 10 processes</a:t>
            </a:r>
          </a:p>
        </p:txBody>
      </p:sp>
    </p:spTree>
    <p:extLst>
      <p:ext uri="{BB962C8B-B14F-4D97-AF65-F5344CB8AC3E}">
        <p14:creationId xmlns:p14="http://schemas.microsoft.com/office/powerpoint/2010/main" val="5847369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8341"/>
            <a:ext cx="8134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3800" b="1" dirty="0"/>
              <a:t>Recap today’s lecture –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24" y="1447800"/>
            <a:ext cx="7528044" cy="4648200"/>
          </a:xfrm>
        </p:spPr>
        <p:txBody>
          <a:bodyPr/>
          <a:lstStyle/>
          <a:p>
            <a:r>
              <a:rPr lang="en-US" sz="2000" dirty="0"/>
              <a:t>Describe the </a:t>
            </a:r>
            <a:r>
              <a:rPr lang="en-US" sz="2000" u="sng" dirty="0"/>
              <a:t>five project management process groups</a:t>
            </a:r>
            <a:r>
              <a:rPr lang="zh-TW" altLang="en-US" sz="2000" dirty="0"/>
              <a:t>專案管理流程群組</a:t>
            </a:r>
            <a:r>
              <a:rPr lang="en-US" sz="2000" dirty="0"/>
              <a:t>, the typical activity for each, and the interactions</a:t>
            </a:r>
            <a:r>
              <a:rPr lang="zh-TW" altLang="zh-TW" sz="2000" dirty="0"/>
              <a:t>連接</a:t>
            </a:r>
            <a:r>
              <a:rPr lang="en-US" altLang="zh-TW" sz="2000" dirty="0"/>
              <a:t>/</a:t>
            </a:r>
            <a:r>
              <a:rPr lang="zh-TW" altLang="en-US" sz="2000" dirty="0"/>
              <a:t>互動</a:t>
            </a:r>
            <a:r>
              <a:rPr lang="en-US" sz="2000" dirty="0"/>
              <a:t> among them</a:t>
            </a:r>
          </a:p>
          <a:p>
            <a:r>
              <a:rPr lang="en-US" sz="2000" dirty="0"/>
              <a:t>Understand the </a:t>
            </a:r>
            <a:r>
              <a:rPr lang="en-US" sz="2000" u="sng" dirty="0"/>
              <a:t>project management knowledge areas</a:t>
            </a:r>
            <a:r>
              <a:rPr lang="zh-TW" altLang="en-US" sz="2000" dirty="0"/>
              <a:t>知識領域</a:t>
            </a:r>
            <a:endParaRPr lang="en-US" sz="2000" dirty="0"/>
          </a:p>
          <a:p>
            <a:r>
              <a:rPr lang="en-US" sz="2000" dirty="0"/>
              <a:t>Understand how the </a:t>
            </a:r>
            <a:r>
              <a:rPr lang="en-US" sz="2000" u="sng" dirty="0"/>
              <a:t>project management process groups </a:t>
            </a:r>
            <a:r>
              <a:rPr lang="en-US" sz="2000" b="1" dirty="0">
                <a:solidFill>
                  <a:srgbClr val="FF0000"/>
                </a:solidFill>
              </a:rPr>
              <a:t>relate to</a:t>
            </a:r>
            <a:r>
              <a:rPr lang="en-US" sz="2000" dirty="0"/>
              <a:t> the </a:t>
            </a:r>
            <a:r>
              <a:rPr lang="en-US" sz="2000" u="sng" dirty="0"/>
              <a:t>project management knowledge areas</a:t>
            </a:r>
            <a:r>
              <a:rPr lang="zh-TW" altLang="en-US" sz="2000" dirty="0"/>
              <a:t>專案管理流程群組知識領域關聯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4868" y="2514600"/>
            <a:ext cx="49530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3868" y="1447800"/>
            <a:ext cx="51816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5234" y="3200401"/>
            <a:ext cx="6905766" cy="698918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47" y="101176"/>
            <a:ext cx="7753068" cy="664221"/>
          </a:xfrm>
        </p:spPr>
        <p:txBody>
          <a:bodyPr>
            <a:noAutofit/>
          </a:bodyPr>
          <a:lstStyle/>
          <a:p>
            <a:r>
              <a:rPr lang="en-US" sz="2800" b="1" dirty="0"/>
              <a:t>PMBOK® Guide Key Components in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040" y="6396335"/>
            <a:ext cx="679017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Source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PMI, 2017, “A guide to the project management body of knowledge (PMBOK guide),”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Sixth edition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Newtown Square, PA: Project Management Institute, Inc.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893" y="961735"/>
            <a:ext cx="4892057" cy="5376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994392"/>
            <a:ext cx="2133600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life cycle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895600"/>
            <a:ext cx="1981200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Process groups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036" y="2133600"/>
            <a:ext cx="1532164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Phase gate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504495"/>
            <a:ext cx="1799247" cy="400110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phase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84581-2403-4086-8904-D3FD10D9CA22}"/>
              </a:ext>
            </a:extLst>
          </p:cNvPr>
          <p:cNvSpPr txBox="1"/>
          <p:nvPr/>
        </p:nvSpPr>
        <p:spPr>
          <a:xfrm>
            <a:off x="8026334" y="4412578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930D48-49A3-4B92-8DA9-709999413451}"/>
              </a:ext>
            </a:extLst>
          </p:cNvPr>
          <p:cNvSpPr/>
          <p:nvPr/>
        </p:nvSpPr>
        <p:spPr>
          <a:xfrm>
            <a:off x="2866047" y="1427159"/>
            <a:ext cx="5287354" cy="83687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Initiating</a:t>
            </a:r>
            <a:r>
              <a:rPr lang="zh-TW" altLang="en-US" dirty="0"/>
              <a:t>啟動</a:t>
            </a:r>
            <a:r>
              <a:rPr lang="en-US" dirty="0"/>
              <a:t> a project includes recognizing</a:t>
            </a:r>
            <a:r>
              <a:rPr lang="zh-TW" altLang="en-US" dirty="0"/>
              <a:t>確認</a:t>
            </a:r>
            <a:r>
              <a:rPr lang="en-US" dirty="0"/>
              <a:t> and starting a new project or project phase</a:t>
            </a:r>
          </a:p>
          <a:p>
            <a:pPr>
              <a:lnSpc>
                <a:spcPct val="90000"/>
              </a:lnSpc>
            </a:pPr>
            <a:r>
              <a:rPr lang="en-US" dirty="0"/>
              <a:t>The main goal is to formally select and start off projects</a:t>
            </a:r>
          </a:p>
          <a:p>
            <a:pPr>
              <a:lnSpc>
                <a:spcPct val="90000"/>
              </a:lnSpc>
            </a:pPr>
            <a:r>
              <a:rPr lang="en-US" dirty="0"/>
              <a:t>Table 3-3 shows the project initiation knowledge areas, processes, and outputs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/>
              <a:t>1. Project Initiation (1)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892CF4-7F67-4153-9355-FA3ADC22F95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8839200" cy="11687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438400" y="51816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Develop project</a:t>
            </a:r>
            <a:r>
              <a:rPr lang="zh-TW" altLang="en-US" dirty="0"/>
              <a:t> </a:t>
            </a:r>
            <a:r>
              <a:rPr lang="en-US" altLang="zh-TW" dirty="0"/>
              <a:t>charter:</a:t>
            </a:r>
            <a:r>
              <a:rPr lang="zh-TW" altLang="en-US" dirty="0"/>
              <a:t> 制定專案章程</a:t>
            </a: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Stakeholder :</a:t>
            </a:r>
            <a:r>
              <a:rPr lang="zh-TW" altLang="en-US" dirty="0"/>
              <a:t>利害相關者</a:t>
            </a: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Stakeholder register:</a:t>
            </a:r>
            <a:r>
              <a:rPr lang="zh-TW" altLang="en-US" dirty="0"/>
              <a:t>利害關係人</a:t>
            </a:r>
            <a:r>
              <a:rPr lang="zh-TW" altLang="zh-TW" dirty="0"/>
              <a:t>記錄</a:t>
            </a:r>
            <a:endParaRPr lang="zh-TW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00700" y="1676400"/>
            <a:ext cx="19431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2133600"/>
            <a:ext cx="19812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62400" y="2514600"/>
            <a:ext cx="36957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657600" y="4114800"/>
            <a:ext cx="2743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00800" y="4074842"/>
            <a:ext cx="2743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6096000"/>
            <a:ext cx="764953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5-1BF7-4E28-A01F-2CF68174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4696"/>
            <a:ext cx="2514600" cy="2895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sz="4000" dirty="0"/>
              <a:t>1. Project Charter: An Example</a:t>
            </a:r>
            <a:endParaRPr lang="zh-TW" alt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60C7B0-8110-45F5-87A9-99F481F7D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54696"/>
            <a:ext cx="5674293" cy="654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9DB8A1-6181-427D-8D3D-DD437027B702}"/>
              </a:ext>
            </a:extLst>
          </p:cNvPr>
          <p:cNvSpPr txBox="1"/>
          <p:nvPr/>
        </p:nvSpPr>
        <p:spPr>
          <a:xfrm>
            <a:off x="152400" y="4267200"/>
            <a:ext cx="2655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https://everhour.com/blog/project-charter/</a:t>
            </a:r>
            <a:r>
              <a:rPr lang="en-US" altLang="zh-TW" sz="1000" dirty="0"/>
              <a:t>  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777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Describe the </a:t>
            </a:r>
            <a:r>
              <a:rPr lang="en-US" u="sng" dirty="0"/>
              <a:t>five project management process groups</a:t>
            </a:r>
            <a:r>
              <a:rPr lang="zh-TW" altLang="en-US" dirty="0"/>
              <a:t>專案管理流程群組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Their typical activities, and the interactions among them (</a:t>
            </a:r>
            <a:r>
              <a:rPr lang="zh-TW" altLang="en-US" dirty="0"/>
              <a:t>他們的典型活動，以及他們之間的</a:t>
            </a:r>
            <a:r>
              <a:rPr lang="zh-TW" altLang="zh-TW" dirty="0"/>
              <a:t>連接</a:t>
            </a:r>
            <a:r>
              <a:rPr lang="en-US" dirty="0"/>
              <a:t>) </a:t>
            </a:r>
          </a:p>
          <a:p>
            <a:r>
              <a:rPr lang="en-US" dirty="0"/>
              <a:t>2. Understand the </a:t>
            </a:r>
            <a:r>
              <a:rPr lang="en-US" u="sng" dirty="0"/>
              <a:t>project management knowledge areas</a:t>
            </a:r>
            <a:r>
              <a:rPr lang="zh-TW" altLang="en-US" dirty="0"/>
              <a:t>知識領域</a:t>
            </a:r>
            <a:endParaRPr lang="en-US" dirty="0"/>
          </a:p>
          <a:p>
            <a:r>
              <a:rPr lang="en-US" dirty="0"/>
              <a:t>3. Understand how the </a:t>
            </a:r>
            <a:r>
              <a:rPr lang="en-US" u="sng" dirty="0"/>
              <a:t>project management process groups </a:t>
            </a:r>
            <a:r>
              <a:rPr lang="en-US" b="1" dirty="0">
                <a:solidFill>
                  <a:srgbClr val="FF0000"/>
                </a:solidFill>
              </a:rPr>
              <a:t>relate to</a:t>
            </a:r>
            <a:r>
              <a:rPr lang="en-US" dirty="0"/>
              <a:t> the </a:t>
            </a:r>
            <a:r>
              <a:rPr lang="en-US" u="sng" dirty="0"/>
              <a:t>project management knowledge areas</a:t>
            </a:r>
            <a:r>
              <a:rPr lang="zh-TW" altLang="en-US" dirty="0"/>
              <a:t>專案管理流程群組</a:t>
            </a:r>
            <a:r>
              <a:rPr lang="en-US" altLang="zh-TW" dirty="0"/>
              <a:t>&amp;</a:t>
            </a:r>
            <a:r>
              <a:rPr lang="zh-TW" altLang="en-US" dirty="0"/>
              <a:t>知識領域的關聯</a:t>
            </a:r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CB9F3C-4C76-46FA-AA52-CDC355C9ADC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6492875"/>
            <a:ext cx="2362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anchor="b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Information Technology Project Management, Sixth Edition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1905000"/>
            <a:ext cx="7086600" cy="457200"/>
            <a:chOff x="838200" y="1905000"/>
            <a:chExt cx="7086600" cy="457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95600" y="1905000"/>
              <a:ext cx="50292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" y="2362200"/>
              <a:ext cx="11430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14400" y="3505200"/>
            <a:ext cx="7239000" cy="457200"/>
            <a:chOff x="914400" y="3505200"/>
            <a:chExt cx="7239000" cy="4572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352800" y="3505200"/>
              <a:ext cx="48006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14400" y="3962400"/>
              <a:ext cx="8382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14400" y="4419600"/>
            <a:ext cx="6756400" cy="381000"/>
            <a:chOff x="921099" y="4419600"/>
            <a:chExt cx="7350369" cy="3810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242268" y="4419600"/>
              <a:ext cx="50292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921099" y="4800600"/>
              <a:ext cx="2569866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9EF79D-BA91-4B21-9370-077E816B3FD8}"/>
              </a:ext>
            </a:extLst>
          </p:cNvPr>
          <p:cNvGrpSpPr/>
          <p:nvPr/>
        </p:nvGrpSpPr>
        <p:grpSpPr>
          <a:xfrm>
            <a:off x="914400" y="4800600"/>
            <a:ext cx="7543800" cy="457200"/>
            <a:chOff x="914400" y="4800600"/>
            <a:chExt cx="7543800" cy="457200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4800600" y="4800600"/>
              <a:ext cx="36576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5C2D43-83C2-4625-A035-92F5741518F8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5257800"/>
              <a:ext cx="25908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dirty="0"/>
              <a:t>1. Project Initiation (2): </a:t>
            </a:r>
            <a:r>
              <a:rPr lang="en-US" dirty="0"/>
              <a:t>Stakeholder Register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017572-B563-452C-B50E-B941CEE2234C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 l="17500" t="32000" r="22500" b="22000"/>
          <a:stretch>
            <a:fillRect/>
          </a:stretch>
        </p:blipFill>
        <p:spPr bwMode="auto">
          <a:xfrm>
            <a:off x="609600" y="1600200"/>
            <a:ext cx="811033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3428999" y="5486400"/>
            <a:ext cx="51122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Position:</a:t>
            </a:r>
            <a:r>
              <a:rPr lang="zh-TW" altLang="en-US" dirty="0"/>
              <a:t>職務</a:t>
            </a: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Project Role:</a:t>
            </a:r>
            <a:r>
              <a:rPr lang="zh-TW" altLang="en-US" dirty="0"/>
              <a:t>專案角色</a:t>
            </a:r>
            <a:endParaRPr lang="en-US" altLang="zh-TW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/>
              <a:t>Stakeholder register:</a:t>
            </a:r>
            <a:r>
              <a:rPr lang="zh-TW" altLang="en-US" dirty="0"/>
              <a:t>利害關係人</a:t>
            </a:r>
            <a:r>
              <a:rPr lang="zh-TW" altLang="zh-TW" dirty="0"/>
              <a:t>記錄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3394" y="5668962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dirty="0"/>
              <a:t>1. Project Initiation (3): </a:t>
            </a:r>
            <a:r>
              <a:rPr lang="en-US" dirty="0"/>
              <a:t>Stakeholder Management Strategy</a:t>
            </a:r>
            <a:r>
              <a:rPr lang="zh-TW" altLang="en-US" dirty="0"/>
              <a:t>策略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AD0689-3C8F-4F33-9924-B2EDADDE08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 l="17500" t="26000" r="22500" b="36000"/>
          <a:stretch>
            <a:fillRect/>
          </a:stretch>
        </p:blipFill>
        <p:spPr bwMode="auto">
          <a:xfrm>
            <a:off x="609600" y="1600200"/>
            <a:ext cx="7924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5105400"/>
            <a:ext cx="7893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Contents are often sensitive, so do not publish this document.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5-1BF7-4E28-A01F-2CF68174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4696"/>
            <a:ext cx="2514600" cy="2895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sz="4000" dirty="0"/>
              <a:t>1. Business Case: An Example</a:t>
            </a:r>
            <a:endParaRPr lang="zh-TW" alt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971AE-B410-4F12-8A1E-3EAB78D13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74574"/>
            <a:ext cx="3962400" cy="6449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A885EF-FBFE-4E7A-9529-7F5BA68EDD8B}"/>
              </a:ext>
            </a:extLst>
          </p:cNvPr>
          <p:cNvSpPr txBox="1"/>
          <p:nvPr/>
        </p:nvSpPr>
        <p:spPr>
          <a:xfrm>
            <a:off x="609600" y="5931281"/>
            <a:ext cx="265590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https://www.knowledgetrain.co.uk/business-analysis/business-analyst-course/how-to-write-a-business-case</a:t>
            </a:r>
            <a:r>
              <a:rPr lang="en-US" altLang="zh-TW" sz="1000" dirty="0"/>
              <a:t> </a:t>
            </a:r>
            <a:endParaRPr lang="zh-TW" alt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1D31C-FA84-4B02-890B-6870E6650CDB}"/>
              </a:ext>
            </a:extLst>
          </p:cNvPr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olidFill>
            <a:schemeClr val="accent2"/>
          </a:solidFill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4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main purpose of project planning</a:t>
            </a:r>
            <a:r>
              <a:rPr lang="zh-TW" altLang="en-US" dirty="0"/>
              <a:t>規劃</a:t>
            </a:r>
            <a:r>
              <a:rPr lang="en-US" dirty="0"/>
              <a:t> is to </a:t>
            </a:r>
            <a:r>
              <a:rPr lang="en-US" i="1" dirty="0"/>
              <a:t>guide execution</a:t>
            </a:r>
            <a:r>
              <a:rPr lang="zh-TW" altLang="en-US" dirty="0"/>
              <a:t>指導</a:t>
            </a:r>
            <a:r>
              <a:rPr lang="en-US" altLang="zh-TW" dirty="0"/>
              <a:t>(</a:t>
            </a:r>
            <a:r>
              <a:rPr lang="zh-TW" altLang="en-US" dirty="0"/>
              <a:t>專案的</a:t>
            </a:r>
            <a:r>
              <a:rPr lang="en-US" altLang="zh-TW" dirty="0"/>
              <a:t>)</a:t>
            </a:r>
            <a:r>
              <a:rPr lang="zh-TW" altLang="en-US" dirty="0"/>
              <a:t>執行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Every knowledge area includes planning information (see Table 3-7 on pages 101-102)</a:t>
            </a:r>
          </a:p>
          <a:p>
            <a:pPr>
              <a:lnSpc>
                <a:spcPct val="90000"/>
              </a:lnSpc>
            </a:pPr>
            <a:r>
              <a:rPr lang="en-US" b="1" dirty="0"/>
              <a:t>Key outputs</a:t>
            </a:r>
            <a:r>
              <a:rPr lang="zh-TW" altLang="en-US" dirty="0"/>
              <a:t>主要產出</a:t>
            </a:r>
            <a:r>
              <a:rPr lang="en-US" dirty="0"/>
              <a:t> included in the JWD project include: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Project Management Plan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team contract</a:t>
            </a:r>
            <a:r>
              <a:rPr lang="zh-TW" altLang="en-US" dirty="0"/>
              <a:t>契約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 project scope statement</a:t>
            </a:r>
            <a:r>
              <a:rPr lang="zh-TW" altLang="en-US" dirty="0"/>
              <a:t>專案範疇說明書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 work breakdown structure (WBS)</a:t>
            </a:r>
            <a:r>
              <a:rPr lang="zh-TW" altLang="en-US" dirty="0"/>
              <a:t>工作分解結構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 project schedule</a:t>
            </a:r>
            <a:r>
              <a:rPr lang="zh-TW" altLang="en-US" dirty="0"/>
              <a:t>專案進度表</a:t>
            </a:r>
            <a:r>
              <a:rPr lang="en-US" dirty="0"/>
              <a:t>, in the form of a </a:t>
            </a:r>
            <a:r>
              <a:rPr lang="en-US" dirty="0">
                <a:hlinkClick r:id="rId2" action="ppaction://hlinksldjump"/>
              </a:rPr>
              <a:t>Gantt chart </a:t>
            </a:r>
            <a:r>
              <a:rPr lang="zh-TW" altLang="en-US" dirty="0"/>
              <a:t>甘特圖</a:t>
            </a:r>
            <a:r>
              <a:rPr lang="en-US" dirty="0"/>
              <a:t>with all dependencies</a:t>
            </a:r>
            <a:r>
              <a:rPr lang="zh-TW" altLang="en-US" dirty="0"/>
              <a:t>附屬物</a:t>
            </a:r>
            <a:r>
              <a:rPr lang="en-US" dirty="0"/>
              <a:t> and resources entered</a:t>
            </a:r>
          </a:p>
          <a:p>
            <a:pPr lvl="2">
              <a:lnSpc>
                <a:spcPct val="90000"/>
              </a:lnSpc>
            </a:pPr>
            <a:r>
              <a:rPr lang="en-US" dirty="0">
                <a:hlinkClick r:id="rId3" action="ppaction://hlinksldjump"/>
              </a:rPr>
              <a:t>A list of prioritized risks</a:t>
            </a:r>
            <a:r>
              <a:rPr lang="zh-TW" altLang="en-US" dirty="0"/>
              <a:t>風險優先排序</a:t>
            </a:r>
            <a:r>
              <a:rPr lang="en-US" dirty="0"/>
              <a:t>(part of a risk register)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Etc. ……..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8937"/>
            <a:ext cx="8534400" cy="914400"/>
          </a:xfrm>
        </p:spPr>
        <p:txBody>
          <a:bodyPr/>
          <a:lstStyle/>
          <a:p>
            <a:r>
              <a:rPr lang="en-US" dirty="0"/>
              <a:t>2. Project Planning (1)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6446FF-E348-496B-AE9F-4CFBB14A865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1905000"/>
            <a:ext cx="19812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1073727"/>
            <a:ext cx="49530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4114800"/>
            <a:ext cx="19812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4419600"/>
            <a:ext cx="28956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4800600"/>
            <a:ext cx="31242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5105400"/>
            <a:ext cx="19812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5791200"/>
            <a:ext cx="30353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39008" y="2632364"/>
            <a:ext cx="1532792" cy="45027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/>
              <a:t>Outputs 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5132-1AD9-4354-BCE1-EF5A7998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/>
              <a:t>2. Contracts</a:t>
            </a:r>
            <a:endParaRPr lang="zh-TW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83AFC2-40F5-4916-8771-25F193967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0"/>
            <a:ext cx="4048729" cy="498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1B8075-92D8-47B3-BF4F-C2F4AF94639A}"/>
              </a:ext>
            </a:extLst>
          </p:cNvPr>
          <p:cNvSpPr txBox="1"/>
          <p:nvPr/>
        </p:nvSpPr>
        <p:spPr>
          <a:xfrm>
            <a:off x="609600" y="5931281"/>
            <a:ext cx="265590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Source: </a:t>
            </a:r>
            <a:r>
              <a:rPr lang="en-US" altLang="zh-TW" sz="1000" dirty="0">
                <a:hlinkClick r:id="rId3"/>
              </a:rPr>
              <a:t>https://www.michaelkaechele.com/effective-group-contracts-in-pbl/</a:t>
            </a:r>
            <a:r>
              <a:rPr lang="en-US" altLang="zh-TW" sz="1000" dirty="0"/>
              <a:t> </a:t>
            </a:r>
            <a:endParaRPr lang="zh-TW" altLang="en-US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359A1F-EE68-4C88-A441-DABD52736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893" y="1176915"/>
            <a:ext cx="4103107" cy="507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D0847-6288-4FFF-BA36-D81457DCB67C}"/>
              </a:ext>
            </a:extLst>
          </p:cNvPr>
          <p:cNvSpPr txBox="1"/>
          <p:nvPr/>
        </p:nvSpPr>
        <p:spPr>
          <a:xfrm>
            <a:off x="5383494" y="6250564"/>
            <a:ext cx="265590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Source: </a:t>
            </a:r>
            <a:r>
              <a:rPr lang="en-US" altLang="zh-TW" sz="1000" dirty="0">
                <a:hlinkClick r:id="rId5"/>
              </a:rPr>
              <a:t>https://studylib.net/doc/15812666/team-contract-sample</a:t>
            </a:r>
            <a:r>
              <a:rPr lang="en-US" altLang="zh-TW" sz="1000" dirty="0"/>
              <a:t>  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056146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3600" dirty="0"/>
              <a:t>2. Project Planning (2): </a:t>
            </a:r>
            <a:r>
              <a:rPr lang="en-US" sz="3600" dirty="0"/>
              <a:t>JWD Consulting Intranet Site Project Baseline Gantt Chart</a:t>
            </a:r>
            <a:r>
              <a:rPr lang="zh-TW" altLang="en-US" sz="3600" dirty="0"/>
              <a:t>內部網站專案基準線甘特圖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96DE11-80E7-4489-BDD7-4B19D01BE3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81200"/>
            <a:ext cx="8915399" cy="4064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dirty="0"/>
              <a:t>2. Project Planning (3): </a:t>
            </a:r>
            <a:r>
              <a:rPr lang="en-US" dirty="0"/>
              <a:t>List of Prioritized Risks</a:t>
            </a:r>
            <a:r>
              <a:rPr lang="zh-TW" altLang="en-US" dirty="0"/>
              <a:t>風險優先排序</a:t>
            </a:r>
            <a:endParaRPr lang="en-US" dirty="0"/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0A30AB-D70B-42B2-ADEA-06E774E5A2E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5605" name="Picture 7" descr="Tbl03-08"/>
          <p:cNvPicPr>
            <a:picLocks noChangeAspect="1" noChangeArrowheads="1"/>
          </p:cNvPicPr>
          <p:nvPr/>
        </p:nvPicPr>
        <p:blipFill>
          <a:blip r:embed="rId2" cstate="print"/>
          <a:srcRect t="5035"/>
          <a:stretch>
            <a:fillRect/>
          </a:stretch>
        </p:blipFill>
        <p:spPr bwMode="auto">
          <a:xfrm>
            <a:off x="304800" y="1219200"/>
            <a:ext cx="7924800" cy="395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2635984" y="5199988"/>
            <a:ext cx="5212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1200" dirty="0"/>
              <a:t>Inputs:</a:t>
            </a:r>
            <a:r>
              <a:rPr lang="zh-TW" altLang="en-US" sz="1200" dirty="0"/>
              <a:t>輸入</a:t>
            </a:r>
            <a:endParaRPr lang="en-US" altLang="zh-TW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1200" dirty="0"/>
              <a:t>Client representatives:</a:t>
            </a:r>
            <a:r>
              <a:rPr lang="zh-TW" altLang="en-US" sz="1200" dirty="0"/>
              <a:t>客戶代表</a:t>
            </a:r>
            <a:endParaRPr lang="en-US" altLang="zh-TW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1200" dirty="0"/>
              <a:t>Outsourcing: </a:t>
            </a:r>
            <a:r>
              <a:rPr lang="zh-TW" altLang="en-US" sz="1200" dirty="0"/>
              <a:t>委外</a:t>
            </a:r>
            <a:endParaRPr lang="en-US" altLang="zh-TW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1200" dirty="0"/>
              <a:t>Templates:</a:t>
            </a:r>
            <a:r>
              <a:rPr lang="zh-TW" altLang="zh-TW" sz="1200" dirty="0"/>
              <a:t>範本</a:t>
            </a:r>
            <a:endParaRPr lang="en-US" altLang="zh-TW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1200" dirty="0"/>
              <a:t>Example:</a:t>
            </a:r>
            <a:r>
              <a:rPr lang="zh-TW" altLang="en-US" sz="1200" dirty="0"/>
              <a:t>舉例</a:t>
            </a:r>
            <a:endParaRPr lang="en-US" altLang="zh-TW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1200" dirty="0"/>
              <a:t>Search feature:</a:t>
            </a:r>
            <a:r>
              <a:rPr lang="zh-TW" altLang="en-US" sz="1200" dirty="0"/>
              <a:t>搜尋功能</a:t>
            </a:r>
            <a:endParaRPr lang="en-US" altLang="zh-TW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1200" dirty="0"/>
              <a:t>Promoting:</a:t>
            </a:r>
            <a:r>
              <a:rPr lang="zh-TW" altLang="en-US" sz="1200" dirty="0"/>
              <a:t>推廣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4614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altLang="zh-TW" sz="3200" dirty="0"/>
              <a:t>2. Project Planning (4): </a:t>
            </a:r>
            <a:r>
              <a:rPr lang="en-US" sz="3200" dirty="0"/>
              <a:t>Kick-off Meeting Agenda</a:t>
            </a:r>
            <a:r>
              <a:rPr lang="zh-TW" altLang="en-US" sz="3200" dirty="0"/>
              <a:t>專案啟動會議議程 </a:t>
            </a:r>
            <a:r>
              <a:rPr lang="en-US" altLang="zh-TW" sz="3200" dirty="0"/>
              <a:t>[after planning process group]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AD0689-3C8F-4F33-9924-B2EDADDE082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6" y="1690079"/>
            <a:ext cx="6477000" cy="4985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Usually </a:t>
            </a:r>
            <a:r>
              <a:rPr lang="en-US" b="1" dirty="0"/>
              <a:t>takes</a:t>
            </a:r>
            <a:r>
              <a:rPr lang="en-US" dirty="0"/>
              <a:t> the </a:t>
            </a:r>
            <a:r>
              <a:rPr lang="en-US" u="sng" dirty="0"/>
              <a:t>most time and resources </a:t>
            </a:r>
            <a:r>
              <a:rPr lang="en-US" dirty="0"/>
              <a:t>to perform project execution </a:t>
            </a:r>
          </a:p>
          <a:p>
            <a:pPr>
              <a:lnSpc>
                <a:spcPct val="80000"/>
              </a:lnSpc>
            </a:pPr>
            <a:r>
              <a:rPr lang="en-US" dirty="0"/>
              <a:t>Project managers must use their leadership skills </a:t>
            </a:r>
            <a:r>
              <a:rPr lang="zh-TW" altLang="en-US" dirty="0"/>
              <a:t>領導能力</a:t>
            </a:r>
            <a:r>
              <a:rPr lang="en-US" dirty="0"/>
              <a:t>to handle the many challenges</a:t>
            </a:r>
            <a:r>
              <a:rPr lang="zh-TW" altLang="en-US" dirty="0"/>
              <a:t>挑戰</a:t>
            </a:r>
            <a:r>
              <a:rPr lang="en-US" dirty="0"/>
              <a:t> that occur during project execution</a:t>
            </a:r>
          </a:p>
          <a:p>
            <a:pPr>
              <a:lnSpc>
                <a:spcPct val="80000"/>
              </a:lnSpc>
            </a:pPr>
            <a:r>
              <a:rPr lang="en-US" dirty="0"/>
              <a:t>Table 3-11 on p. 111 lists the executing processes and outputs. Many project sponsors and customers focus on deliverables related to providing the products, services, or results desired from the project</a:t>
            </a:r>
          </a:p>
          <a:p>
            <a:pPr>
              <a:lnSpc>
                <a:spcPct val="80000"/>
              </a:lnSpc>
            </a:pPr>
            <a:r>
              <a:rPr lang="en-US" b="1" dirty="0"/>
              <a:t>Key outputs</a:t>
            </a:r>
            <a:r>
              <a:rPr lang="zh-TW" altLang="en-US" dirty="0"/>
              <a:t>主要產出</a:t>
            </a:r>
            <a:r>
              <a:rPr lang="en-US" altLang="zh-TW" dirty="0"/>
              <a:t>: </a:t>
            </a:r>
            <a:r>
              <a:rPr lang="en-US" dirty="0"/>
              <a:t>A </a:t>
            </a:r>
            <a:r>
              <a:rPr lang="en-US" dirty="0">
                <a:hlinkClick r:id="rId2" action="ppaction://hlinksldjump"/>
              </a:rPr>
              <a:t>milestone report</a:t>
            </a:r>
            <a:r>
              <a:rPr lang="zh-TW" altLang="en-US" dirty="0"/>
              <a:t>里程碑報告</a:t>
            </a:r>
            <a:r>
              <a:rPr lang="en-US" dirty="0"/>
              <a:t>(example on pp. 112-113) can help focus on completing major milestones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Project Executing</a:t>
            </a:r>
            <a:r>
              <a:rPr lang="zh-TW" altLang="en-US" dirty="0"/>
              <a:t>專案執行</a:t>
            </a:r>
            <a:endParaRPr lang="en-US" dirty="0"/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8E000D-C36D-44D8-9618-8D9141201FD0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1828800"/>
            <a:ext cx="38100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343400" y="2895600"/>
            <a:ext cx="28194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5257800"/>
            <a:ext cx="24384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4807527"/>
            <a:ext cx="1600200" cy="45027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/>
              <a:t>Outputs 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01000" cy="10332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TW" sz="3600" dirty="0"/>
              <a:t>3. Project Executing:</a:t>
            </a:r>
            <a:r>
              <a:rPr lang="en-US" sz="3600" dirty="0"/>
              <a:t> Part of Milestone Report (partial)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4B2BE0-17FD-4B0D-B334-A8081BCC28F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l="23125" t="16000" r="26875" b="19597"/>
          <a:stretch/>
        </p:blipFill>
        <p:spPr bwMode="auto">
          <a:xfrm>
            <a:off x="1066800" y="1033265"/>
            <a:ext cx="6781800" cy="545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25768" y="6061988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67" y="152400"/>
            <a:ext cx="8153400" cy="664221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altLang="zh-TW" sz="4000" dirty="0"/>
              <a:t>Learning Objectives / Contents</a:t>
            </a:r>
            <a:endParaRPr lang="en-US" sz="40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1E1D95-CA8C-49A2-98E8-9BC76961021E}"/>
              </a:ext>
            </a:extLst>
          </p:cNvPr>
          <p:cNvSpPr/>
          <p:nvPr/>
        </p:nvSpPr>
        <p:spPr>
          <a:xfrm>
            <a:off x="1981200" y="2533362"/>
            <a:ext cx="2438400" cy="234343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/>
              <a:t>The </a:t>
            </a:r>
            <a:r>
              <a:rPr lang="en-US" altLang="zh-TW" sz="1800" b="1" dirty="0">
                <a:solidFill>
                  <a:srgbClr val="FFFF00"/>
                </a:solidFill>
              </a:rPr>
              <a:t>five project management process groups</a:t>
            </a:r>
            <a:endParaRPr lang="zh-TW" altLang="en-US" sz="1800" b="1" dirty="0">
              <a:solidFill>
                <a:srgbClr val="FFFF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45DDDE-4D2F-4133-BCA2-CC96CB22A226}"/>
              </a:ext>
            </a:extLst>
          </p:cNvPr>
          <p:cNvSpPr/>
          <p:nvPr/>
        </p:nvSpPr>
        <p:spPr>
          <a:xfrm>
            <a:off x="5638800" y="2533362"/>
            <a:ext cx="2438400" cy="234343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/>
              <a:t>The </a:t>
            </a:r>
            <a:r>
              <a:rPr lang="en-US" altLang="zh-TW" sz="1800" b="1" dirty="0">
                <a:solidFill>
                  <a:srgbClr val="FFFF00"/>
                </a:solidFill>
              </a:rPr>
              <a:t>project management knowledge areas</a:t>
            </a:r>
            <a:endParaRPr lang="zh-TW" altLang="en-US" sz="1800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75802-7918-42BE-B67A-D7C70FB610D2}"/>
              </a:ext>
            </a:extLst>
          </p:cNvPr>
          <p:cNvSpPr txBox="1"/>
          <p:nvPr/>
        </p:nvSpPr>
        <p:spPr>
          <a:xfrm>
            <a:off x="4038600" y="5257800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/>
              <a:t>@</a:t>
            </a:r>
            <a:r>
              <a:rPr lang="en-US" altLang="zh-TW" sz="1800" dirty="0" err="1"/>
              <a:t>CelesteSPNg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6921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416 L 0.03559 0.04097 C 0.04323 0.0493 0.05434 0.05393 0.06597 0.05393 C 0.07934 0.05393 0.08993 0.0493 0.09757 0.04097 L 0.13333 0.0041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416 L -0.0224 0.04097 C -0.02708 0.0493 -0.03403 0.05393 -0.04132 0.05393 C -0.04965 0.05393 -0.05642 0.0493 -0.06111 0.04097 L -0.08333 0.0041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r>
              <a:rPr lang="en-US" dirty="0"/>
              <a:t>Involves measuring</a:t>
            </a:r>
            <a:r>
              <a:rPr lang="zh-TW" altLang="en-US" dirty="0"/>
              <a:t>測量</a:t>
            </a:r>
            <a:r>
              <a:rPr lang="en-US" dirty="0"/>
              <a:t> progress toward project objectives, monitoring deviation from the plan</a:t>
            </a:r>
            <a:r>
              <a:rPr lang="zh-TW" altLang="en-US" dirty="0"/>
              <a:t>監控計畫的偏差</a:t>
            </a:r>
            <a:r>
              <a:rPr lang="en-US" dirty="0"/>
              <a:t>, and taking correction actions</a:t>
            </a:r>
            <a:r>
              <a:rPr lang="zh-TW" altLang="en-US" dirty="0"/>
              <a:t>採取修正動作</a:t>
            </a:r>
            <a:endParaRPr lang="en-US" dirty="0"/>
          </a:p>
          <a:p>
            <a:r>
              <a:rPr lang="en-US" dirty="0"/>
              <a:t>Affects all other process groups</a:t>
            </a:r>
            <a:r>
              <a:rPr lang="zh-TW" altLang="en-US" dirty="0"/>
              <a:t>流程組</a:t>
            </a:r>
            <a:r>
              <a:rPr lang="en-US" dirty="0"/>
              <a:t> and occurs during all phases of the project life cycle</a:t>
            </a:r>
            <a:r>
              <a:rPr lang="zh-TW" altLang="en-US" dirty="0"/>
              <a:t>所有專案生命週期階段</a:t>
            </a:r>
            <a:endParaRPr lang="en-US" dirty="0"/>
          </a:p>
          <a:p>
            <a:r>
              <a:rPr lang="en-US" b="1" dirty="0"/>
              <a:t>Key Outputs</a:t>
            </a:r>
            <a:r>
              <a:rPr lang="en-US" dirty="0"/>
              <a:t> include </a:t>
            </a:r>
            <a:r>
              <a:rPr lang="en-US" u="sng" dirty="0"/>
              <a:t>performance reports</a:t>
            </a:r>
            <a:r>
              <a:rPr lang="zh-TW" altLang="en-US" dirty="0"/>
              <a:t>績效報告</a:t>
            </a:r>
            <a:r>
              <a:rPr lang="en-US" dirty="0"/>
              <a:t>, </a:t>
            </a:r>
            <a:r>
              <a:rPr lang="en-US" u="sng" dirty="0"/>
              <a:t>change requests</a:t>
            </a:r>
            <a:r>
              <a:rPr lang="en-US" dirty="0"/>
              <a:t>, and </a:t>
            </a:r>
            <a:r>
              <a:rPr lang="en-US" u="sng" dirty="0"/>
              <a:t>updates to various plans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Project Monitoring and Controlling</a:t>
            </a:r>
            <a:r>
              <a:rPr lang="zh-TW" altLang="en-US" dirty="0"/>
              <a:t>專案監督和控管</a:t>
            </a:r>
            <a:endParaRPr lang="en-US" dirty="0"/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C447AD-2CF7-4B9B-94B9-5E6680F2F27E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1981200"/>
            <a:ext cx="35814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9700" y="4495800"/>
            <a:ext cx="1600200" cy="45027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/>
              <a:t>Outputs 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33D765-8C53-4B0C-9DA4-8D822CA11B47}"/>
              </a:ext>
            </a:extLst>
          </p:cNvPr>
          <p:cNvCxnSpPr/>
          <p:nvPr/>
        </p:nvCxnSpPr>
        <p:spPr>
          <a:xfrm>
            <a:off x="838200" y="3657600"/>
            <a:ext cx="35814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3A0A6A-D77B-4424-BC30-4DC7BDE9B8B1}"/>
              </a:ext>
            </a:extLst>
          </p:cNvPr>
          <p:cNvCxnSpPr>
            <a:cxnSpLocks/>
          </p:cNvCxnSpPr>
          <p:nvPr/>
        </p:nvCxnSpPr>
        <p:spPr>
          <a:xfrm>
            <a:off x="6781800" y="3657600"/>
            <a:ext cx="16764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D353-5AEE-4E3D-96B3-80ED1051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29" y="157549"/>
            <a:ext cx="8163837" cy="83099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/>
              <a:t>4. Performance Report</a:t>
            </a:r>
            <a:endParaRPr lang="zh-TW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ED7D94-DCDE-4739-ABC6-AD2F12EA2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258" y="1050524"/>
            <a:ext cx="5530208" cy="5633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57758-266E-4A68-BF44-211FF4F8D118}"/>
              </a:ext>
            </a:extLst>
          </p:cNvPr>
          <p:cNvSpPr txBox="1"/>
          <p:nvPr/>
        </p:nvSpPr>
        <p:spPr>
          <a:xfrm>
            <a:off x="347629" y="480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Source: </a:t>
            </a:r>
            <a:r>
              <a:rPr lang="en-US" altLang="zh-TW" sz="1200" dirty="0">
                <a:hlinkClick r:id="rId3"/>
              </a:rPr>
              <a:t>https://www.techno-pm.com/2021/08/performance-reporting-in-project-management.html</a:t>
            </a:r>
            <a:r>
              <a:rPr lang="en-US" altLang="zh-TW" sz="1200" dirty="0"/>
              <a:t>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94843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D353-5AEE-4E3D-96B3-80ED1051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5792"/>
            <a:ext cx="8229600" cy="920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/>
              <a:t>4. Change Request</a:t>
            </a:r>
            <a:endParaRPr lang="zh-TW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36D0E-20E2-4BCF-A477-1016A661B40A}"/>
              </a:ext>
            </a:extLst>
          </p:cNvPr>
          <p:cNvSpPr txBox="1"/>
          <p:nvPr/>
        </p:nvSpPr>
        <p:spPr>
          <a:xfrm>
            <a:off x="1066800" y="615350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Source: </a:t>
            </a:r>
            <a:r>
              <a:rPr lang="en-US" altLang="zh-TW" sz="1200" dirty="0">
                <a:hlinkClick r:id="rId2"/>
              </a:rPr>
              <a:t>https://shop.techno-pm.com/blogs/news/change-request-template</a:t>
            </a:r>
            <a:r>
              <a:rPr lang="en-US" altLang="zh-TW" sz="1200" dirty="0"/>
              <a:t> </a:t>
            </a:r>
            <a:endParaRPr lang="zh-TW" alt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DC4172-8D96-4702-A622-FC11705B8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219200"/>
            <a:ext cx="7136789" cy="493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8BC5CC88-CD37-4982-B3A4-9BE3F82BC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248400"/>
            <a:ext cx="1097375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0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58200" cy="5257800"/>
          </a:xfrm>
        </p:spPr>
        <p:txBody>
          <a:bodyPr/>
          <a:lstStyle/>
          <a:p>
            <a:r>
              <a:rPr lang="en-US" dirty="0"/>
              <a:t>Involves </a:t>
            </a:r>
            <a:r>
              <a:rPr lang="en-US" u="sng" dirty="0"/>
              <a:t>gaining stakeholder and customer acceptance</a:t>
            </a:r>
            <a:r>
              <a:rPr lang="en-US" dirty="0"/>
              <a:t> of the final products and services</a:t>
            </a:r>
            <a:r>
              <a:rPr lang="zh-TW" altLang="en-US" dirty="0"/>
              <a:t>客戶接受最終專案的產品和服務</a:t>
            </a:r>
            <a:endParaRPr lang="en-US" dirty="0"/>
          </a:p>
          <a:p>
            <a:r>
              <a:rPr lang="en-US" dirty="0"/>
              <a:t>Even if projects are not completed, they should be closed out to </a:t>
            </a:r>
            <a:r>
              <a:rPr lang="en-US" u="sng" dirty="0"/>
              <a:t>learn from the past</a:t>
            </a:r>
          </a:p>
          <a:p>
            <a:r>
              <a:rPr lang="en-US" b="1" dirty="0"/>
              <a:t>Outputs</a:t>
            </a:r>
            <a:r>
              <a:rPr lang="en-US" dirty="0"/>
              <a:t> include project files and </a:t>
            </a:r>
            <a:r>
              <a:rPr lang="en-US" u="sng" dirty="0"/>
              <a:t>lessons-learned reports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part of organizational process assets (</a:t>
            </a:r>
            <a:r>
              <a:rPr lang="zh-TW" altLang="en-US" dirty="0"/>
              <a:t>吸收經驗的報告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zh-TW" altLang="en-US" dirty="0"/>
              <a:t>組織流程資產</a:t>
            </a:r>
            <a:r>
              <a:rPr lang="en-US" altLang="zh-TW" dirty="0"/>
              <a:t>)</a:t>
            </a:r>
            <a:endParaRPr lang="en-US" dirty="0"/>
          </a:p>
          <a:p>
            <a:pPr lvl="1"/>
            <a:r>
              <a:rPr lang="en-US" dirty="0"/>
              <a:t>Most projects also include a </a:t>
            </a:r>
            <a:r>
              <a:rPr lang="en-US" u="sng" dirty="0"/>
              <a:t>final report </a:t>
            </a:r>
            <a:r>
              <a:rPr lang="en-US" dirty="0"/>
              <a:t>and </a:t>
            </a:r>
            <a:r>
              <a:rPr lang="en-US" u="sng" dirty="0"/>
              <a:t>presentation</a:t>
            </a:r>
            <a:r>
              <a:rPr lang="en-US" dirty="0"/>
              <a:t> to the sponsor/senior management (</a:t>
            </a:r>
            <a:r>
              <a:rPr lang="zh-TW" altLang="en-US" dirty="0"/>
              <a:t>包括</a:t>
            </a:r>
            <a:r>
              <a:rPr lang="en-US" altLang="zh-TW" dirty="0"/>
              <a:t>:</a:t>
            </a:r>
            <a:r>
              <a:rPr lang="zh-TW" altLang="en-US" dirty="0"/>
              <a:t>最後的報告和簡報</a:t>
            </a:r>
            <a:r>
              <a:rPr lang="en-US" dirty="0"/>
              <a:t>)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Project Closing</a:t>
            </a:r>
            <a:r>
              <a:rPr lang="zh-TW" altLang="en-US" dirty="0"/>
              <a:t>專案收尾</a:t>
            </a:r>
            <a:endParaRPr lang="en-US" dirty="0"/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D83BAD-2D16-456B-A291-B3EF43DFB6A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828800"/>
            <a:ext cx="6477000" cy="381000"/>
            <a:chOff x="762000" y="1828800"/>
            <a:chExt cx="6477000" cy="381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09800"/>
              <a:ext cx="18288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57400" y="1828800"/>
              <a:ext cx="51816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3657600" y="3124200"/>
            <a:ext cx="22860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5800" y="3560867"/>
            <a:ext cx="1600200" cy="45027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/>
              <a:t>Outputs </a:t>
            </a:r>
            <a:endParaRPr lang="en-US" b="1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67400" y="3962400"/>
            <a:ext cx="25146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29000" y="4343400"/>
            <a:ext cx="44958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6300" y="5181600"/>
            <a:ext cx="36957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D353-5AEE-4E3D-96B3-80ED1051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5792"/>
            <a:ext cx="8229600" cy="920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/>
              <a:t>5. Lesson Learnt</a:t>
            </a:r>
            <a:endParaRPr lang="zh-TW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36D0E-20E2-4BCF-A477-1016A661B40A}"/>
              </a:ext>
            </a:extLst>
          </p:cNvPr>
          <p:cNvSpPr txBox="1"/>
          <p:nvPr/>
        </p:nvSpPr>
        <p:spPr>
          <a:xfrm>
            <a:off x="1066800" y="615350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Source: </a:t>
            </a:r>
            <a:r>
              <a:rPr lang="en-US" altLang="zh-TW" sz="1200" dirty="0">
                <a:hlinkClick r:id="rId2"/>
              </a:rPr>
              <a:t>https://jrm4.com/FSU_Courses/LIS4910/schwalbe-closeout.pdf</a:t>
            </a:r>
            <a:r>
              <a:rPr lang="en-US" altLang="zh-TW" sz="1200" dirty="0"/>
              <a:t> </a:t>
            </a:r>
            <a:endParaRPr lang="zh-TW" alt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84941-9BE5-4346-B04E-D3A5BCF6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81493"/>
            <a:ext cx="4548600" cy="5157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CA81F-3B6E-499D-9558-48DD100B9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501" y="1302927"/>
            <a:ext cx="3965798" cy="44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85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D353-5AEE-4E3D-96B3-80ED1051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5792"/>
            <a:ext cx="8229600" cy="9206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TW" dirty="0"/>
              <a:t>5. Final Project Report</a:t>
            </a:r>
            <a:endParaRPr lang="zh-TW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36D0E-20E2-4BCF-A477-1016A661B40A}"/>
              </a:ext>
            </a:extLst>
          </p:cNvPr>
          <p:cNvSpPr txBox="1"/>
          <p:nvPr/>
        </p:nvSpPr>
        <p:spPr>
          <a:xfrm>
            <a:off x="1066800" y="615350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Source: </a:t>
            </a:r>
            <a:r>
              <a:rPr lang="en-US" altLang="zh-TW" sz="1200" dirty="0">
                <a:hlinkClick r:id="rId2"/>
              </a:rPr>
              <a:t>https://jrm4.com/FSU_Courses/LIS4910/schwalbe-closeout.pdf</a:t>
            </a:r>
            <a:r>
              <a:rPr lang="en-US" altLang="zh-TW" sz="1200" dirty="0"/>
              <a:t> </a:t>
            </a:r>
            <a:endParaRPr lang="zh-TW" alt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B0ABD-B177-429C-813B-90DD3BFD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2186"/>
            <a:ext cx="5599607" cy="4548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97AF2399-6CD5-48F2-B4D7-61197EED9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6073861"/>
            <a:ext cx="1097375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4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51" y="70646"/>
            <a:ext cx="7753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0147" y="6396335"/>
            <a:ext cx="728894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8C8818-F05D-4AB7-AF50-9574054E404D}"/>
              </a:ext>
            </a:extLst>
          </p:cNvPr>
          <p:cNvGrpSpPr/>
          <p:nvPr/>
        </p:nvGrpSpPr>
        <p:grpSpPr>
          <a:xfrm>
            <a:off x="4136759" y="1142713"/>
            <a:ext cx="1755715" cy="1251954"/>
            <a:chOff x="1768753" y="1763094"/>
            <a:chExt cx="1755715" cy="1251954"/>
          </a:xfrm>
        </p:grpSpPr>
        <p:pic>
          <p:nvPicPr>
            <p:cNvPr id="21" name="Graphic 20" descr="Handshake">
              <a:extLst>
                <a:ext uri="{FF2B5EF4-FFF2-40B4-BE49-F238E27FC236}">
                  <a16:creationId xmlns:a16="http://schemas.microsoft.com/office/drawing/2014/main" id="{DB048E90-F4BD-4C2A-9EDE-B4EC26BA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0356" y="1916986"/>
              <a:ext cx="914400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A24AA7-602B-4E49-A631-E4A319FC3397}"/>
                </a:ext>
              </a:extLst>
            </p:cNvPr>
            <p:cNvSpPr txBox="1"/>
            <p:nvPr/>
          </p:nvSpPr>
          <p:spPr>
            <a:xfrm>
              <a:off x="2171846" y="2553383"/>
              <a:ext cx="832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Define</a:t>
              </a:r>
            </a:p>
            <a:p>
              <a:r>
                <a:rPr lang="en-US" altLang="zh-TW" sz="1200" dirty="0"/>
                <a:t>Authorize</a:t>
              </a:r>
              <a:endParaRPr lang="zh-TW" alt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9DB05C-BC04-41AB-BD85-A663914BCF58}"/>
                </a:ext>
              </a:extLst>
            </p:cNvPr>
            <p:cNvSpPr txBox="1"/>
            <p:nvPr/>
          </p:nvSpPr>
          <p:spPr>
            <a:xfrm>
              <a:off x="1768753" y="1763094"/>
              <a:ext cx="1755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INITIATING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502315D-4A01-4D54-8C24-25227AF21D35}"/>
              </a:ext>
            </a:extLst>
          </p:cNvPr>
          <p:cNvGrpSpPr/>
          <p:nvPr/>
        </p:nvGrpSpPr>
        <p:grpSpPr>
          <a:xfrm>
            <a:off x="6231187" y="2244905"/>
            <a:ext cx="2305648" cy="1280481"/>
            <a:chOff x="3890977" y="1030274"/>
            <a:chExt cx="2305648" cy="1280481"/>
          </a:xfrm>
        </p:grpSpPr>
        <p:pic>
          <p:nvPicPr>
            <p:cNvPr id="13" name="Graphic 12" descr="List">
              <a:extLst>
                <a:ext uri="{FF2B5EF4-FFF2-40B4-BE49-F238E27FC236}">
                  <a16:creationId xmlns:a16="http://schemas.microsoft.com/office/drawing/2014/main" id="{B6557603-5E92-4CE0-86C1-38CD9E4A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2225" y="1396355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Bullseye">
              <a:extLst>
                <a:ext uri="{FF2B5EF4-FFF2-40B4-BE49-F238E27FC236}">
                  <a16:creationId xmlns:a16="http://schemas.microsoft.com/office/drawing/2014/main" id="{52C76A97-6937-4055-B833-573C6CD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75556" y="1276737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Puzzle pieces">
              <a:extLst>
                <a:ext uri="{FF2B5EF4-FFF2-40B4-BE49-F238E27FC236}">
                  <a16:creationId xmlns:a16="http://schemas.microsoft.com/office/drawing/2014/main" id="{843B5507-544F-4998-86DC-EBEEE020A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90977" y="1320261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FF6F80-EFB4-414B-A646-7C426837A7B8}"/>
                </a:ext>
              </a:extLst>
            </p:cNvPr>
            <p:cNvSpPr txBox="1"/>
            <p:nvPr/>
          </p:nvSpPr>
          <p:spPr>
            <a:xfrm>
              <a:off x="4156929" y="1030274"/>
              <a:ext cx="1755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PLANNING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43434C-62CA-48F2-A07F-40DC295163CD}"/>
              </a:ext>
            </a:extLst>
          </p:cNvPr>
          <p:cNvGrpSpPr/>
          <p:nvPr/>
        </p:nvGrpSpPr>
        <p:grpSpPr>
          <a:xfrm>
            <a:off x="5769588" y="4761492"/>
            <a:ext cx="1926258" cy="1597681"/>
            <a:chOff x="6373222" y="2875078"/>
            <a:chExt cx="1926258" cy="1597681"/>
          </a:xfrm>
        </p:grpSpPr>
        <p:pic>
          <p:nvPicPr>
            <p:cNvPr id="25" name="Graphic 24" descr="Boardroom">
              <a:extLst>
                <a:ext uri="{FF2B5EF4-FFF2-40B4-BE49-F238E27FC236}">
                  <a16:creationId xmlns:a16="http://schemas.microsoft.com/office/drawing/2014/main" id="{638B14D1-12DD-4D7F-936C-009E06AE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89831" y="3049011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lassroom">
              <a:extLst>
                <a:ext uri="{FF2B5EF4-FFF2-40B4-BE49-F238E27FC236}">
                  <a16:creationId xmlns:a16="http://schemas.microsoft.com/office/drawing/2014/main" id="{8960BEE6-6C86-4437-AA05-BC85C0CD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88638" y="3190621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Wheelbarrow">
              <a:extLst>
                <a:ext uri="{FF2B5EF4-FFF2-40B4-BE49-F238E27FC236}">
                  <a16:creationId xmlns:a16="http://schemas.microsoft.com/office/drawing/2014/main" id="{3A317336-919A-417F-BCEB-156E1B6E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419200" y="3558359"/>
              <a:ext cx="914400" cy="9144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6E4B85-4FF2-49DD-89D7-190E4A75A32C}"/>
                </a:ext>
              </a:extLst>
            </p:cNvPr>
            <p:cNvSpPr txBox="1"/>
            <p:nvPr/>
          </p:nvSpPr>
          <p:spPr>
            <a:xfrm>
              <a:off x="6373222" y="2875078"/>
              <a:ext cx="1926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EXECUTING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B16617-4CBD-4DA3-A0BD-E12F02A0AD88}"/>
              </a:ext>
            </a:extLst>
          </p:cNvPr>
          <p:cNvGrpSpPr/>
          <p:nvPr/>
        </p:nvGrpSpPr>
        <p:grpSpPr>
          <a:xfrm>
            <a:off x="1671018" y="2221231"/>
            <a:ext cx="1924457" cy="1904641"/>
            <a:chOff x="1306851" y="3808561"/>
            <a:chExt cx="1924457" cy="1904641"/>
          </a:xfrm>
        </p:grpSpPr>
        <p:pic>
          <p:nvPicPr>
            <p:cNvPr id="17" name="Graphic 16" descr="Projector screen">
              <a:extLst>
                <a:ext uri="{FF2B5EF4-FFF2-40B4-BE49-F238E27FC236}">
                  <a16:creationId xmlns:a16="http://schemas.microsoft.com/office/drawing/2014/main" id="{E596A629-B113-472C-AEDC-7F8B7105B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06851" y="4122087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Connections">
              <a:extLst>
                <a:ext uri="{FF2B5EF4-FFF2-40B4-BE49-F238E27FC236}">
                  <a16:creationId xmlns:a16="http://schemas.microsoft.com/office/drawing/2014/main" id="{0ACA2FCA-8A5C-4421-9F86-1EF2D9B6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02064" y="4129351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Diploma roll">
              <a:extLst>
                <a:ext uri="{FF2B5EF4-FFF2-40B4-BE49-F238E27FC236}">
                  <a16:creationId xmlns:a16="http://schemas.microsoft.com/office/drawing/2014/main" id="{DDCE9AC6-CEBE-4363-9E24-23A61C09F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88080" y="4798802"/>
              <a:ext cx="914400" cy="9144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8420F3-127B-49C4-9AFD-B003F0BB202F}"/>
                </a:ext>
              </a:extLst>
            </p:cNvPr>
            <p:cNvSpPr txBox="1"/>
            <p:nvPr/>
          </p:nvSpPr>
          <p:spPr>
            <a:xfrm>
              <a:off x="1484258" y="3808561"/>
              <a:ext cx="1747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CLOSING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F614703-6A0E-4E10-9474-4CD1668ADE8E}"/>
              </a:ext>
            </a:extLst>
          </p:cNvPr>
          <p:cNvGrpSpPr/>
          <p:nvPr/>
        </p:nvGrpSpPr>
        <p:grpSpPr>
          <a:xfrm>
            <a:off x="3369645" y="2430440"/>
            <a:ext cx="2980670" cy="2648786"/>
            <a:chOff x="3369645" y="2430440"/>
            <a:chExt cx="2980670" cy="264878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974586D-990F-4DFA-A3B6-9558BB574EFC}"/>
                </a:ext>
              </a:extLst>
            </p:cNvPr>
            <p:cNvGrpSpPr/>
            <p:nvPr/>
          </p:nvGrpSpPr>
          <p:grpSpPr>
            <a:xfrm>
              <a:off x="3369645" y="2430440"/>
              <a:ext cx="2980670" cy="2648786"/>
              <a:chOff x="3377591" y="1627619"/>
              <a:chExt cx="2980670" cy="2648786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1655052-D78F-4C0A-AC41-168D9EBD7E9B}"/>
                  </a:ext>
                </a:extLst>
              </p:cNvPr>
              <p:cNvSpPr/>
              <p:nvPr/>
            </p:nvSpPr>
            <p:spPr>
              <a:xfrm>
                <a:off x="3377591" y="1627619"/>
                <a:ext cx="2980670" cy="264878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64FE95F-6701-447C-8FE3-5F17C453750A}"/>
                  </a:ext>
                </a:extLst>
              </p:cNvPr>
              <p:cNvGrpSpPr/>
              <p:nvPr/>
            </p:nvGrpSpPr>
            <p:grpSpPr>
              <a:xfrm>
                <a:off x="3524468" y="1719147"/>
                <a:ext cx="2406051" cy="2406051"/>
                <a:chOff x="3695958" y="1266144"/>
                <a:chExt cx="2406051" cy="2406051"/>
              </a:xfrm>
              <a:solidFill>
                <a:schemeClr val="accent2"/>
              </a:solidFill>
            </p:grpSpPr>
            <p:pic>
              <p:nvPicPr>
                <p:cNvPr id="19" name="Graphic 18" descr="Projector">
                  <a:extLst>
                    <a:ext uri="{FF2B5EF4-FFF2-40B4-BE49-F238E27FC236}">
                      <a16:creationId xmlns:a16="http://schemas.microsoft.com/office/drawing/2014/main" id="{407A6D83-D9B5-4B7A-A0F8-3395E2CE5D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1419" y="1410934"/>
                  <a:ext cx="1721852" cy="1721852"/>
                </a:xfrm>
                <a:prstGeom prst="rect">
                  <a:avLst/>
                </a:prstGeom>
              </p:spPr>
            </p:pic>
            <p:pic>
              <p:nvPicPr>
                <p:cNvPr id="41" name="Graphic 40" descr="Teacher">
                  <a:extLst>
                    <a:ext uri="{FF2B5EF4-FFF2-40B4-BE49-F238E27FC236}">
                      <a16:creationId xmlns:a16="http://schemas.microsoft.com/office/drawing/2014/main" id="{2E8CE40D-C8A8-4BEA-BEEE-A4320C61F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5958" y="1266144"/>
                  <a:ext cx="2406051" cy="2406051"/>
                </a:xfrm>
                <a:prstGeom prst="rect">
                  <a:avLst/>
                </a:prstGeom>
              </p:spPr>
            </p:pic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C120C9-3532-4172-8786-4A23F40CB8EC}"/>
                </a:ext>
              </a:extLst>
            </p:cNvPr>
            <p:cNvSpPr txBox="1"/>
            <p:nvPr/>
          </p:nvSpPr>
          <p:spPr>
            <a:xfrm>
              <a:off x="4178131" y="4519815"/>
              <a:ext cx="1260281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@</a:t>
              </a:r>
              <a:r>
                <a:rPr lang="en-US" altLang="zh-TW" sz="1200" dirty="0" err="1"/>
                <a:t>CelesteSPNg</a:t>
              </a:r>
              <a:endParaRPr lang="zh-TW" altLang="en-US" sz="12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6551D2C-1402-4CDF-96EE-158E20B403F0}"/>
              </a:ext>
            </a:extLst>
          </p:cNvPr>
          <p:cNvGrpSpPr/>
          <p:nvPr/>
        </p:nvGrpSpPr>
        <p:grpSpPr>
          <a:xfrm>
            <a:off x="1421549" y="4557853"/>
            <a:ext cx="2301176" cy="1801320"/>
            <a:chOff x="1421549" y="4557853"/>
            <a:chExt cx="2301176" cy="180132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6C08D49-BF8E-4D54-BAC2-80BF4EE2EDB1}"/>
                </a:ext>
              </a:extLst>
            </p:cNvPr>
            <p:cNvGrpSpPr/>
            <p:nvPr/>
          </p:nvGrpSpPr>
          <p:grpSpPr>
            <a:xfrm>
              <a:off x="1421549" y="4557853"/>
              <a:ext cx="2301176" cy="1801320"/>
              <a:chOff x="5893115" y="4466620"/>
              <a:chExt cx="2301176" cy="1801320"/>
            </a:xfrm>
          </p:grpSpPr>
          <p:pic>
            <p:nvPicPr>
              <p:cNvPr id="29" name="Graphic 28" descr="Checklist RTL">
                <a:extLst>
                  <a:ext uri="{FF2B5EF4-FFF2-40B4-BE49-F238E27FC236}">
                    <a16:creationId xmlns:a16="http://schemas.microsoft.com/office/drawing/2014/main" id="{4F275A05-BE6A-4490-B683-2DD8B40A2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740981" y="495788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1" name="Graphic 50" descr="Arrow circle">
                <a:extLst>
                  <a:ext uri="{FF2B5EF4-FFF2-40B4-BE49-F238E27FC236}">
                    <a16:creationId xmlns:a16="http://schemas.microsoft.com/office/drawing/2014/main" id="{36493D3E-2D0E-4928-9687-0FB082A29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6142584" y="535354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7" name="Graphic 56" descr="Ruler">
                <a:extLst>
                  <a:ext uri="{FF2B5EF4-FFF2-40B4-BE49-F238E27FC236}">
                    <a16:creationId xmlns:a16="http://schemas.microsoft.com/office/drawing/2014/main" id="{0EA2F259-3684-485B-9853-D3ABB61A7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5893115" y="495844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12E53E2-33E4-4578-A29A-8D8CDC4D0684}"/>
                  </a:ext>
                </a:extLst>
              </p:cNvPr>
              <p:cNvSpPr txBox="1"/>
              <p:nvPr/>
            </p:nvSpPr>
            <p:spPr>
              <a:xfrm>
                <a:off x="6090258" y="4466620"/>
                <a:ext cx="2104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solidFill>
                      <a:srgbClr val="FF0000"/>
                    </a:solidFill>
                  </a:rPr>
                  <a:t>MONITORING</a:t>
                </a:r>
              </a:p>
              <a:p>
                <a:r>
                  <a:rPr lang="en-US" altLang="zh-TW" sz="1800" dirty="0">
                    <a:solidFill>
                      <a:srgbClr val="FF0000"/>
                    </a:solidFill>
                  </a:rPr>
                  <a:t>&amp; CONTROLLING</a:t>
                </a:r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289C71-53A0-41D1-9E76-FD0BD89FD03B}"/>
                </a:ext>
              </a:extLst>
            </p:cNvPr>
            <p:cNvSpPr txBox="1"/>
            <p:nvPr/>
          </p:nvSpPr>
          <p:spPr>
            <a:xfrm>
              <a:off x="2445416" y="5866165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Track</a:t>
              </a:r>
            </a:p>
            <a:p>
              <a:r>
                <a:rPr lang="en-US" altLang="zh-TW" sz="1200" dirty="0"/>
                <a:t>Review</a:t>
              </a:r>
              <a:endParaRPr lang="zh-TW" altLang="en-US" sz="1200" dirty="0"/>
            </a:p>
          </p:txBody>
        </p:sp>
      </p:grpSp>
      <p:pic>
        <p:nvPicPr>
          <p:cNvPr id="38" name="Graphic 37" descr="List RTL">
            <a:extLst>
              <a:ext uri="{FF2B5EF4-FFF2-40B4-BE49-F238E27FC236}">
                <a16:creationId xmlns:a16="http://schemas.microsoft.com/office/drawing/2014/main" id="{43B826B3-BA9A-46ED-A568-C5A4F99D4E0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786209" y="5837472"/>
            <a:ext cx="914400" cy="914400"/>
          </a:xfrm>
          <a:prstGeom prst="rect">
            <a:avLst/>
          </a:prstGeom>
        </p:spPr>
      </p:pic>
      <p:pic>
        <p:nvPicPr>
          <p:cNvPr id="40" name="Graphic 39" descr="Social network">
            <a:extLst>
              <a:ext uri="{FF2B5EF4-FFF2-40B4-BE49-F238E27FC236}">
                <a16:creationId xmlns:a16="http://schemas.microsoft.com/office/drawing/2014/main" id="{65D7E11A-80A2-4E15-B1A1-8F155F78E25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333047" y="5916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5177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Project integration management -  processes that </a:t>
            </a:r>
            <a:r>
              <a:rPr lang="en-US" altLang="zh-TW" u="sng" dirty="0"/>
              <a:t>coordinate all project management knowledge areas </a:t>
            </a:r>
            <a:r>
              <a:rPr lang="en-US" altLang="zh-TW" dirty="0"/>
              <a:t>throughout a project’s life</a:t>
            </a:r>
            <a:r>
              <a:rPr lang="en-US" altLang="zh-TW" b="1" dirty="0"/>
              <a:t>(</a:t>
            </a:r>
            <a:r>
              <a:rPr lang="zh-TW" altLang="en-US" dirty="0"/>
              <a:t>在整個專案的生命週期中支援協調所有專案管理知識領域的流程</a:t>
            </a:r>
            <a:r>
              <a:rPr lang="en-US" altLang="zh-TW" b="1" dirty="0"/>
              <a:t>),</a:t>
            </a:r>
            <a:r>
              <a:rPr lang="en-US" altLang="zh-TW" dirty="0"/>
              <a:t> including: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developing the project charter,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developing the project management plan,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directing and managing the project,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[managing project knowledge ]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monitoring and controlling the project,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providing integrated change control, and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zh-TW" dirty="0"/>
              <a:t>closing the project.</a:t>
            </a:r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Project integration management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AD0689-3C8F-4F33-9924-B2EDADDE082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43200" y="4038600"/>
            <a:ext cx="25146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4800600"/>
            <a:ext cx="25908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14400" y="1481138"/>
            <a:ext cx="4495800" cy="45027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/>
              <a:t>Project integration management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95600" y="2962501"/>
            <a:ext cx="3782437" cy="430887"/>
            <a:chOff x="2895600" y="2962501"/>
            <a:chExt cx="3782437" cy="43088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95600" y="3276600"/>
              <a:ext cx="17526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800600" y="2962501"/>
              <a:ext cx="1877437" cy="4308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/>
                <a:t>開發專案章程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71461" y="4166715"/>
            <a:ext cx="5007012" cy="430887"/>
            <a:chOff x="2971800" y="3405632"/>
            <a:chExt cx="5007012" cy="43088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971800" y="3657600"/>
              <a:ext cx="29718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101375" y="3405632"/>
              <a:ext cx="1877437" cy="4308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/>
                <a:t>管理專案知識</a:t>
              </a:r>
              <a:endParaRPr lang="en-US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15583" y="3546219"/>
            <a:ext cx="5647469" cy="430887"/>
            <a:chOff x="2895600" y="3891407"/>
            <a:chExt cx="5647469" cy="43088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895600" y="4038600"/>
              <a:ext cx="30480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101375" y="3891407"/>
              <a:ext cx="2441694" cy="4308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/>
                <a:t>開發專案管理計劃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2200" y="4881295"/>
            <a:ext cx="6619249" cy="430887"/>
            <a:chOff x="2362200" y="4881295"/>
            <a:chExt cx="6619249" cy="43088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362200" y="5181600"/>
              <a:ext cx="28956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975498" y="4881295"/>
              <a:ext cx="3005951" cy="4308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/>
                <a:t>提供專案綜合變更控制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43000" y="5312182"/>
            <a:ext cx="3657600" cy="430887"/>
            <a:chOff x="1143000" y="5312182"/>
            <a:chExt cx="3657600" cy="43088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43000" y="5562600"/>
              <a:ext cx="2209800" cy="0"/>
            </a:xfrm>
            <a:prstGeom prst="line">
              <a:avLst/>
            </a:prstGeom>
            <a:ln w="476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87420" y="5312182"/>
              <a:ext cx="1313180" cy="4308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b="1" dirty="0"/>
                <a:t>結束專案</a:t>
              </a:r>
              <a:endParaRPr lang="en-US" b="1" dirty="0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3FDE121D-0FEE-479E-BDD8-FCA738BC06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9080858"/>
                  </p:ext>
                </p:extLst>
              </p:nvPr>
            </p:nvGraphicFramePr>
            <p:xfrm>
              <a:off x="5257800" y="5490702"/>
              <a:ext cx="1839954" cy="1379966"/>
            </p:xfrm>
            <a:graphic>
              <a:graphicData uri="http://schemas.microsoft.com/office/powerpoint/2016/slidezoom">
                <pslz:sldZm>
                  <pslz:sldZmObj sldId="422" cId="667157809">
                    <pslz:zmPr id="{723A5E27-9AFF-4553-806C-3D06E845789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39954" cy="13799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FDE121D-0FEE-479E-BDD8-FCA738BC06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7800" y="5490702"/>
                <a:ext cx="1839954" cy="13799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05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76C8E0-C1A9-44D3-926B-8F86EDEF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 is …</a:t>
            </a:r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BA61B-B5DC-46A4-A07A-11A9F74EE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AD0689-3C8F-4F33-9924-B2EDADDE082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28B21-201C-4428-B44D-251DBDB71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EDA896-7316-4C02-ABB7-D28634F5C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7965511" cy="4049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B51A62-B638-4411-83BC-F49326D1B7D4}"/>
              </a:ext>
            </a:extLst>
          </p:cNvPr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7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Project stakeholder management – [processes that] </a:t>
            </a:r>
          </a:p>
          <a:p>
            <a:pPr lvl="1"/>
            <a:r>
              <a:rPr lang="en-US" altLang="zh-TW" u="sng" dirty="0"/>
              <a:t>identify</a:t>
            </a:r>
            <a:r>
              <a:rPr lang="en-US" altLang="zh-TW" dirty="0"/>
              <a:t> </a:t>
            </a:r>
            <a:r>
              <a:rPr lang="zh-TW" altLang="en-US" dirty="0"/>
              <a:t>鑑定 </a:t>
            </a:r>
            <a:r>
              <a:rPr lang="en-US" altLang="zh-TW" dirty="0"/>
              <a:t>all people or organizations affected by a project, </a:t>
            </a:r>
          </a:p>
          <a:p>
            <a:pPr lvl="1"/>
            <a:r>
              <a:rPr lang="en-US" altLang="zh-TW" u="sng" dirty="0"/>
              <a:t>analyze</a:t>
            </a:r>
            <a:r>
              <a:rPr lang="en-US" altLang="zh-TW" dirty="0"/>
              <a:t> stakeholder expectations, and </a:t>
            </a:r>
          </a:p>
          <a:p>
            <a:pPr lvl="1"/>
            <a:r>
              <a:rPr lang="en-US" altLang="zh-TW" dirty="0"/>
              <a:t>effectively </a:t>
            </a:r>
            <a:r>
              <a:rPr lang="en-US" altLang="zh-TW" u="sng" dirty="0"/>
              <a:t>engage</a:t>
            </a:r>
            <a:r>
              <a:rPr lang="zh-TW" altLang="en-US" dirty="0"/>
              <a:t>吸引參與</a:t>
            </a:r>
            <a:r>
              <a:rPr lang="en-US" altLang="zh-TW" dirty="0"/>
              <a:t>stakeholders in project decisions throughout the life of a project.</a:t>
            </a:r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Project stakeholder management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AD0689-3C8F-4F33-9924-B2EDADDE082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6096000"/>
            <a:ext cx="811441" cy="430887"/>
          </a:xfrm>
          <a:prstGeom prst="rect">
            <a:avLst/>
          </a:prstGeom>
          <a:scene3d>
            <a:camera prst="obliqueTopRigh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Back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743200"/>
            <a:ext cx="10668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3505200"/>
            <a:ext cx="10668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3886200"/>
            <a:ext cx="1066800" cy="0"/>
          </a:xfrm>
          <a:prstGeom prst="line">
            <a:avLst/>
          </a:prstGeom>
          <a:ln w="47625"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" y="1481138"/>
            <a:ext cx="5029200" cy="450273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/>
              <a:t>Project stakeholder management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process</a:t>
            </a:r>
            <a:r>
              <a:rPr lang="en-US" dirty="0"/>
              <a:t> is a </a:t>
            </a:r>
            <a:r>
              <a:rPr lang="en-US" u="sng" dirty="0"/>
              <a:t>series of actions</a:t>
            </a:r>
            <a:r>
              <a:rPr lang="zh-TW" altLang="zh-TW" dirty="0"/>
              <a:t>一連串行動</a:t>
            </a:r>
            <a:r>
              <a:rPr lang="en-US" dirty="0"/>
              <a:t>directed toward a particular result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Project management </a:t>
            </a:r>
            <a:r>
              <a:rPr lang="en-US" dirty="0"/>
              <a:t>can be viewed as a number </a:t>
            </a:r>
            <a:r>
              <a:rPr lang="en-US" u="sng" dirty="0"/>
              <a:t>of interlinked processes</a:t>
            </a:r>
            <a:r>
              <a:rPr lang="zh-TW" altLang="en-US" dirty="0"/>
              <a:t>相互關連流程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project management process groups</a:t>
            </a:r>
            <a:r>
              <a:rPr lang="zh-TW" altLang="en-US" dirty="0"/>
              <a:t>流程組</a:t>
            </a:r>
            <a:r>
              <a:rPr lang="en-US" dirty="0"/>
              <a:t>include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initiating processes</a:t>
            </a:r>
            <a:r>
              <a:rPr lang="zh-TW" altLang="en-US" dirty="0"/>
              <a:t>啟動流程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planning processes</a:t>
            </a:r>
            <a:r>
              <a:rPr lang="zh-TW" altLang="en-US" dirty="0"/>
              <a:t>規劃流程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executing processes</a:t>
            </a:r>
            <a:r>
              <a:rPr lang="zh-TW" altLang="en-US" dirty="0"/>
              <a:t>執行流程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monitoring and controlling processes</a:t>
            </a:r>
            <a:r>
              <a:rPr lang="zh-TW" altLang="en-US" dirty="0"/>
              <a:t>監控流程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closing processes</a:t>
            </a:r>
            <a:r>
              <a:rPr lang="zh-TW" altLang="en-US" dirty="0"/>
              <a:t>收尾流程</a:t>
            </a:r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Project Management Process Groups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ED908-43D9-4212-A793-D8372221D34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92875"/>
            <a:ext cx="25908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2667000"/>
            <a:ext cx="32004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1447800"/>
            <a:ext cx="14478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process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810000"/>
            <a:ext cx="25146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4267200"/>
            <a:ext cx="25146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4572000"/>
            <a:ext cx="25908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4953000"/>
            <a:ext cx="47244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5334000"/>
            <a:ext cx="23622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664221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Example of “a process – a series of activities”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336D0-4BFA-4524-8B26-8CBA1E12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3810000" cy="456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20ACE-191B-4104-B169-5F46D535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14" y="1600200"/>
            <a:ext cx="3412739" cy="457138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7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1. Figure 3-1. Percentage of Time Spent on Each Process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AD0689-3C8F-4F33-9924-B2EDADDE08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Information Technology Project Management, Seventh Edition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4" y="1143000"/>
            <a:ext cx="7770786" cy="4636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410200"/>
            <a:ext cx="62484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/>
              <a:t>Suggest that: (1) most time is spent on executing, followed by planning; (2) spending a </a:t>
            </a:r>
            <a:r>
              <a:rPr lang="en-US" altLang="zh-TW" sz="1600" u="sng" dirty="0"/>
              <a:t>fair amount of time on planning </a:t>
            </a:r>
            <a:r>
              <a:rPr lang="en-US" altLang="zh-TW" sz="1600" dirty="0"/>
              <a:t>should </a:t>
            </a:r>
            <a:r>
              <a:rPr lang="en-US" altLang="zh-TW" sz="1600" b="1" dirty="0"/>
              <a:t>lead</a:t>
            </a:r>
            <a:r>
              <a:rPr lang="en-US" altLang="zh-TW" sz="1600" dirty="0"/>
              <a:t> to </a:t>
            </a:r>
            <a:r>
              <a:rPr lang="en-US" altLang="zh-TW" sz="1600" u="sng" dirty="0"/>
              <a:t>lesser time spent in execution</a:t>
            </a:r>
            <a:endParaRPr lang="zh-TW" altLang="en-US" sz="1600" u="sng" dirty="0"/>
          </a:p>
        </p:txBody>
      </p:sp>
      <p:sp>
        <p:nvSpPr>
          <p:cNvPr id="7" name="Rectangle 6"/>
          <p:cNvSpPr/>
          <p:nvPr/>
        </p:nvSpPr>
        <p:spPr>
          <a:xfrm>
            <a:off x="2209800" y="4038600"/>
            <a:ext cx="9144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3429000"/>
            <a:ext cx="9144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2819400"/>
            <a:ext cx="9144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2209800"/>
            <a:ext cx="22098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1600200"/>
            <a:ext cx="685800" cy="374073"/>
          </a:xfrm>
          <a:prstGeom prst="rect">
            <a:avLst/>
          </a:prstGeom>
          <a:noFill/>
          <a:ln>
            <a:solidFill>
              <a:srgbClr val="5B5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451646"/>
            <a:ext cx="7753068" cy="664221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 (1)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139468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6235"/>
            <a:ext cx="8229599" cy="4606637"/>
          </a:xfrm>
        </p:spPr>
        <p:txBody>
          <a:bodyPr/>
          <a:lstStyle/>
          <a:p>
            <a:r>
              <a:rPr lang="en-US" sz="2000" dirty="0"/>
              <a:t>A Project Management Process Group is ---- 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</a:t>
            </a:r>
            <a:r>
              <a:rPr lang="en-US" sz="2000" u="sng" dirty="0"/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grouping of project management processes </a:t>
            </a:r>
            <a:r>
              <a:rPr lang="en-US" sz="2000" dirty="0"/>
              <a:t>to achieve specific project objectives (</a:t>
            </a:r>
            <a:r>
              <a:rPr lang="zh-TW" altLang="en-US" sz="2000" dirty="0"/>
              <a:t>專案管理流程的邏輯分組</a:t>
            </a:r>
            <a:r>
              <a:rPr lang="en-US" sz="2000" dirty="0"/>
              <a:t>).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Process Groups </a:t>
            </a:r>
            <a:r>
              <a:rPr lang="en-US" sz="2000" dirty="0"/>
              <a:t>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project phases</a:t>
            </a:r>
            <a:r>
              <a:rPr lang="en-US" sz="2000" dirty="0"/>
              <a:t>. Project management processes are grouped into the following five Project Management Process Groups:</a:t>
            </a:r>
          </a:p>
          <a:p>
            <a:pPr lvl="1"/>
            <a:r>
              <a:rPr lang="en-US" sz="1800" b="1" dirty="0"/>
              <a:t>1. Initiating Process Group. </a:t>
            </a:r>
            <a:r>
              <a:rPr lang="en-US" sz="1800" dirty="0"/>
              <a:t>Those processes performed to </a:t>
            </a:r>
            <a:r>
              <a:rPr lang="en-US" sz="1800" dirty="0">
                <a:solidFill>
                  <a:srgbClr val="FF0000"/>
                </a:solidFill>
              </a:rPr>
              <a:t>define a new project</a:t>
            </a:r>
            <a:r>
              <a:rPr lang="en-US" sz="1800" dirty="0"/>
              <a:t> or a new phase of an existing project by </a:t>
            </a:r>
            <a:r>
              <a:rPr lang="en-US" sz="1800" dirty="0">
                <a:solidFill>
                  <a:srgbClr val="FF0000"/>
                </a:solidFill>
              </a:rPr>
              <a:t>obtaining authorization</a:t>
            </a:r>
            <a:r>
              <a:rPr lang="zh-TW" altLang="en-US" sz="1800" dirty="0"/>
              <a:t>獲得授權</a:t>
            </a:r>
            <a:r>
              <a:rPr lang="en-US" sz="1800" dirty="0"/>
              <a:t>to start the project or phase.</a:t>
            </a:r>
          </a:p>
          <a:p>
            <a:pPr lvl="1"/>
            <a:r>
              <a:rPr lang="en-US" sz="1800" b="1" dirty="0"/>
              <a:t>2. Planning Process Group. </a:t>
            </a:r>
            <a:r>
              <a:rPr lang="en-US" sz="1800" dirty="0"/>
              <a:t>Those processes required to </a:t>
            </a:r>
            <a:r>
              <a:rPr lang="en-US" sz="1800" u="sng" dirty="0"/>
              <a:t>establish the scope of the project</a:t>
            </a:r>
            <a:r>
              <a:rPr lang="en-US" sz="1800" dirty="0"/>
              <a:t>, refine the </a:t>
            </a:r>
            <a:r>
              <a:rPr lang="en-US" sz="1800" u="sng" dirty="0"/>
              <a:t>objectives</a:t>
            </a:r>
            <a:r>
              <a:rPr lang="en-US" sz="1800" dirty="0"/>
              <a:t>, and define the course of </a:t>
            </a:r>
            <a:r>
              <a:rPr lang="en-US" sz="1800" u="sng" dirty="0"/>
              <a:t>action required to attain the objectives </a:t>
            </a:r>
            <a:r>
              <a:rPr lang="en-US" sz="1800" dirty="0"/>
              <a:t>that the project was undertaken to achieve.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445327"/>
            <a:ext cx="22860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Process groups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86201" y="3810000"/>
            <a:ext cx="2876268" cy="0"/>
          </a:xfrm>
          <a:prstGeom prst="line">
            <a:avLst/>
          </a:prstGeom>
          <a:ln w="38100"/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6350" y="4724400"/>
            <a:ext cx="2876268" cy="0"/>
          </a:xfrm>
          <a:prstGeom prst="line">
            <a:avLst/>
          </a:prstGeom>
          <a:ln w="38100"/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6560387" y="3119190"/>
            <a:ext cx="1143000" cy="560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More</a:t>
            </a:r>
            <a:r>
              <a:rPr lang="en-US" dirty="0"/>
              <a:t>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716266" y="4134023"/>
            <a:ext cx="1143000" cy="560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 action="ppaction://hlinksldjump"/>
              </a:rPr>
              <a:t>More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0DDDF6CC-C676-46FB-B50F-9B79CA65A8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1891408"/>
                  </p:ext>
                </p:extLst>
              </p:nvPr>
            </p:nvGraphicFramePr>
            <p:xfrm>
              <a:off x="7924800" y="1930628"/>
              <a:ext cx="1179810" cy="884858"/>
            </p:xfrm>
            <a:graphic>
              <a:graphicData uri="http://schemas.microsoft.com/office/powerpoint/2016/slidezoom">
                <pslz:sldZm>
                  <pslz:sldZmObj sldId="408" cId="1777965193">
                    <pslz:zmPr id="{EB6585A6-C2E2-4BA2-8CE8-FC06080F4BC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79810" cy="8848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DDDF6CC-C676-46FB-B50F-9B79CA65A8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4800" y="1930628"/>
                <a:ext cx="1179810" cy="8848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42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32" y="451646"/>
            <a:ext cx="7753068" cy="664221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 (2)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6350" y="6139468"/>
            <a:ext cx="54923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 PMI, 2017, “A guide to the project management body of knowledge (PMBOK guide),” </a:t>
            </a:r>
            <a:r>
              <a:rPr lang="en-US" sz="1200" b="1" dirty="0">
                <a:solidFill>
                  <a:prstClr val="black"/>
                </a:solidFill>
                <a:latin typeface="Century Gothic" panose="020B0502020202020204"/>
              </a:rPr>
              <a:t>Sixth edition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, Newtown Square, PA: Project Management Institute, Inc.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6235"/>
            <a:ext cx="8229599" cy="4606637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Process Groups </a:t>
            </a:r>
            <a:r>
              <a:rPr lang="en-US" sz="2000" dirty="0"/>
              <a:t>….. are grouped into the following five Project Management Process Groups:</a:t>
            </a:r>
          </a:p>
          <a:p>
            <a:pPr lvl="1"/>
            <a:r>
              <a:rPr lang="en-US" sz="1800" b="1" dirty="0"/>
              <a:t>3. Executing Process Group. </a:t>
            </a:r>
            <a:r>
              <a:rPr lang="en-US" sz="1800" dirty="0"/>
              <a:t>Those </a:t>
            </a:r>
            <a:r>
              <a:rPr lang="en-US" sz="1800" u="sng" dirty="0"/>
              <a:t>processes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performed </a:t>
            </a:r>
            <a:r>
              <a:rPr lang="en-US" sz="1800" dirty="0"/>
              <a:t>to complete the work defined </a:t>
            </a:r>
            <a:r>
              <a:rPr lang="en-US" sz="1800" u="sng" dirty="0"/>
              <a:t>in the project management plan</a:t>
            </a:r>
            <a:r>
              <a:rPr lang="en-US" sz="1800" dirty="0"/>
              <a:t> to satisfy the project requirements.</a:t>
            </a:r>
          </a:p>
          <a:p>
            <a:pPr lvl="1"/>
            <a:r>
              <a:rPr lang="en-US" sz="1800" b="1" dirty="0"/>
              <a:t>4. Monitoring and Controlling Process Group. </a:t>
            </a:r>
            <a:r>
              <a:rPr lang="en-US" sz="1800" dirty="0"/>
              <a:t>Those processes required to track, review, and regulate the </a:t>
            </a:r>
            <a:r>
              <a:rPr lang="en-US" sz="1800" dirty="0">
                <a:solidFill>
                  <a:srgbClr val="FF0000"/>
                </a:solidFill>
              </a:rPr>
              <a:t>progress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dirty="0">
                <a:solidFill>
                  <a:srgbClr val="FF0000"/>
                </a:solidFill>
              </a:rPr>
              <a:t> performance </a:t>
            </a:r>
            <a:r>
              <a:rPr lang="en-US" sz="1800" dirty="0"/>
              <a:t>of the project; identify any areas in which changes to the plan are required; and initiate the corresponding changes.</a:t>
            </a:r>
          </a:p>
          <a:p>
            <a:pPr lvl="1"/>
            <a:r>
              <a:rPr lang="en-US" sz="1800" b="1" dirty="0"/>
              <a:t>5. Closing Process Group. </a:t>
            </a:r>
            <a:r>
              <a:rPr lang="en-US" sz="1800" dirty="0"/>
              <a:t>Those processes performed to formally complete or </a:t>
            </a:r>
            <a:r>
              <a:rPr lang="en-US" sz="1800" u="sng" dirty="0"/>
              <a:t>close the project</a:t>
            </a:r>
            <a:r>
              <a:rPr lang="en-US" sz="1800" dirty="0"/>
              <a:t>, phase, or contract.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2286000" cy="450273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Process groups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46350" y="2438400"/>
            <a:ext cx="2876268" cy="0"/>
          </a:xfrm>
          <a:prstGeom prst="line">
            <a:avLst/>
          </a:prstGeom>
          <a:ln w="38100"/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6350" y="3429000"/>
            <a:ext cx="4878250" cy="0"/>
          </a:xfrm>
          <a:prstGeom prst="line">
            <a:avLst/>
          </a:prstGeom>
          <a:ln w="38100"/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6350" y="4648200"/>
            <a:ext cx="2876268" cy="0"/>
          </a:xfrm>
          <a:prstGeom prst="line">
            <a:avLst/>
          </a:prstGeom>
          <a:ln w="38100"/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324600" y="1789975"/>
            <a:ext cx="1143000" cy="560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 action="ppaction://hlinksldjump"/>
              </a:rPr>
              <a:t>More</a:t>
            </a:r>
            <a:r>
              <a:rPr lang="en-US" dirty="0"/>
              <a:t> 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315200" y="2734027"/>
            <a:ext cx="1143000" cy="560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 action="ppaction://hlinksldjump"/>
              </a:rPr>
              <a:t>More</a:t>
            </a:r>
            <a:r>
              <a:rPr lang="en-US" dirty="0"/>
              <a:t> 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858886" y="4087888"/>
            <a:ext cx="1143000" cy="5603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 action="ppaction://hlinksldjump"/>
              </a:rPr>
              <a:t>More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71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151" y="70646"/>
            <a:ext cx="7753068" cy="97346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2800" dirty="0"/>
              <a:t>Project Management Process Groups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0147" y="6396335"/>
            <a:ext cx="728894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entury Gothic" panose="020B0502020202020204"/>
              </a:rPr>
              <a:t>Source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8C8818-F05D-4AB7-AF50-9574054E404D}"/>
              </a:ext>
            </a:extLst>
          </p:cNvPr>
          <p:cNvGrpSpPr/>
          <p:nvPr/>
        </p:nvGrpSpPr>
        <p:grpSpPr>
          <a:xfrm>
            <a:off x="4136759" y="1142713"/>
            <a:ext cx="1755715" cy="1251954"/>
            <a:chOff x="1768753" y="1763094"/>
            <a:chExt cx="1755715" cy="1251954"/>
          </a:xfrm>
        </p:grpSpPr>
        <p:pic>
          <p:nvPicPr>
            <p:cNvPr id="21" name="Graphic 20" descr="Handshake">
              <a:extLst>
                <a:ext uri="{FF2B5EF4-FFF2-40B4-BE49-F238E27FC236}">
                  <a16:creationId xmlns:a16="http://schemas.microsoft.com/office/drawing/2014/main" id="{DB048E90-F4BD-4C2A-9EDE-B4EC26BA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0356" y="1916986"/>
              <a:ext cx="914400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A24AA7-602B-4E49-A631-E4A319FC3397}"/>
                </a:ext>
              </a:extLst>
            </p:cNvPr>
            <p:cNvSpPr txBox="1"/>
            <p:nvPr/>
          </p:nvSpPr>
          <p:spPr>
            <a:xfrm>
              <a:off x="2171846" y="2553383"/>
              <a:ext cx="832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Define</a:t>
              </a:r>
            </a:p>
            <a:p>
              <a:r>
                <a:rPr lang="en-US" altLang="zh-TW" sz="1200" dirty="0"/>
                <a:t>Authorize</a:t>
              </a:r>
              <a:endParaRPr lang="zh-TW" altLang="en-US" sz="12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9DB05C-BC04-41AB-BD85-A663914BCF58}"/>
                </a:ext>
              </a:extLst>
            </p:cNvPr>
            <p:cNvSpPr txBox="1"/>
            <p:nvPr/>
          </p:nvSpPr>
          <p:spPr>
            <a:xfrm>
              <a:off x="1768753" y="1763094"/>
              <a:ext cx="1755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INITIATING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502315D-4A01-4D54-8C24-25227AF21D35}"/>
              </a:ext>
            </a:extLst>
          </p:cNvPr>
          <p:cNvGrpSpPr/>
          <p:nvPr/>
        </p:nvGrpSpPr>
        <p:grpSpPr>
          <a:xfrm>
            <a:off x="6231187" y="2244905"/>
            <a:ext cx="2305648" cy="1280481"/>
            <a:chOff x="3890977" y="1030274"/>
            <a:chExt cx="2305648" cy="1280481"/>
          </a:xfrm>
        </p:grpSpPr>
        <p:pic>
          <p:nvPicPr>
            <p:cNvPr id="13" name="Graphic 12" descr="List">
              <a:extLst>
                <a:ext uri="{FF2B5EF4-FFF2-40B4-BE49-F238E27FC236}">
                  <a16:creationId xmlns:a16="http://schemas.microsoft.com/office/drawing/2014/main" id="{B6557603-5E92-4CE0-86C1-38CD9E4A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2225" y="1396355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Bullseye">
              <a:extLst>
                <a:ext uri="{FF2B5EF4-FFF2-40B4-BE49-F238E27FC236}">
                  <a16:creationId xmlns:a16="http://schemas.microsoft.com/office/drawing/2014/main" id="{52C76A97-6937-4055-B833-573C6CD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75556" y="1276737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Puzzle pieces">
              <a:extLst>
                <a:ext uri="{FF2B5EF4-FFF2-40B4-BE49-F238E27FC236}">
                  <a16:creationId xmlns:a16="http://schemas.microsoft.com/office/drawing/2014/main" id="{843B5507-544F-4998-86DC-EBEEE020A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90977" y="1320261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FF6F80-EFB4-414B-A646-7C426837A7B8}"/>
                </a:ext>
              </a:extLst>
            </p:cNvPr>
            <p:cNvSpPr txBox="1"/>
            <p:nvPr/>
          </p:nvSpPr>
          <p:spPr>
            <a:xfrm>
              <a:off x="4156929" y="1030274"/>
              <a:ext cx="1755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PLANNING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43434C-62CA-48F2-A07F-40DC295163CD}"/>
              </a:ext>
            </a:extLst>
          </p:cNvPr>
          <p:cNvGrpSpPr/>
          <p:nvPr/>
        </p:nvGrpSpPr>
        <p:grpSpPr>
          <a:xfrm>
            <a:off x="5769588" y="4761492"/>
            <a:ext cx="1926258" cy="1597681"/>
            <a:chOff x="6373222" y="2875078"/>
            <a:chExt cx="1926258" cy="1597681"/>
          </a:xfrm>
        </p:grpSpPr>
        <p:pic>
          <p:nvPicPr>
            <p:cNvPr id="25" name="Graphic 24" descr="Boardroom">
              <a:extLst>
                <a:ext uri="{FF2B5EF4-FFF2-40B4-BE49-F238E27FC236}">
                  <a16:creationId xmlns:a16="http://schemas.microsoft.com/office/drawing/2014/main" id="{638B14D1-12DD-4D7F-936C-009E06AE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89831" y="3049011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Classroom">
              <a:extLst>
                <a:ext uri="{FF2B5EF4-FFF2-40B4-BE49-F238E27FC236}">
                  <a16:creationId xmlns:a16="http://schemas.microsoft.com/office/drawing/2014/main" id="{8960BEE6-6C86-4437-AA05-BC85C0CD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88638" y="3190621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Wheelbarrow">
              <a:extLst>
                <a:ext uri="{FF2B5EF4-FFF2-40B4-BE49-F238E27FC236}">
                  <a16:creationId xmlns:a16="http://schemas.microsoft.com/office/drawing/2014/main" id="{3A317336-919A-417F-BCEB-156E1B6E9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419200" y="3558359"/>
              <a:ext cx="914400" cy="9144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6E4B85-4FF2-49DD-89D7-190E4A75A32C}"/>
                </a:ext>
              </a:extLst>
            </p:cNvPr>
            <p:cNvSpPr txBox="1"/>
            <p:nvPr/>
          </p:nvSpPr>
          <p:spPr>
            <a:xfrm>
              <a:off x="6373222" y="2875078"/>
              <a:ext cx="1926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EXECUTING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B16617-4CBD-4DA3-A0BD-E12F02A0AD88}"/>
              </a:ext>
            </a:extLst>
          </p:cNvPr>
          <p:cNvGrpSpPr/>
          <p:nvPr/>
        </p:nvGrpSpPr>
        <p:grpSpPr>
          <a:xfrm>
            <a:off x="1671018" y="2219201"/>
            <a:ext cx="1924457" cy="1904641"/>
            <a:chOff x="1306851" y="3808561"/>
            <a:chExt cx="1924457" cy="1904641"/>
          </a:xfrm>
        </p:grpSpPr>
        <p:pic>
          <p:nvPicPr>
            <p:cNvPr id="17" name="Graphic 16" descr="Projector screen">
              <a:extLst>
                <a:ext uri="{FF2B5EF4-FFF2-40B4-BE49-F238E27FC236}">
                  <a16:creationId xmlns:a16="http://schemas.microsoft.com/office/drawing/2014/main" id="{E596A629-B113-472C-AEDC-7F8B7105B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06851" y="4122087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Connections">
              <a:extLst>
                <a:ext uri="{FF2B5EF4-FFF2-40B4-BE49-F238E27FC236}">
                  <a16:creationId xmlns:a16="http://schemas.microsoft.com/office/drawing/2014/main" id="{0ACA2FCA-8A5C-4421-9F86-1EF2D9B6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02064" y="4129351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Diploma roll">
              <a:extLst>
                <a:ext uri="{FF2B5EF4-FFF2-40B4-BE49-F238E27FC236}">
                  <a16:creationId xmlns:a16="http://schemas.microsoft.com/office/drawing/2014/main" id="{DDCE9AC6-CEBE-4363-9E24-23A61C09F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88080" y="4798802"/>
              <a:ext cx="914400" cy="91440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8420F3-127B-49C4-9AFD-B003F0BB202F}"/>
                </a:ext>
              </a:extLst>
            </p:cNvPr>
            <p:cNvSpPr txBox="1"/>
            <p:nvPr/>
          </p:nvSpPr>
          <p:spPr>
            <a:xfrm>
              <a:off x="1484258" y="3808561"/>
              <a:ext cx="1747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solidFill>
                    <a:srgbClr val="FF0000"/>
                  </a:solidFill>
                </a:rPr>
                <a:t>CLOSING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F614703-6A0E-4E10-9474-4CD1668ADE8E}"/>
              </a:ext>
            </a:extLst>
          </p:cNvPr>
          <p:cNvGrpSpPr/>
          <p:nvPr/>
        </p:nvGrpSpPr>
        <p:grpSpPr>
          <a:xfrm>
            <a:off x="3369645" y="2430440"/>
            <a:ext cx="2980670" cy="2648786"/>
            <a:chOff x="3369645" y="2430440"/>
            <a:chExt cx="2980670" cy="264878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974586D-990F-4DFA-A3B6-9558BB574EFC}"/>
                </a:ext>
              </a:extLst>
            </p:cNvPr>
            <p:cNvGrpSpPr/>
            <p:nvPr/>
          </p:nvGrpSpPr>
          <p:grpSpPr>
            <a:xfrm>
              <a:off x="3369645" y="2430440"/>
              <a:ext cx="2980670" cy="2648786"/>
              <a:chOff x="3377591" y="1627619"/>
              <a:chExt cx="2980670" cy="2648786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1655052-D78F-4C0A-AC41-168D9EBD7E9B}"/>
                  </a:ext>
                </a:extLst>
              </p:cNvPr>
              <p:cNvSpPr/>
              <p:nvPr/>
            </p:nvSpPr>
            <p:spPr>
              <a:xfrm>
                <a:off x="3377591" y="1627619"/>
                <a:ext cx="2980670" cy="264878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64FE95F-6701-447C-8FE3-5F17C453750A}"/>
                  </a:ext>
                </a:extLst>
              </p:cNvPr>
              <p:cNvGrpSpPr/>
              <p:nvPr/>
            </p:nvGrpSpPr>
            <p:grpSpPr>
              <a:xfrm>
                <a:off x="3524468" y="1719147"/>
                <a:ext cx="2406051" cy="2406051"/>
                <a:chOff x="3695958" y="1266144"/>
                <a:chExt cx="2406051" cy="2406051"/>
              </a:xfrm>
              <a:solidFill>
                <a:schemeClr val="accent2"/>
              </a:solidFill>
            </p:grpSpPr>
            <p:pic>
              <p:nvPicPr>
                <p:cNvPr id="19" name="Graphic 18" descr="Projector">
                  <a:extLst>
                    <a:ext uri="{FF2B5EF4-FFF2-40B4-BE49-F238E27FC236}">
                      <a16:creationId xmlns:a16="http://schemas.microsoft.com/office/drawing/2014/main" id="{407A6D83-D9B5-4B7A-A0F8-3395E2CE5D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1419" y="1410934"/>
                  <a:ext cx="1721852" cy="1721852"/>
                </a:xfrm>
                <a:prstGeom prst="rect">
                  <a:avLst/>
                </a:prstGeom>
              </p:spPr>
            </p:pic>
            <p:pic>
              <p:nvPicPr>
                <p:cNvPr id="41" name="Graphic 40" descr="Teacher">
                  <a:extLst>
                    <a:ext uri="{FF2B5EF4-FFF2-40B4-BE49-F238E27FC236}">
                      <a16:creationId xmlns:a16="http://schemas.microsoft.com/office/drawing/2014/main" id="{2E8CE40D-C8A8-4BEA-BEEE-A4320C61F7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5958" y="1266144"/>
                  <a:ext cx="2406051" cy="2406051"/>
                </a:xfrm>
                <a:prstGeom prst="rect">
                  <a:avLst/>
                </a:prstGeom>
              </p:spPr>
            </p:pic>
          </p:grp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C120C9-3532-4172-8786-4A23F40CB8EC}"/>
                </a:ext>
              </a:extLst>
            </p:cNvPr>
            <p:cNvSpPr txBox="1"/>
            <p:nvPr/>
          </p:nvSpPr>
          <p:spPr>
            <a:xfrm>
              <a:off x="4178131" y="4519815"/>
              <a:ext cx="1260281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@</a:t>
              </a:r>
              <a:r>
                <a:rPr lang="en-US" altLang="zh-TW" sz="1200" dirty="0" err="1"/>
                <a:t>CelesteSPNg</a:t>
              </a:r>
              <a:endParaRPr lang="zh-TW" altLang="en-US" sz="12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6551D2C-1402-4CDF-96EE-158E20B403F0}"/>
              </a:ext>
            </a:extLst>
          </p:cNvPr>
          <p:cNvGrpSpPr/>
          <p:nvPr/>
        </p:nvGrpSpPr>
        <p:grpSpPr>
          <a:xfrm>
            <a:off x="1421549" y="4557853"/>
            <a:ext cx="2301176" cy="1801320"/>
            <a:chOff x="1421549" y="4557853"/>
            <a:chExt cx="2301176" cy="180132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6C08D49-BF8E-4D54-BAC2-80BF4EE2EDB1}"/>
                </a:ext>
              </a:extLst>
            </p:cNvPr>
            <p:cNvGrpSpPr/>
            <p:nvPr/>
          </p:nvGrpSpPr>
          <p:grpSpPr>
            <a:xfrm>
              <a:off x="1421549" y="4557853"/>
              <a:ext cx="2301176" cy="1801320"/>
              <a:chOff x="5893115" y="4466620"/>
              <a:chExt cx="2301176" cy="1801320"/>
            </a:xfrm>
          </p:grpSpPr>
          <p:pic>
            <p:nvPicPr>
              <p:cNvPr id="29" name="Graphic 28" descr="Checklist RTL">
                <a:extLst>
                  <a:ext uri="{FF2B5EF4-FFF2-40B4-BE49-F238E27FC236}">
                    <a16:creationId xmlns:a16="http://schemas.microsoft.com/office/drawing/2014/main" id="{4F275A05-BE6A-4490-B683-2DD8B40A2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740981" y="495788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1" name="Graphic 50" descr="Arrow circle">
                <a:extLst>
                  <a:ext uri="{FF2B5EF4-FFF2-40B4-BE49-F238E27FC236}">
                    <a16:creationId xmlns:a16="http://schemas.microsoft.com/office/drawing/2014/main" id="{36493D3E-2D0E-4928-9687-0FB082A29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6142584" y="535354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7" name="Graphic 56" descr="Ruler">
                <a:extLst>
                  <a:ext uri="{FF2B5EF4-FFF2-40B4-BE49-F238E27FC236}">
                    <a16:creationId xmlns:a16="http://schemas.microsoft.com/office/drawing/2014/main" id="{0EA2F259-3684-485B-9853-D3ABB61A7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5893115" y="495844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12E53E2-33E4-4578-A29A-8D8CDC4D0684}"/>
                  </a:ext>
                </a:extLst>
              </p:cNvPr>
              <p:cNvSpPr txBox="1"/>
              <p:nvPr/>
            </p:nvSpPr>
            <p:spPr>
              <a:xfrm>
                <a:off x="6090258" y="4466620"/>
                <a:ext cx="2104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800" dirty="0">
                    <a:solidFill>
                      <a:srgbClr val="FF0000"/>
                    </a:solidFill>
                  </a:rPr>
                  <a:t>MONITORING</a:t>
                </a:r>
              </a:p>
              <a:p>
                <a:r>
                  <a:rPr lang="en-US" altLang="zh-TW" sz="1800" dirty="0">
                    <a:solidFill>
                      <a:srgbClr val="FF0000"/>
                    </a:solidFill>
                  </a:rPr>
                  <a:t>&amp; CONTROLLING</a:t>
                </a:r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5289C71-53A0-41D1-9E76-FD0BD89FD03B}"/>
                </a:ext>
              </a:extLst>
            </p:cNvPr>
            <p:cNvSpPr txBox="1"/>
            <p:nvPr/>
          </p:nvSpPr>
          <p:spPr>
            <a:xfrm>
              <a:off x="2445416" y="5866165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Track</a:t>
              </a:r>
            </a:p>
            <a:p>
              <a:r>
                <a:rPr lang="en-US" altLang="zh-TW" sz="1200" dirty="0"/>
                <a:t>Review</a:t>
              </a:r>
              <a:endParaRPr lang="zh-TW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3363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</TotalTime>
  <Words>2752</Words>
  <Application>Microsoft Office PowerPoint</Application>
  <PresentationFormat>On-screen Show (4:3)</PresentationFormat>
  <Paragraphs>297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微軟正黑體</vt:lpstr>
      <vt:lpstr>新細明體</vt:lpstr>
      <vt:lpstr>Arial</vt:lpstr>
      <vt:lpstr>Arial Rounded MT Bold</vt:lpstr>
      <vt:lpstr>Calibri</vt:lpstr>
      <vt:lpstr>Century Gothic</vt:lpstr>
      <vt:lpstr>Lucida Sans Unicode</vt:lpstr>
      <vt:lpstr>Times New Roman</vt:lpstr>
      <vt:lpstr>Verdana</vt:lpstr>
      <vt:lpstr>Wingdings</vt:lpstr>
      <vt:lpstr>Wingdings 2</vt:lpstr>
      <vt:lpstr>Wingdings 3</vt:lpstr>
      <vt:lpstr>Custom Design</vt:lpstr>
      <vt:lpstr>Theme1</vt:lpstr>
      <vt:lpstr>Wisp</vt:lpstr>
      <vt:lpstr>Chapter 3: The Project Management Process Groups: A Case Study</vt:lpstr>
      <vt:lpstr>Learning Objectives</vt:lpstr>
      <vt:lpstr>Learning Objectives / Contents</vt:lpstr>
      <vt:lpstr>1. Project Management Process Groups</vt:lpstr>
      <vt:lpstr>Example of “a process – a series of activities”</vt:lpstr>
      <vt:lpstr>1. Figure 3-1. Percentage of Time Spent on Each Process Group</vt:lpstr>
      <vt:lpstr>Project Management Process Group (1)</vt:lpstr>
      <vt:lpstr>Project Management Process Group (2)</vt:lpstr>
      <vt:lpstr>Project Management Process Groups</vt:lpstr>
      <vt:lpstr>Project Management Process Groups: Outputs (for your project)</vt:lpstr>
      <vt:lpstr>Project Management Knowledge Area (1)</vt:lpstr>
      <vt:lpstr>Project Management Knowledge Area (2)</vt:lpstr>
      <vt:lpstr>Project Management Knowledge Area (3)</vt:lpstr>
      <vt:lpstr>Project Management Process Groups and Knowledge Areas Mapping (1)</vt:lpstr>
      <vt:lpstr>Project Management Process Groups and Knowledge Areas Mapping (2)</vt:lpstr>
      <vt:lpstr>Recap today’s lecture – Summary </vt:lpstr>
      <vt:lpstr>PMBOK® Guide Key Components in Projects</vt:lpstr>
      <vt:lpstr>1. Project Initiation (1)</vt:lpstr>
      <vt:lpstr>1. Project Charter: An Example</vt:lpstr>
      <vt:lpstr>1. Project Initiation (2): Stakeholder Register</vt:lpstr>
      <vt:lpstr>1. Project Initiation (3): Stakeholder Management Strategy策略</vt:lpstr>
      <vt:lpstr>1. Business Case: An Example</vt:lpstr>
      <vt:lpstr>2. Project Planning (1)</vt:lpstr>
      <vt:lpstr>2. Contracts</vt:lpstr>
      <vt:lpstr>2. Project Planning (2): JWD Consulting Intranet Site Project Baseline Gantt Chart內部網站專案基準線甘特圖</vt:lpstr>
      <vt:lpstr>2. Project Planning (3): List of Prioritized Risks風險優先排序</vt:lpstr>
      <vt:lpstr>2. Project Planning (4): Kick-off Meeting Agenda專案啟動會議議程 [after planning process group]</vt:lpstr>
      <vt:lpstr>3. Project Executing專案執行</vt:lpstr>
      <vt:lpstr>3. Project Executing: Part of Milestone Report (partial)</vt:lpstr>
      <vt:lpstr>4. Project Monitoring and Controlling專案監督和控管</vt:lpstr>
      <vt:lpstr>4. Performance Report</vt:lpstr>
      <vt:lpstr>4. Change Request</vt:lpstr>
      <vt:lpstr>5. Project Closing專案收尾</vt:lpstr>
      <vt:lpstr>5. Lesson Learnt</vt:lpstr>
      <vt:lpstr>5. Final Project Report</vt:lpstr>
      <vt:lpstr>Project Management Process Groups</vt:lpstr>
      <vt:lpstr>Project integration management</vt:lpstr>
      <vt:lpstr>Question is …</vt:lpstr>
      <vt:lpstr>Project stakeholder management</vt:lpstr>
    </vt:vector>
  </TitlesOfParts>
  <Company>Augsburg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Celeste Ng(吳思佩)</cp:lastModifiedBy>
  <cp:revision>298</cp:revision>
  <cp:lastPrinted>2021-03-22T04:22:47Z</cp:lastPrinted>
  <dcterms:created xsi:type="dcterms:W3CDTF">2001-07-05T23:10:12Z</dcterms:created>
  <dcterms:modified xsi:type="dcterms:W3CDTF">2022-04-13T08:35:03Z</dcterms:modified>
</cp:coreProperties>
</file>