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31" r:id="rId2"/>
    <p:sldMasterId id="2147483843" r:id="rId3"/>
    <p:sldMasterId id="2147483860" r:id="rId4"/>
    <p:sldMasterId id="2147483877" r:id="rId5"/>
  </p:sldMasterIdLst>
  <p:notesMasterIdLst>
    <p:notesMasterId r:id="rId47"/>
  </p:notesMasterIdLst>
  <p:handoutMasterIdLst>
    <p:handoutMasterId r:id="rId48"/>
  </p:handoutMasterIdLst>
  <p:sldIdLst>
    <p:sldId id="257" r:id="rId6"/>
    <p:sldId id="436" r:id="rId7"/>
    <p:sldId id="435" r:id="rId8"/>
    <p:sldId id="399" r:id="rId9"/>
    <p:sldId id="400" r:id="rId10"/>
    <p:sldId id="398" r:id="rId11"/>
    <p:sldId id="401" r:id="rId12"/>
    <p:sldId id="402" r:id="rId13"/>
    <p:sldId id="438" r:id="rId14"/>
    <p:sldId id="437" r:id="rId15"/>
    <p:sldId id="431" r:id="rId16"/>
    <p:sldId id="420" r:id="rId17"/>
    <p:sldId id="392" r:id="rId18"/>
    <p:sldId id="393" r:id="rId19"/>
    <p:sldId id="403" r:id="rId20"/>
    <p:sldId id="405" r:id="rId21"/>
    <p:sldId id="421" r:id="rId22"/>
    <p:sldId id="429" r:id="rId23"/>
    <p:sldId id="406" r:id="rId24"/>
    <p:sldId id="407" r:id="rId25"/>
    <p:sldId id="408" r:id="rId26"/>
    <p:sldId id="424" r:id="rId27"/>
    <p:sldId id="426" r:id="rId28"/>
    <p:sldId id="409" r:id="rId29"/>
    <p:sldId id="410" r:id="rId30"/>
    <p:sldId id="425" r:id="rId31"/>
    <p:sldId id="411" r:id="rId32"/>
    <p:sldId id="412" r:id="rId33"/>
    <p:sldId id="427" r:id="rId34"/>
    <p:sldId id="439" r:id="rId35"/>
    <p:sldId id="440" r:id="rId36"/>
    <p:sldId id="413" r:id="rId37"/>
    <p:sldId id="414" r:id="rId38"/>
    <p:sldId id="415" r:id="rId39"/>
    <p:sldId id="428" r:id="rId40"/>
    <p:sldId id="416" r:id="rId41"/>
    <p:sldId id="417" r:id="rId42"/>
    <p:sldId id="430" r:id="rId43"/>
    <p:sldId id="419" r:id="rId44"/>
    <p:sldId id="385" r:id="rId45"/>
    <p:sldId id="397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E012E9-8E81-40F2-A6B7-314E5FD864F2}">
          <p14:sldIdLst>
            <p14:sldId id="257"/>
            <p14:sldId id="436"/>
            <p14:sldId id="435"/>
            <p14:sldId id="399"/>
            <p14:sldId id="400"/>
            <p14:sldId id="398"/>
            <p14:sldId id="401"/>
            <p14:sldId id="402"/>
            <p14:sldId id="438"/>
            <p14:sldId id="437"/>
            <p14:sldId id="431"/>
            <p14:sldId id="420"/>
            <p14:sldId id="392"/>
            <p14:sldId id="393"/>
            <p14:sldId id="403"/>
            <p14:sldId id="405"/>
            <p14:sldId id="421"/>
            <p14:sldId id="429"/>
            <p14:sldId id="406"/>
            <p14:sldId id="407"/>
            <p14:sldId id="408"/>
            <p14:sldId id="424"/>
            <p14:sldId id="426"/>
            <p14:sldId id="409"/>
            <p14:sldId id="410"/>
            <p14:sldId id="425"/>
            <p14:sldId id="411"/>
            <p14:sldId id="412"/>
            <p14:sldId id="427"/>
            <p14:sldId id="439"/>
            <p14:sldId id="440"/>
            <p14:sldId id="413"/>
            <p14:sldId id="414"/>
            <p14:sldId id="415"/>
            <p14:sldId id="428"/>
            <p14:sldId id="416"/>
            <p14:sldId id="417"/>
            <p14:sldId id="430"/>
            <p14:sldId id="419"/>
            <p14:sldId id="385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B55CC"/>
    <a:srgbClr val="5B53F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65" autoAdjust="0"/>
  </p:normalViewPr>
  <p:slideViewPr>
    <p:cSldViewPr>
      <p:cViewPr varScale="1">
        <p:scale>
          <a:sx n="115" d="100"/>
          <a:sy n="115" d="100"/>
        </p:scale>
        <p:origin x="181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8799455-E484-48D7-B4B2-27B4F8400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68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184235F-ECE1-4BE8-8BAF-E29AC9805E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00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EBF9E-79B8-47AA-AB6E-92778F1771C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0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5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422C-A3D6-4174-9638-FCF5DC56E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47B4D-72BA-468E-AB16-795331F16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D2FAD-FD06-4AA6-AC57-91F90138A9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7854DB3-7A57-4181-880A-5215D777BB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350681" cy="365125"/>
          </a:xfrm>
        </p:spPr>
        <p:txBody>
          <a:bodyPr/>
          <a:lstStyle>
            <a:lvl1pPr algn="l">
              <a:defRPr sz="1200"/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533400" cy="365125"/>
          </a:xfrm>
        </p:spPr>
        <p:txBody>
          <a:bodyPr/>
          <a:lstStyle>
            <a:lvl1pPr>
              <a:defRPr sz="1200"/>
            </a:lvl1pPr>
            <a:extLst/>
          </a:lstStyle>
          <a:p>
            <a:pPr>
              <a:defRPr/>
            </a:pPr>
            <a:fld id="{1953F6A9-037C-4679-A974-5A2F60203C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876800" y="6581001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Copyright 2014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73681-C82D-4D99-8948-365C75EB26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0FAF7-8C0D-4DDF-A379-F4FDC17B23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E41F8-23B9-454D-90CC-E31BF8A7FB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078C3-AD74-4C69-8529-ABFACC4209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544F7-41D2-4889-B2EC-B0B2B2B8DC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E8385-873D-4308-8CE2-51B606282F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44E1B-9771-4FC4-AD8A-F994E9D706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17F4C6-6F30-47C3-875F-46DAC858CA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18779-1B42-43E3-AD0F-719051D420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8B0EE-74BD-464F-A113-BF9301018B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98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23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53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52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65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15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9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6576-CCC7-4A49-9300-5D4A8C0C3F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22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69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5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0858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82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1563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77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68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80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6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7F4D-3FF6-43A6-95C4-A0F445624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61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95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60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24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16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41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49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05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864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271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9936D-4006-447B-98FA-06B4AD980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32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115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212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57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17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985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45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018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465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2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05362-07AE-46AF-A279-AD4E819CBD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74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076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023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372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833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47855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366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51743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842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3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7C05-0F34-4950-B296-371F2131F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5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512B-0B1B-484E-988E-3B1C4969C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E609A-7A24-4D1A-B4F5-D3869A206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BD45D22-0321-4823-8238-266049D25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BD45D22-0321-4823-8238-266049D252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139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743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6066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ce-ni.gov.uk/articles/programme-and-project-benefits-managemen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6" Type="http://schemas.openxmlformats.org/officeDocument/2006/relationships/slide" Target="slide7.xml"/><Relationship Id="rId5" Type="http://schemas.openxmlformats.org/officeDocument/2006/relationships/hyperlink" Target="https://www.pmi.org/learning/library/benefits-realization-management-project-success-965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6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6.xml"/><Relationship Id="rId5" Type="http://schemas.openxmlformats.org/officeDocument/2006/relationships/slide" Target="slide15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6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6.xml"/><Relationship Id="rId6" Type="http://schemas.openxmlformats.org/officeDocument/2006/relationships/slide" Target="slide31.xml"/><Relationship Id="rId5" Type="http://schemas.openxmlformats.org/officeDocument/2006/relationships/image" Target="../media/image37.png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8.png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https://www.techno-pm.com/2021/08/benefits-realisation-plan.html" TargetMode="Externa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7772400" cy="1349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Chapter 4:</a:t>
            </a:r>
            <a:b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Project Integration Management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3657600"/>
            <a:ext cx="5791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Information Technology Project Management, Seventh Edition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791200"/>
            <a:ext cx="47933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See the text itself for full citations.</a:t>
            </a:r>
          </a:p>
        </p:txBody>
      </p:sp>
      <p:pic>
        <p:nvPicPr>
          <p:cNvPr id="8" name="Picture 5" descr="Information Technology Project Manag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53" y="3034843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284113"/>
            <a:ext cx="5715000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Last modified by Celeste Ng, in March 2022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BFE04-B3A4-4ED5-84DF-E784B60B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94" y="33130"/>
            <a:ext cx="7375606" cy="1280890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prstClr val="black"/>
                </a:solidFill>
              </a:rPr>
              <a:t>Benefit Management Lifecycle &amp; Relationship in Organization</a:t>
            </a:r>
            <a:endParaRPr lang="zh-TW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46F5D-667F-408B-99F2-D2A0B9834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2" y="1127649"/>
            <a:ext cx="4300306" cy="5697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5AA9B2-6A35-4794-BFD3-2E5B3814C3F8}"/>
              </a:ext>
            </a:extLst>
          </p:cNvPr>
          <p:cNvSpPr txBox="1"/>
          <p:nvPr/>
        </p:nvSpPr>
        <p:spPr>
          <a:xfrm>
            <a:off x="3543300" y="6172200"/>
            <a:ext cx="21717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000" dirty="0"/>
              <a:t>Source: </a:t>
            </a:r>
            <a:r>
              <a:rPr lang="en-US" altLang="zh-TW" sz="1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https://www.finance-ni.gov.uk/articles/programme-and-project-benefits-management</a:t>
            </a:r>
            <a:r>
              <a:rPr lang="en-US" altLang="zh-TW" sz="1000" dirty="0">
                <a:solidFill>
                  <a:srgbClr val="0070C0"/>
                </a:solidFill>
              </a:rPr>
              <a:t> </a:t>
            </a:r>
            <a:endParaRPr lang="zh-TW" altLang="en-US" sz="1000" dirty="0">
              <a:solidFill>
                <a:srgbClr val="0070C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4C701F-D709-4BF2-B197-F10910AD3BAF}"/>
              </a:ext>
            </a:extLst>
          </p:cNvPr>
          <p:cNvGrpSpPr/>
          <p:nvPr/>
        </p:nvGrpSpPr>
        <p:grpSpPr>
          <a:xfrm>
            <a:off x="65402" y="1140902"/>
            <a:ext cx="5649598" cy="5697221"/>
            <a:chOff x="65402" y="1140902"/>
            <a:chExt cx="5649598" cy="5697221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136366-BB22-4F5A-9DD9-ABE0F74A1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402" y="1140902"/>
              <a:ext cx="4300306" cy="56972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1DB0FC-3E6F-4702-BEAC-F7F2230146CD}"/>
                </a:ext>
              </a:extLst>
            </p:cNvPr>
            <p:cNvSpPr txBox="1"/>
            <p:nvPr/>
          </p:nvSpPr>
          <p:spPr>
            <a:xfrm>
              <a:off x="3543300" y="6185453"/>
              <a:ext cx="2171700" cy="5539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000" dirty="0"/>
                <a:t>Source: </a:t>
              </a:r>
              <a:r>
                <a:rPr lang="en-US" altLang="zh-TW" sz="1000" dirty="0">
                  <a:solidFill>
                    <a:srgbClr val="0070C0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https://www.finance-ni.gov.uk/articles/programme-and-project-benefits-management</a:t>
              </a:r>
              <a:r>
                <a:rPr lang="en-US" altLang="zh-TW" sz="1000" dirty="0">
                  <a:solidFill>
                    <a:srgbClr val="0070C0"/>
                  </a:solidFill>
                </a:rPr>
                <a:t> </a:t>
              </a:r>
              <a:endParaRPr lang="zh-TW" altLang="en-US" sz="10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CA0EDAA-5E9E-4E3B-9D9E-9F50A24F7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00858" y="1219200"/>
            <a:ext cx="4554549" cy="409094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CD16E9-D56C-47FD-93DE-49F8D5FCE8AF}"/>
              </a:ext>
            </a:extLst>
          </p:cNvPr>
          <p:cNvSpPr txBox="1"/>
          <p:nvPr/>
        </p:nvSpPr>
        <p:spPr>
          <a:xfrm>
            <a:off x="4629150" y="5325520"/>
            <a:ext cx="4419600" cy="369332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TW" sz="900" dirty="0"/>
              <a:t>Source: </a:t>
            </a:r>
            <a:r>
              <a:rPr lang="en-US" altLang="zh-TW" sz="9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https://www.pmi.org/learning/library/benefits-realization-management-project-success-9653</a:t>
            </a:r>
            <a:r>
              <a:rPr lang="en-US" altLang="zh-TW" sz="900" dirty="0">
                <a:solidFill>
                  <a:srgbClr val="0070C0"/>
                </a:solidFill>
              </a:rPr>
              <a:t> </a:t>
            </a:r>
            <a:endParaRPr lang="zh-TW" altLang="en-US" sz="900" dirty="0">
              <a:solidFill>
                <a:srgbClr val="0070C0"/>
              </a:solidFill>
            </a:endParaRPr>
          </a:p>
        </p:txBody>
      </p:sp>
      <p:sp>
        <p:nvSpPr>
          <p:cNvPr id="15" name="Action Button: Go Back or Previous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B31C3A1-C97B-47CD-8D7D-B7B1A667025A}"/>
              </a:ext>
            </a:extLst>
          </p:cNvPr>
          <p:cNvSpPr/>
          <p:nvPr/>
        </p:nvSpPr>
        <p:spPr>
          <a:xfrm>
            <a:off x="7863484" y="6265380"/>
            <a:ext cx="1066800" cy="4616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85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3831" y="6359594"/>
            <a:ext cx="6482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312" y="157296"/>
            <a:ext cx="874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/>
              </a:rPr>
              <a:t>4.1 DEVELOP PROJECT CHARTER 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/>
              </a:rPr>
              <a:t>(2)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6571" y="742072"/>
            <a:ext cx="8711293" cy="5683222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It documents the high-level information on the project and on the product, service, or result the project is intended to satisfy, such as:</a:t>
            </a:r>
          </a:p>
          <a:p>
            <a:pPr lvl="1"/>
            <a:r>
              <a:rPr lang="en-US" dirty="0"/>
              <a:t>Project </a:t>
            </a:r>
            <a:r>
              <a:rPr lang="en-US" dirty="0">
                <a:solidFill>
                  <a:srgbClr val="FF0000"/>
                </a:solidFill>
              </a:rPr>
              <a:t>purpose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Measurable project </a:t>
            </a:r>
            <a:r>
              <a:rPr lang="en-US" dirty="0">
                <a:solidFill>
                  <a:srgbClr val="FF0000"/>
                </a:solidFill>
              </a:rPr>
              <a:t>objectives</a:t>
            </a:r>
            <a:r>
              <a:rPr lang="en-US" dirty="0"/>
              <a:t> and related success criteria;</a:t>
            </a:r>
          </a:p>
          <a:p>
            <a:pPr lvl="1"/>
            <a:r>
              <a:rPr lang="en-US" dirty="0"/>
              <a:t>High-level </a:t>
            </a:r>
            <a:r>
              <a:rPr lang="en-US" dirty="0">
                <a:solidFill>
                  <a:srgbClr val="FF0000"/>
                </a:solidFill>
              </a:rPr>
              <a:t>requirements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High-level </a:t>
            </a:r>
            <a:r>
              <a:rPr lang="en-US" dirty="0">
                <a:solidFill>
                  <a:srgbClr val="FF0000"/>
                </a:solidFill>
              </a:rPr>
              <a:t>project description</a:t>
            </a:r>
            <a:r>
              <a:rPr lang="en-US" dirty="0"/>
              <a:t>, boundaries, and key deliverables;</a:t>
            </a:r>
          </a:p>
          <a:p>
            <a:pPr lvl="1"/>
            <a:r>
              <a:rPr lang="en-US" dirty="0"/>
              <a:t>Overall project </a:t>
            </a:r>
            <a:r>
              <a:rPr lang="en-US" dirty="0">
                <a:solidFill>
                  <a:srgbClr val="FF0000"/>
                </a:solidFill>
              </a:rPr>
              <a:t>risk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Summary </a:t>
            </a:r>
            <a:r>
              <a:rPr lang="en-US" dirty="0">
                <a:solidFill>
                  <a:srgbClr val="FF0000"/>
                </a:solidFill>
              </a:rPr>
              <a:t>milestone schedule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Preapproved </a:t>
            </a:r>
            <a:r>
              <a:rPr lang="en-US" dirty="0">
                <a:solidFill>
                  <a:srgbClr val="FF0000"/>
                </a:solidFill>
              </a:rPr>
              <a:t>financial</a:t>
            </a:r>
            <a:r>
              <a:rPr lang="en-US" dirty="0"/>
              <a:t> resources;</a:t>
            </a:r>
          </a:p>
          <a:p>
            <a:pPr lvl="1"/>
            <a:r>
              <a:rPr lang="en-US" dirty="0"/>
              <a:t>Key </a:t>
            </a:r>
            <a:r>
              <a:rPr lang="en-US" dirty="0">
                <a:solidFill>
                  <a:srgbClr val="FF0000"/>
                </a:solidFill>
              </a:rPr>
              <a:t>stakeholder</a:t>
            </a:r>
            <a:r>
              <a:rPr lang="en-US" dirty="0"/>
              <a:t> list;</a:t>
            </a:r>
          </a:p>
          <a:p>
            <a:pPr lvl="1"/>
            <a:r>
              <a:rPr lang="en-US" dirty="0"/>
              <a:t>Project </a:t>
            </a:r>
            <a:r>
              <a:rPr lang="en-US" dirty="0">
                <a:solidFill>
                  <a:srgbClr val="FF0000"/>
                </a:solidFill>
              </a:rPr>
              <a:t>approval requirements </a:t>
            </a:r>
            <a:r>
              <a:rPr lang="en-US" dirty="0"/>
              <a:t>(i.e., what constitutes project success, who decides the project is successful, and</a:t>
            </a:r>
          </a:p>
          <a:p>
            <a:pPr lvl="1"/>
            <a:r>
              <a:rPr lang="en-US" dirty="0"/>
              <a:t>who signs off on the project);</a:t>
            </a:r>
          </a:p>
          <a:p>
            <a:pPr lvl="1"/>
            <a:r>
              <a:rPr lang="en-US" dirty="0"/>
              <a:t>Project </a:t>
            </a:r>
            <a:r>
              <a:rPr lang="en-US" dirty="0">
                <a:solidFill>
                  <a:srgbClr val="00B0F0"/>
                </a:solidFill>
              </a:rPr>
              <a:t>exit criteria </a:t>
            </a:r>
            <a:r>
              <a:rPr lang="en-US" dirty="0"/>
              <a:t>(i.e., what are the conditions to be met in order to close or to cancel the project or phase);</a:t>
            </a:r>
          </a:p>
          <a:p>
            <a:pPr lvl="1"/>
            <a:r>
              <a:rPr lang="en-US" dirty="0"/>
              <a:t>Assigned </a:t>
            </a:r>
            <a:r>
              <a:rPr lang="en-US" dirty="0">
                <a:solidFill>
                  <a:srgbClr val="00B0F0"/>
                </a:solidFill>
              </a:rPr>
              <a:t>project manager</a:t>
            </a:r>
            <a:r>
              <a:rPr lang="en-US" dirty="0"/>
              <a:t>, responsibility, and authority level; and</a:t>
            </a:r>
          </a:p>
          <a:p>
            <a:pPr lvl="1"/>
            <a:r>
              <a:rPr lang="en-US" dirty="0"/>
              <a:t>Name and authority of the </a:t>
            </a:r>
            <a:r>
              <a:rPr lang="en-US" dirty="0">
                <a:solidFill>
                  <a:srgbClr val="00B0F0"/>
                </a:solidFill>
              </a:rPr>
              <a:t>sponsor</a:t>
            </a:r>
            <a:r>
              <a:rPr lang="en-US" dirty="0"/>
              <a:t> or other person(s) authorizing the project charter.</a:t>
            </a:r>
          </a:p>
          <a:p>
            <a:r>
              <a:rPr lang="en-US" dirty="0"/>
              <a:t>At a high level, the project charter ensures a common understanding by the stakeholders of the key deliverables, milestones, and the roles and responsibilities of everyone involved in the project.</a:t>
            </a:r>
          </a:p>
        </p:txBody>
      </p:sp>
    </p:spTree>
    <p:extLst>
      <p:ext uri="{BB962C8B-B14F-4D97-AF65-F5344CB8AC3E}">
        <p14:creationId xmlns:p14="http://schemas.microsoft.com/office/powerpoint/2010/main" val="39710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3997" y="6522946"/>
            <a:ext cx="648239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</a:t>
            </a:r>
            <a:r>
              <a:rPr lang="en-US" altLang="zh-TW" sz="1200" dirty="0">
                <a:solidFill>
                  <a:prstClr val="black"/>
                </a:solidFill>
                <a:latin typeface="Century Gothic" panose="020B0502020202020204"/>
              </a:rPr>
              <a:t>PMP Certification Course from Udemy, 2021</a:t>
            </a:r>
            <a:endParaRPr lang="en-US" sz="12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312" y="157296"/>
            <a:ext cx="874943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/>
              </a:rPr>
              <a:t>4.1 DEVELOP PROJECT CHARTER 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/>
              </a:rPr>
              <a:t>(2)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17770E6-5052-4905-9230-6D180F4FD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12" y="838200"/>
            <a:ext cx="6324600" cy="478155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28AB21-7748-44D9-9E0C-DE21770CF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193" y="2445358"/>
            <a:ext cx="6048872" cy="407758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ction Button: Go Back or Previous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20EBC63-AE40-495A-86F8-4B229517B37C}"/>
              </a:ext>
            </a:extLst>
          </p:cNvPr>
          <p:cNvSpPr/>
          <p:nvPr/>
        </p:nvSpPr>
        <p:spPr>
          <a:xfrm>
            <a:off x="7620000" y="1600200"/>
            <a:ext cx="1066800" cy="4616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2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Table 4-1. Project Charter for the DNA-Sequencing Instrument Completion Project</a:t>
            </a:r>
            <a:br>
              <a:rPr lang="en-US" dirty="0"/>
            </a:br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762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799"/>
            <a:ext cx="7696200" cy="218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9600" y="1205559"/>
            <a:ext cx="1927453" cy="6858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1981200"/>
            <a:ext cx="2036885" cy="3810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2935934"/>
            <a:ext cx="1741081" cy="291189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599" y="3764756"/>
            <a:ext cx="1524001" cy="273844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599" y="4147635"/>
            <a:ext cx="1688328" cy="291189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5638" y="5181600"/>
            <a:ext cx="2634762" cy="291189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Table 4-1. Project Charter (cont.)</a:t>
            </a:r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09601"/>
            <a:ext cx="5334000" cy="591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57400" y="603739"/>
            <a:ext cx="1438015" cy="208085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86200" y="2133600"/>
            <a:ext cx="2057400" cy="2286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4724400"/>
            <a:ext cx="3886200" cy="2286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1" y="5562600"/>
            <a:ext cx="1295400" cy="2286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Action Button: Go Back or Previous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B412546-29A2-481A-AB7A-0D5D8167AE0A}"/>
              </a:ext>
            </a:extLst>
          </p:cNvPr>
          <p:cNvSpPr/>
          <p:nvPr/>
        </p:nvSpPr>
        <p:spPr>
          <a:xfrm>
            <a:off x="7924800" y="4114800"/>
            <a:ext cx="1066800" cy="4616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3831" y="6359594"/>
            <a:ext cx="6482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125"/>
            <a:ext cx="907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/>
              </a:rPr>
              <a:t>4.2 DEVELOP PROJECT MANAGEMENT PLAN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/>
              </a:rPr>
              <a:t>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6072" y="1222965"/>
            <a:ext cx="8711293" cy="93160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dirty="0"/>
              <a:t>The key benefit of this process is the production of a comprehensive document that defines the </a:t>
            </a:r>
            <a:r>
              <a:rPr lang="en-US" dirty="0">
                <a:solidFill>
                  <a:srgbClr val="00B0F0"/>
                </a:solidFill>
              </a:rPr>
              <a:t>basis of all project work and how the work will be performed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630" y="2441122"/>
            <a:ext cx="8592735" cy="35426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00" y="3200400"/>
            <a:ext cx="2590800" cy="28956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886200" y="1905000"/>
            <a:ext cx="4648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0600" y="3886200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0600" y="4267200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4724400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748F53-A23A-4F60-8B09-F01BBAC053F2}"/>
              </a:ext>
            </a:extLst>
          </p:cNvPr>
          <p:cNvCxnSpPr>
            <a:cxnSpLocks/>
          </p:cNvCxnSpPr>
          <p:nvPr/>
        </p:nvCxnSpPr>
        <p:spPr>
          <a:xfrm>
            <a:off x="6172200" y="3962400"/>
            <a:ext cx="18288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BBAB04D0-FA8B-49CD-BC18-C9E7936633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4941324"/>
                  </p:ext>
                </p:extLst>
              </p:nvPr>
            </p:nvGraphicFramePr>
            <p:xfrm>
              <a:off x="6163179" y="4523726"/>
              <a:ext cx="1271103" cy="953327"/>
            </p:xfrm>
            <a:graphic>
              <a:graphicData uri="http://schemas.microsoft.com/office/powerpoint/2016/slidezoom">
                <pslz:sldZm>
                  <pslz:sldZmObj sldId="405" cId="3790982954">
                    <pslz:zmPr id="{69371AEE-0FE4-453B-BD41-385A07C21A1F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71103" cy="9533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BAB04D0-FA8B-49CD-BC18-C9E7936633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3179" y="4523726"/>
                <a:ext cx="1271103" cy="95332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05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3831" y="6359594"/>
            <a:ext cx="6482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125"/>
            <a:ext cx="907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/>
              </a:rPr>
              <a:t>4.2 DEVELOP PROJECT MANAGEMENT PLAN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/>
              </a:rPr>
              <a:t>(2)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361" y="598211"/>
            <a:ext cx="8061384" cy="57057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3092" y="992013"/>
            <a:ext cx="2819400" cy="5311984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0CFDE2-53EF-4DCE-A5A1-368C8D8F9176}"/>
              </a:ext>
            </a:extLst>
          </p:cNvPr>
          <p:cNvSpPr/>
          <p:nvPr/>
        </p:nvSpPr>
        <p:spPr>
          <a:xfrm>
            <a:off x="381000" y="4114800"/>
            <a:ext cx="2471428" cy="53340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A9078DF0-7C41-4985-87AF-770A1509BF7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2820891"/>
                  </p:ext>
                </p:extLst>
              </p:nvPr>
            </p:nvGraphicFramePr>
            <p:xfrm>
              <a:off x="7766223" y="5410200"/>
              <a:ext cx="1354661" cy="1015995"/>
            </p:xfrm>
            <a:graphic>
              <a:graphicData uri="http://schemas.microsoft.com/office/powerpoint/2016/slidezoom">
                <pslz:sldZm>
                  <pslz:sldZmObj sldId="421" cId="14378318">
                    <pslz:zmPr id="{D76C924E-5393-4C77-BED1-A0AD39BF1A29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54661" cy="101599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9078DF0-7C41-4985-87AF-770A1509BF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6223" y="5410200"/>
                <a:ext cx="1354661" cy="101599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1" name="Action Button: Go Back or Previous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114D350-8350-4DC6-90AA-9B9B5D6E2CAC}"/>
              </a:ext>
            </a:extLst>
          </p:cNvPr>
          <p:cNvSpPr/>
          <p:nvPr/>
        </p:nvSpPr>
        <p:spPr>
          <a:xfrm>
            <a:off x="7335502" y="620509"/>
            <a:ext cx="1066800" cy="4616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9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3831" y="6359594"/>
            <a:ext cx="443116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PMP Certification Course from Udemy,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125"/>
            <a:ext cx="907736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/>
              </a:rPr>
              <a:t>4.2 DEVELOP PROJECT MANAGEMENT PLAN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/>
              </a:rPr>
              <a:t>(2) –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simplified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340E65-CF6A-4B3E-AF84-2EB14C20D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760420"/>
            <a:ext cx="5479911" cy="5421438"/>
          </a:xfrm>
          <a:prstGeom prst="rect">
            <a:avLst/>
          </a:prstGeom>
        </p:spPr>
      </p:pic>
      <p:sp>
        <p:nvSpPr>
          <p:cNvPr id="9" name="Action Button: Go Back or Previous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8B9CB6A-BFB5-48AE-BDCB-52422ECAF371}"/>
              </a:ext>
            </a:extLst>
          </p:cNvPr>
          <p:cNvSpPr/>
          <p:nvPr/>
        </p:nvSpPr>
        <p:spPr>
          <a:xfrm>
            <a:off x="8027130" y="3428768"/>
            <a:ext cx="1066800" cy="4616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7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6364109"/>
            <a:ext cx="443116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PMP Certification Course from Udemy,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94060"/>
            <a:ext cx="907736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/>
              </a:rPr>
              <a:t>4.2 CHANGE MANAGEMENT PLAN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1ACA8A9-A26A-4025-B160-4D409AFAB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750658"/>
            <a:ext cx="5692696" cy="550632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Action Button: Go Back or Previous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B7CE550-4F0C-43A1-A207-24758BF0BFA8}"/>
              </a:ext>
            </a:extLst>
          </p:cNvPr>
          <p:cNvSpPr/>
          <p:nvPr/>
        </p:nvSpPr>
        <p:spPr>
          <a:xfrm>
            <a:off x="7650686" y="5768817"/>
            <a:ext cx="1066800" cy="4616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8648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3831" y="6359594"/>
            <a:ext cx="6482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312" y="157296"/>
            <a:ext cx="874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/>
              </a:rPr>
              <a:t>4.2 Scope management plan</a:t>
            </a:r>
            <a:endParaRPr lang="en-US" sz="32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985" y="2194010"/>
            <a:ext cx="8536653" cy="234533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9A639D-D87E-448C-8358-331D39301638}"/>
              </a:ext>
            </a:extLst>
          </p:cNvPr>
          <p:cNvCxnSpPr/>
          <p:nvPr/>
        </p:nvCxnSpPr>
        <p:spPr>
          <a:xfrm>
            <a:off x="6629400" y="2819400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0E7C05-DCBD-436D-AE7E-BEE5A8F44E86}"/>
              </a:ext>
            </a:extLst>
          </p:cNvPr>
          <p:cNvCxnSpPr>
            <a:cxnSpLocks/>
          </p:cNvCxnSpPr>
          <p:nvPr/>
        </p:nvCxnSpPr>
        <p:spPr>
          <a:xfrm>
            <a:off x="685800" y="3124200"/>
            <a:ext cx="3810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EB921F-C099-4D22-B5FF-137142F17AEC}"/>
              </a:ext>
            </a:extLst>
          </p:cNvPr>
          <p:cNvCxnSpPr>
            <a:cxnSpLocks/>
          </p:cNvCxnSpPr>
          <p:nvPr/>
        </p:nvCxnSpPr>
        <p:spPr>
          <a:xfrm>
            <a:off x="2895600" y="3810000"/>
            <a:ext cx="1295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22ABF0-47F7-4312-9989-1FAA8815857B}"/>
              </a:ext>
            </a:extLst>
          </p:cNvPr>
          <p:cNvCxnSpPr>
            <a:cxnSpLocks/>
          </p:cNvCxnSpPr>
          <p:nvPr/>
        </p:nvCxnSpPr>
        <p:spPr>
          <a:xfrm>
            <a:off x="2895600" y="4191000"/>
            <a:ext cx="3886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54ADE6-C164-4B7B-9B2E-383262AD2AA4}"/>
              </a:ext>
            </a:extLst>
          </p:cNvPr>
          <p:cNvCxnSpPr>
            <a:cxnSpLocks/>
          </p:cNvCxnSpPr>
          <p:nvPr/>
        </p:nvCxnSpPr>
        <p:spPr>
          <a:xfrm>
            <a:off x="2667000" y="4495800"/>
            <a:ext cx="5334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Action Button: Go Back or Previous 1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3D009AA-765C-4338-9D20-6CE95597A3D0}"/>
              </a:ext>
            </a:extLst>
          </p:cNvPr>
          <p:cNvSpPr/>
          <p:nvPr/>
        </p:nvSpPr>
        <p:spPr>
          <a:xfrm>
            <a:off x="7977464" y="4820478"/>
            <a:ext cx="1066800" cy="4616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04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AD9576D-6934-46E9-90FE-27162859913B}"/>
              </a:ext>
            </a:extLst>
          </p:cNvPr>
          <p:cNvSpPr/>
          <p:nvPr/>
        </p:nvSpPr>
        <p:spPr>
          <a:xfrm>
            <a:off x="1066800" y="1466440"/>
            <a:ext cx="7772400" cy="3715159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128" y="284255"/>
            <a:ext cx="7288942" cy="973463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altLang="zh-TW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Learning Objectives</a:t>
            </a:r>
            <a:endParaRPr lang="en-US" sz="2800" b="1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694487A-4EB1-4E1F-A441-F486CB8706CD}"/>
              </a:ext>
            </a:extLst>
          </p:cNvPr>
          <p:cNvSpPr txBox="1">
            <a:spLocks noChangeArrowheads="1"/>
          </p:cNvSpPr>
          <p:nvPr/>
        </p:nvSpPr>
        <p:spPr>
          <a:xfrm>
            <a:off x="1103243" y="1466440"/>
            <a:ext cx="7431157" cy="361245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altLang="zh-TW" sz="2800" dirty="0"/>
              <a:t>Describe an overall </a:t>
            </a:r>
            <a:r>
              <a:rPr lang="en-US" altLang="zh-TW" sz="2800" u="sng" dirty="0"/>
              <a:t>framework for project integration management</a:t>
            </a:r>
            <a:r>
              <a:rPr lang="zh-TW" altLang="en-US" sz="2800" dirty="0"/>
              <a:t>專案整合管理的總體</a:t>
            </a:r>
            <a:r>
              <a:rPr lang="zh-TW" altLang="zh-TW" sz="2800" dirty="0"/>
              <a:t>架構</a:t>
            </a:r>
            <a:endParaRPr lang="en-US" altLang="zh-TW" sz="2800" dirty="0"/>
          </a:p>
          <a:p>
            <a:pPr lvl="1" fontAlgn="auto"/>
            <a:r>
              <a:rPr lang="en-US" altLang="zh-TW" sz="2400" dirty="0"/>
              <a:t>Process &amp; practices, </a:t>
            </a:r>
          </a:p>
          <a:p>
            <a:pPr lvl="1" fontAlgn="auto"/>
            <a:r>
              <a:rPr lang="en-US" altLang="zh-TW" sz="2400" dirty="0"/>
              <a:t>Inputs, </a:t>
            </a:r>
          </a:p>
          <a:p>
            <a:pPr lvl="1" fontAlgn="auto"/>
            <a:r>
              <a:rPr lang="en-US" altLang="zh-TW" sz="2400" dirty="0"/>
              <a:t>Outputs, </a:t>
            </a:r>
          </a:p>
          <a:p>
            <a:pPr lvl="1" fontAlgn="auto"/>
            <a:r>
              <a:rPr lang="en-US" altLang="zh-TW" sz="2400" dirty="0"/>
              <a:t>Tools &amp; techniques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05A33B-5464-4AC2-ADED-46E8DB7219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5257800"/>
            <a:ext cx="4953000" cy="14064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C9C0845-9F9E-43F9-B686-15BE991F452E}"/>
              </a:ext>
            </a:extLst>
          </p:cNvPr>
          <p:cNvSpPr/>
          <p:nvPr/>
        </p:nvSpPr>
        <p:spPr>
          <a:xfrm>
            <a:off x="1600200" y="2819400"/>
            <a:ext cx="4038600" cy="1981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328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3831" y="6359594"/>
            <a:ext cx="6482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35" y="60125"/>
            <a:ext cx="9077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4.3 DIRECT AND MANAGE PROJECT WORK </a:t>
            </a:r>
            <a:r>
              <a:rPr lang="en-US" sz="3000" dirty="0"/>
              <a:t>(1)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672852" y="685800"/>
            <a:ext cx="8471148" cy="93160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en-US" dirty="0"/>
              <a:t>The key benefit of this process is that it </a:t>
            </a:r>
            <a:r>
              <a:rPr lang="en-US" dirty="0">
                <a:solidFill>
                  <a:srgbClr val="5B53FF"/>
                </a:solidFill>
              </a:rPr>
              <a:t>provides overall management </a:t>
            </a:r>
            <a:r>
              <a:rPr lang="en-US" dirty="0"/>
              <a:t>of the project work and deliverables, thus improving the probability of project success.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029" y="1847274"/>
            <a:ext cx="7316019" cy="434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305827" y="2362200"/>
            <a:ext cx="2332973" cy="15240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3200400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3352800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9D5832-E2B5-43C6-A02A-CFDEB83A5295}"/>
              </a:ext>
            </a:extLst>
          </p:cNvPr>
          <p:cNvCxnSpPr/>
          <p:nvPr/>
        </p:nvCxnSpPr>
        <p:spPr>
          <a:xfrm>
            <a:off x="5943600" y="3505200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EB9759-FDBD-477A-828F-5851FB0A2313}"/>
              </a:ext>
            </a:extLst>
          </p:cNvPr>
          <p:cNvCxnSpPr/>
          <p:nvPr/>
        </p:nvCxnSpPr>
        <p:spPr>
          <a:xfrm>
            <a:off x="1447800" y="3048000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3DF9CE-84A0-41D1-9162-CC7D6C21F4EA}"/>
              </a:ext>
            </a:extLst>
          </p:cNvPr>
          <p:cNvCxnSpPr/>
          <p:nvPr/>
        </p:nvCxnSpPr>
        <p:spPr>
          <a:xfrm>
            <a:off x="1447800" y="3367825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581420-BD5A-4D7D-8B84-D0B23EF1C012}"/>
              </a:ext>
            </a:extLst>
          </p:cNvPr>
          <p:cNvCxnSpPr>
            <a:cxnSpLocks/>
          </p:cNvCxnSpPr>
          <p:nvPr/>
        </p:nvCxnSpPr>
        <p:spPr>
          <a:xfrm>
            <a:off x="1447800" y="4953000"/>
            <a:ext cx="1524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C615E28-0F89-4C2C-873A-100A8C78E3E7}"/>
              </a:ext>
            </a:extLst>
          </p:cNvPr>
          <p:cNvSpPr/>
          <p:nvPr/>
        </p:nvSpPr>
        <p:spPr>
          <a:xfrm>
            <a:off x="3700438" y="3038557"/>
            <a:ext cx="1252562" cy="3048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2D70A385-2A2D-4326-9A11-9602E466B2F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46045040"/>
                  </p:ext>
                </p:extLst>
              </p:nvPr>
            </p:nvGraphicFramePr>
            <p:xfrm>
              <a:off x="7784174" y="3896139"/>
              <a:ext cx="1129748" cy="847311"/>
            </p:xfrm>
            <a:graphic>
              <a:graphicData uri="http://schemas.microsoft.com/office/powerpoint/2016/slidezoom">
                <pslz:sldZm>
                  <pslz:sldZmObj sldId="424" cId="1935456148">
                    <pslz:zmPr id="{7C864A66-E5AC-4CED-8C0E-EA9270D9B55E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29748" cy="84731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D70A385-2A2D-4326-9A11-9602E466B2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84174" y="3896139"/>
                <a:ext cx="1129748" cy="84731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34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83564" y="965557"/>
            <a:ext cx="313112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035" y="60125"/>
            <a:ext cx="9077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4.3 DIRECT AND MANAGE PROJECT WORK </a:t>
            </a:r>
            <a:r>
              <a:rPr lang="en-US" sz="3000" dirty="0"/>
              <a:t>(2)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3" y="600158"/>
            <a:ext cx="5329356" cy="625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3444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164" y="133181"/>
            <a:ext cx="9077365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4.3 DIRECT AND MANAGE PROJECT WORK </a:t>
            </a:r>
            <a:r>
              <a:rPr lang="en-US" sz="3000" dirty="0"/>
              <a:t>(2) – issue log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F8526-AE2A-4859-BE8F-3F744711D5C1}"/>
              </a:ext>
            </a:extLst>
          </p:cNvPr>
          <p:cNvSpPr txBox="1"/>
          <p:nvPr/>
        </p:nvSpPr>
        <p:spPr>
          <a:xfrm>
            <a:off x="1524000" y="6400800"/>
            <a:ext cx="443116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PMP Certification Course from Udemy, 2021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F01732D-77C7-4868-AB71-037A91D5E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8" y="1856025"/>
            <a:ext cx="9102512" cy="282404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Action Button: Go Back or Previous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0EE276-4C16-4B7A-A5C9-7C858F102ADA}"/>
              </a:ext>
            </a:extLst>
          </p:cNvPr>
          <p:cNvSpPr/>
          <p:nvPr/>
        </p:nvSpPr>
        <p:spPr>
          <a:xfrm>
            <a:off x="7977464" y="4820478"/>
            <a:ext cx="1066800" cy="4616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456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9036" y="60125"/>
            <a:ext cx="882494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4.3 DIRECT AND MANAGE PROJECT WORK </a:t>
            </a:r>
            <a:r>
              <a:rPr lang="en-US" sz="3000" dirty="0"/>
              <a:t>(2)</a:t>
            </a:r>
          </a:p>
          <a:p>
            <a:r>
              <a:rPr lang="en-US" sz="3000" dirty="0"/>
              <a:t>- Overview (up to here)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D93D49-8D29-4CAD-8D87-05ED88815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093480"/>
            <a:ext cx="5486400" cy="53073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FF8526-AE2A-4859-BE8F-3F744711D5C1}"/>
              </a:ext>
            </a:extLst>
          </p:cNvPr>
          <p:cNvSpPr txBox="1"/>
          <p:nvPr/>
        </p:nvSpPr>
        <p:spPr>
          <a:xfrm>
            <a:off x="1524000" y="6481050"/>
            <a:ext cx="443116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PMP Certification Course from Udemy, 2021</a:t>
            </a:r>
          </a:p>
        </p:txBody>
      </p:sp>
    </p:spTree>
    <p:extLst>
      <p:ext uri="{BB962C8B-B14F-4D97-AF65-F5344CB8AC3E}">
        <p14:creationId xmlns:p14="http://schemas.microsoft.com/office/powerpoint/2010/main" val="126247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3831" y="6359594"/>
            <a:ext cx="6482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125"/>
            <a:ext cx="907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4.4 MANAGE PROJECT KNOWLEDGE </a:t>
            </a:r>
            <a:r>
              <a:rPr lang="en-US" sz="3200" dirty="0"/>
              <a:t>(1)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" y="762000"/>
            <a:ext cx="8471148" cy="93160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en-US" dirty="0"/>
              <a:t>The key benefits of this process are that </a:t>
            </a:r>
            <a:r>
              <a:rPr lang="en-US" dirty="0">
                <a:solidFill>
                  <a:srgbClr val="5B53FF"/>
                </a:solidFill>
              </a:rPr>
              <a:t>prior organizational knowledge </a:t>
            </a:r>
            <a:r>
              <a:rPr lang="en-US" dirty="0"/>
              <a:t>is leveraged to produce or improve the project outcomes, and </a:t>
            </a:r>
            <a:r>
              <a:rPr lang="en-US" dirty="0">
                <a:solidFill>
                  <a:srgbClr val="5B53FF"/>
                </a:solidFill>
              </a:rPr>
              <a:t>knowledge created by the project is available </a:t>
            </a:r>
            <a:r>
              <a:rPr lang="en-US" dirty="0"/>
              <a:t>to support organizational operations and future projects or phases.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755" y="1874982"/>
            <a:ext cx="8603588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124200" y="2514600"/>
            <a:ext cx="2666999" cy="25146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172200" y="3276600"/>
            <a:ext cx="1594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914400" y="3276600"/>
            <a:ext cx="1752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9960F7-EA64-4BC0-BDBB-EEAB5CDD67BB}"/>
              </a:ext>
            </a:extLst>
          </p:cNvPr>
          <p:cNvCxnSpPr>
            <a:cxnSpLocks/>
          </p:cNvCxnSpPr>
          <p:nvPr/>
        </p:nvCxnSpPr>
        <p:spPr>
          <a:xfrm>
            <a:off x="914400" y="3657600"/>
            <a:ext cx="1752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0CC1D3-EF01-4CAB-A297-62252A7F9304}"/>
              </a:ext>
            </a:extLst>
          </p:cNvPr>
          <p:cNvCxnSpPr>
            <a:cxnSpLocks/>
          </p:cNvCxnSpPr>
          <p:nvPr/>
        </p:nvCxnSpPr>
        <p:spPr>
          <a:xfrm>
            <a:off x="914400" y="4953000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28DEE64-2142-40E4-B9A2-7C4AE0EAC081}"/>
              </a:ext>
            </a:extLst>
          </p:cNvPr>
          <p:cNvSpPr/>
          <p:nvPr/>
        </p:nvSpPr>
        <p:spPr>
          <a:xfrm>
            <a:off x="3547771" y="3200400"/>
            <a:ext cx="1786229" cy="4572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F39122D7-C8AC-481F-A771-4A953B74626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3926861"/>
                  </p:ext>
                </p:extLst>
              </p:nvPr>
            </p:nvGraphicFramePr>
            <p:xfrm>
              <a:off x="6553200" y="4645089"/>
              <a:ext cx="1390372" cy="1042779"/>
            </p:xfrm>
            <a:graphic>
              <a:graphicData uri="http://schemas.microsoft.com/office/powerpoint/2016/slidezoom">
                <pslz:sldZm>
                  <pslz:sldZmObj sldId="425" cId="1330334275">
                    <pslz:zmPr id="{1323D339-E244-4054-BB75-060432ADBE1E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90372" cy="104277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F39122D7-C8AC-481F-A771-4A953B7462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3200" y="4645089"/>
                <a:ext cx="1390372" cy="104277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34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71490" y="965557"/>
            <a:ext cx="274320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309" y="60125"/>
            <a:ext cx="8948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4.4 MANAGE PROJECT KNOWLEDGE </a:t>
            </a:r>
            <a:r>
              <a:rPr lang="en-US" sz="3200" dirty="0"/>
              <a:t>(2)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50" y="554181"/>
            <a:ext cx="5990975" cy="630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3444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9309" y="60125"/>
            <a:ext cx="89480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4.4 Lesson Learnt Register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EA8DD-F0DA-4CF3-A037-D3955DA3A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835" y="1347860"/>
            <a:ext cx="8033003" cy="464149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9223D8-3E50-43E5-98A3-9DF089C3E79E}"/>
              </a:ext>
            </a:extLst>
          </p:cNvPr>
          <p:cNvSpPr txBox="1"/>
          <p:nvPr/>
        </p:nvSpPr>
        <p:spPr>
          <a:xfrm>
            <a:off x="1524000" y="6400800"/>
            <a:ext cx="443116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PMP Certification Course from Udemy, 2021</a:t>
            </a:r>
          </a:p>
        </p:txBody>
      </p:sp>
      <p:sp>
        <p:nvSpPr>
          <p:cNvPr id="6" name="Action Button: Go Back or Previous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62E8C7E-F173-43E8-996A-CAAE087FB948}"/>
              </a:ext>
            </a:extLst>
          </p:cNvPr>
          <p:cNvSpPr/>
          <p:nvPr/>
        </p:nvSpPr>
        <p:spPr>
          <a:xfrm>
            <a:off x="7086600" y="6169966"/>
            <a:ext cx="1066800" cy="4616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334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2377" y="6396335"/>
            <a:ext cx="6482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125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4.5 MONITOR AND CONTROL PROJECT WORK </a:t>
            </a:r>
            <a:r>
              <a:rPr lang="en-US" sz="2800" dirty="0"/>
              <a:t>(1)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" y="685800"/>
            <a:ext cx="8471148" cy="93160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en-US" dirty="0"/>
              <a:t>The key benefits of this process are that it </a:t>
            </a:r>
            <a:r>
              <a:rPr lang="en-US" dirty="0">
                <a:solidFill>
                  <a:srgbClr val="5B53FF"/>
                </a:solidFill>
              </a:rPr>
              <a:t>allows stakeholders to understand the current state of the project</a:t>
            </a:r>
            <a:r>
              <a:rPr lang="en-US" dirty="0"/>
              <a:t>, to recognize the actions taken to address any </a:t>
            </a:r>
            <a:r>
              <a:rPr lang="en-US" dirty="0">
                <a:solidFill>
                  <a:srgbClr val="5B53FF"/>
                </a:solidFill>
              </a:rPr>
              <a:t>performance issues</a:t>
            </a:r>
            <a:r>
              <a:rPr lang="en-US" dirty="0"/>
              <a:t>, and to have </a:t>
            </a:r>
            <a:r>
              <a:rPr lang="en-US" dirty="0">
                <a:solidFill>
                  <a:srgbClr val="5B53FF"/>
                </a:solidFill>
              </a:rPr>
              <a:t>visibility into the future project </a:t>
            </a:r>
            <a:r>
              <a:rPr lang="en-US" dirty="0"/>
              <a:t>status with cost and schedule forecasts.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017" y="1752600"/>
            <a:ext cx="7349013" cy="45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5867400" y="2971800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7400" y="3124200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00401" y="2209800"/>
            <a:ext cx="2362200" cy="2514591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732E84-6984-4C47-9A7C-F097CBE7EF2F}"/>
              </a:ext>
            </a:extLst>
          </p:cNvPr>
          <p:cNvCxnSpPr>
            <a:cxnSpLocks/>
          </p:cNvCxnSpPr>
          <p:nvPr/>
        </p:nvCxnSpPr>
        <p:spPr>
          <a:xfrm>
            <a:off x="1422377" y="5029200"/>
            <a:ext cx="16256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189636-7C4D-4552-AFD3-433E3F529D70}"/>
              </a:ext>
            </a:extLst>
          </p:cNvPr>
          <p:cNvCxnSpPr/>
          <p:nvPr/>
        </p:nvCxnSpPr>
        <p:spPr>
          <a:xfrm>
            <a:off x="1422377" y="5257800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DCE7EC-DCF9-42AF-9DF6-DDD132350F4E}"/>
              </a:ext>
            </a:extLst>
          </p:cNvPr>
          <p:cNvSpPr/>
          <p:nvPr/>
        </p:nvSpPr>
        <p:spPr>
          <a:xfrm>
            <a:off x="3505201" y="3122054"/>
            <a:ext cx="1600199" cy="992746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BCDDCF01-DC45-4DD1-BC14-1D3517657C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9742827"/>
                  </p:ext>
                </p:extLst>
              </p:nvPr>
            </p:nvGraphicFramePr>
            <p:xfrm>
              <a:off x="5638800" y="4820250"/>
              <a:ext cx="1255643" cy="941732"/>
            </p:xfrm>
            <a:graphic>
              <a:graphicData uri="http://schemas.microsoft.com/office/powerpoint/2016/slidezoom">
                <pslz:sldZm>
                  <pslz:sldZmObj sldId="439" cId="2742530256">
                    <pslz:zmPr id="{2C173676-E76C-4DF8-A744-3883B56EDC6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55643" cy="94173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CDDCF01-DC45-4DD1-BC14-1D3517657C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8800" y="4820250"/>
                <a:ext cx="1255643" cy="94173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34C8FE9D-4179-4003-B7AD-84174FECEA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50395140"/>
                  </p:ext>
                </p:extLst>
              </p:nvPr>
            </p:nvGraphicFramePr>
            <p:xfrm>
              <a:off x="6943905" y="4820250"/>
              <a:ext cx="1255643" cy="941732"/>
            </p:xfrm>
            <a:graphic>
              <a:graphicData uri="http://schemas.microsoft.com/office/powerpoint/2016/slidezoom">
                <pslz:sldZm>
                  <pslz:sldZmObj sldId="440" cId="4030724374">
                    <pslz:zmPr id="{8D9BA596-68FE-4D1F-AFA8-7E7FB37389F2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55643" cy="94173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34C8FE9D-4179-4003-B7AD-84174FECEA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3905" y="4820250"/>
                <a:ext cx="1255643" cy="94173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34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83927" y="614373"/>
            <a:ext cx="241836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035" y="60125"/>
            <a:ext cx="907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4.5 MONITOR AND CONTROL PROJECT WORK </a:t>
            </a:r>
            <a:r>
              <a:rPr lang="en-US" sz="2800" dirty="0"/>
              <a:t>(2)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631" y="544946"/>
            <a:ext cx="4851575" cy="631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3444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9035" y="60125"/>
            <a:ext cx="907736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4.5 MONITOR AND CONTROL PROJECT WORK </a:t>
            </a:r>
            <a:r>
              <a:rPr lang="en-US" sz="2800" dirty="0"/>
              <a:t>(2)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F60DD6-8A4C-4E9E-B892-767931F0B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599" y="1033588"/>
            <a:ext cx="5746757" cy="5214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0A90C7-06ED-415F-B50E-FB16295F2118}"/>
              </a:ext>
            </a:extLst>
          </p:cNvPr>
          <p:cNvSpPr txBox="1"/>
          <p:nvPr/>
        </p:nvSpPr>
        <p:spPr>
          <a:xfrm>
            <a:off x="1524000" y="6400800"/>
            <a:ext cx="443116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PMP Certification Course from Udemy,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240EC-F7C0-4295-B99A-00822A4E9E44}"/>
              </a:ext>
            </a:extLst>
          </p:cNvPr>
          <p:cNvSpPr/>
          <p:nvPr/>
        </p:nvSpPr>
        <p:spPr>
          <a:xfrm>
            <a:off x="2590800" y="1828800"/>
            <a:ext cx="4603756" cy="6096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5336DF-7934-4E46-9212-CB4F69BA191D}"/>
              </a:ext>
            </a:extLst>
          </p:cNvPr>
          <p:cNvSpPr/>
          <p:nvPr/>
        </p:nvSpPr>
        <p:spPr>
          <a:xfrm>
            <a:off x="2590800" y="2434107"/>
            <a:ext cx="4603756" cy="6096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B01AC2-DCDF-4C37-B3BA-9A0BAF6A9DFC}"/>
              </a:ext>
            </a:extLst>
          </p:cNvPr>
          <p:cNvSpPr/>
          <p:nvPr/>
        </p:nvSpPr>
        <p:spPr>
          <a:xfrm>
            <a:off x="2590800" y="2836079"/>
            <a:ext cx="4603756" cy="6096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2D5E1-1730-4E91-B5E1-7605D0BA02FC}"/>
              </a:ext>
            </a:extLst>
          </p:cNvPr>
          <p:cNvSpPr/>
          <p:nvPr/>
        </p:nvSpPr>
        <p:spPr>
          <a:xfrm>
            <a:off x="2590800" y="3505200"/>
            <a:ext cx="5289556" cy="6096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B44C94-208F-4596-86E7-845982C96236}"/>
              </a:ext>
            </a:extLst>
          </p:cNvPr>
          <p:cNvSpPr/>
          <p:nvPr/>
        </p:nvSpPr>
        <p:spPr>
          <a:xfrm>
            <a:off x="2593579" y="4191000"/>
            <a:ext cx="5289556" cy="6096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58441A-CCA0-46F3-A38A-055BDD19487F}"/>
              </a:ext>
            </a:extLst>
          </p:cNvPr>
          <p:cNvSpPr/>
          <p:nvPr/>
        </p:nvSpPr>
        <p:spPr>
          <a:xfrm>
            <a:off x="2590800" y="4776989"/>
            <a:ext cx="5289556" cy="6096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5A696F-6C2C-46D2-85AB-D5D00278625C}"/>
              </a:ext>
            </a:extLst>
          </p:cNvPr>
          <p:cNvSpPr/>
          <p:nvPr/>
        </p:nvSpPr>
        <p:spPr>
          <a:xfrm>
            <a:off x="2590800" y="5362978"/>
            <a:ext cx="5289556" cy="6096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277" y="70646"/>
            <a:ext cx="7288942" cy="973463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2800" dirty="0"/>
              <a:t>Project Management Process Groups and Knowledge Areas Mapping (1)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0147" y="6396335"/>
            <a:ext cx="728894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Source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PMI, 2017, “A guide to the project management body of knowledge (PMBOK guide),”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Sixth edition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Newtown Square, PA: Project Management Institute, Inc.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6994" y="1044109"/>
            <a:ext cx="6128314" cy="5342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1509" y="2071255"/>
            <a:ext cx="1469710" cy="3293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There are </a:t>
            </a:r>
            <a:r>
              <a:rPr lang="en-US" altLang="zh-TW" sz="1600">
                <a:solidFill>
                  <a:prstClr val="black"/>
                </a:solidFill>
                <a:latin typeface="Century Gothic" panose="020B0502020202020204"/>
              </a:rPr>
              <a:t>processes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from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each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knowledge area under the “planning”  and “monitoring and controlling” process groups.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8492" y="3570013"/>
            <a:ext cx="1066800" cy="29094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“planning”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8491" y="4082631"/>
            <a:ext cx="1163781" cy="7041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“monitoring and controlling”</a:t>
            </a:r>
          </a:p>
        </p:txBody>
      </p:sp>
      <p:sp>
        <p:nvSpPr>
          <p:cNvPr id="7" name="Dodecagon 6">
            <a:extLst>
              <a:ext uri="{FF2B5EF4-FFF2-40B4-BE49-F238E27FC236}">
                <a16:creationId xmlns:a16="http://schemas.microsoft.com/office/drawing/2014/main" id="{7CB228BD-C8AE-4490-A94A-8938D8572E0D}"/>
              </a:ext>
            </a:extLst>
          </p:cNvPr>
          <p:cNvSpPr/>
          <p:nvPr/>
        </p:nvSpPr>
        <p:spPr>
          <a:xfrm rot="19918397">
            <a:off x="12398" y="437061"/>
            <a:ext cx="1847510" cy="838200"/>
          </a:xfrm>
          <a:prstGeom prst="dodecagon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</a:t>
            </a:r>
            <a:endParaRPr lang="zh-TW" alt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CF025C-CEDF-4FB3-88DD-49A7ACF9BCF8}"/>
              </a:ext>
            </a:extLst>
          </p:cNvPr>
          <p:cNvSpPr/>
          <p:nvPr/>
        </p:nvSpPr>
        <p:spPr>
          <a:xfrm>
            <a:off x="1366994" y="2278857"/>
            <a:ext cx="6128314" cy="77190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3929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9035" y="60125"/>
            <a:ext cx="907736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4.5 Performance Report</a:t>
            </a:r>
            <a:endParaRPr lang="en-US" sz="2800" dirty="0"/>
          </a:p>
        </p:txBody>
      </p:sp>
      <p:sp>
        <p:nvSpPr>
          <p:cNvPr id="16" name="Action Button: Go Back or Previous 1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8DD8B07-CE15-4FC1-A8AB-90F527AE0892}"/>
              </a:ext>
            </a:extLst>
          </p:cNvPr>
          <p:cNvSpPr/>
          <p:nvPr/>
        </p:nvSpPr>
        <p:spPr>
          <a:xfrm>
            <a:off x="7696200" y="6019800"/>
            <a:ext cx="1066800" cy="4616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75FDB53D-6A79-4CE4-A2BF-9EBCB6EEB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533400"/>
            <a:ext cx="5951816" cy="6671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530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9035" y="60125"/>
            <a:ext cx="907736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4.5 Change Request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032752-FD1C-4D0F-B63E-606BA49FC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0" y="533400"/>
            <a:ext cx="4953000" cy="668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Action Button: Go Back or Previous 1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8DD8B07-CE15-4FC1-A8AB-90F527AE0892}"/>
              </a:ext>
            </a:extLst>
          </p:cNvPr>
          <p:cNvSpPr/>
          <p:nvPr/>
        </p:nvSpPr>
        <p:spPr>
          <a:xfrm>
            <a:off x="7086600" y="6169966"/>
            <a:ext cx="1066800" cy="4616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724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40" y="-37047"/>
            <a:ext cx="9127660" cy="722847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2377" y="6396335"/>
            <a:ext cx="6482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0125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4.6 PERFORM INTEGRATED CHANGE CONTROL </a:t>
            </a:r>
            <a:r>
              <a:rPr lang="en-US" sz="2700" dirty="0"/>
              <a:t>(1)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32708" y="899692"/>
            <a:ext cx="8471148" cy="93160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en-US" dirty="0"/>
              <a:t>The key benefit of this process is that it allows </a:t>
            </a:r>
            <a:r>
              <a:rPr lang="en-US" dirty="0">
                <a:solidFill>
                  <a:srgbClr val="5B53FF"/>
                </a:solidFill>
              </a:rPr>
              <a:t>for documented changes </a:t>
            </a:r>
            <a:r>
              <a:rPr lang="en-US" dirty="0"/>
              <a:t>within the project to </a:t>
            </a:r>
            <a:r>
              <a:rPr lang="en-US" dirty="0">
                <a:solidFill>
                  <a:srgbClr val="5B53FF"/>
                </a:solidFill>
              </a:rPr>
              <a:t>be considered in an integrated manner </a:t>
            </a:r>
            <a:r>
              <a:rPr lang="en-US" dirty="0"/>
              <a:t>while addressing overall project risk, which often arises from changes made without consideration of the overall project objectives or plans.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837" y="1838036"/>
            <a:ext cx="7539856" cy="453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382027" y="2362200"/>
            <a:ext cx="2485373" cy="2590798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447800" y="5105400"/>
            <a:ext cx="1524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47800" y="5257800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E6C5DF-162E-48A1-B6F9-90082852D4E2}"/>
              </a:ext>
            </a:extLst>
          </p:cNvPr>
          <p:cNvCxnSpPr>
            <a:cxnSpLocks/>
          </p:cNvCxnSpPr>
          <p:nvPr/>
        </p:nvCxnSpPr>
        <p:spPr>
          <a:xfrm>
            <a:off x="6172200" y="3048000"/>
            <a:ext cx="1524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C5566-4432-4052-A54A-E607ACF2F3A3}"/>
              </a:ext>
            </a:extLst>
          </p:cNvPr>
          <p:cNvSpPr/>
          <p:nvPr/>
        </p:nvSpPr>
        <p:spPr>
          <a:xfrm>
            <a:off x="3786512" y="3200400"/>
            <a:ext cx="1776087" cy="1376963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2377" y="6396335"/>
            <a:ext cx="6482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012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4.6 PERFORM INTEGRATED CHANGE CONTROL </a:t>
            </a:r>
            <a:r>
              <a:rPr lang="en-US" sz="2800" dirty="0"/>
              <a:t>(2)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90" y="683490"/>
            <a:ext cx="8069489" cy="5671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444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6396335"/>
            <a:ext cx="6482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012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4.6 PERFORM INTEGRATED CHANGE CONTROL </a:t>
            </a:r>
            <a:r>
              <a:rPr lang="en-US" sz="2800" dirty="0"/>
              <a:t>(3)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4242" y="684213"/>
            <a:ext cx="4692515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570093"/>
            <a:ext cx="7149142" cy="5753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444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60125"/>
            <a:ext cx="896778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4.6 PERFORM INTEGRATED CHANGE CONTROL </a:t>
            </a:r>
            <a:r>
              <a:rPr lang="en-US" sz="2800" dirty="0"/>
              <a:t>(4) – simplified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148F1-3B1F-4B62-B48F-58E771137A5D}"/>
              </a:ext>
            </a:extLst>
          </p:cNvPr>
          <p:cNvSpPr txBox="1"/>
          <p:nvPr/>
        </p:nvSpPr>
        <p:spPr>
          <a:xfrm>
            <a:off x="273728" y="6460820"/>
            <a:ext cx="402380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PMP Certification Course from Udemy, 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54EFE1-4539-4967-A08C-1D1DB0239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95" y="1124721"/>
            <a:ext cx="5159550" cy="4910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4F38B6-EE90-44E3-A204-6B6659045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530" y="1092909"/>
            <a:ext cx="5311950" cy="520078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93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85208" y="6408141"/>
            <a:ext cx="6482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01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4.7 CLOSE PROJECT OR PHASE </a:t>
            </a:r>
            <a:r>
              <a:rPr lang="en-US" sz="3000" dirty="0"/>
              <a:t>(1)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78890" y="761147"/>
            <a:ext cx="8284110" cy="93160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en-US" dirty="0"/>
              <a:t>The key benefits of this process are the </a:t>
            </a:r>
            <a:r>
              <a:rPr lang="en-US" dirty="0">
                <a:solidFill>
                  <a:srgbClr val="5B53FF"/>
                </a:solidFill>
              </a:rPr>
              <a:t>project or phase information is archived</a:t>
            </a:r>
            <a:r>
              <a:rPr lang="en-US" dirty="0"/>
              <a:t>, the </a:t>
            </a:r>
            <a:r>
              <a:rPr lang="en-US" dirty="0">
                <a:solidFill>
                  <a:srgbClr val="5B53FF"/>
                </a:solidFill>
              </a:rPr>
              <a:t>planned work is completed</a:t>
            </a:r>
            <a:r>
              <a:rPr lang="en-US" dirty="0"/>
              <a:t>, and organizational team </a:t>
            </a:r>
            <a:r>
              <a:rPr lang="en-US" dirty="0">
                <a:solidFill>
                  <a:srgbClr val="5B53FF"/>
                </a:solidFill>
              </a:rPr>
              <a:t>resources are released </a:t>
            </a:r>
            <a:r>
              <a:rPr lang="en-US" dirty="0"/>
              <a:t>to pursue new endeavors.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286" y="1680948"/>
            <a:ext cx="6071353" cy="470325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048000" y="2152422"/>
            <a:ext cx="1951973" cy="1581373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6AC04E-7D82-423B-AA3B-6D7DA848AB4F}"/>
              </a:ext>
            </a:extLst>
          </p:cNvPr>
          <p:cNvCxnSpPr>
            <a:cxnSpLocks/>
          </p:cNvCxnSpPr>
          <p:nvPr/>
        </p:nvCxnSpPr>
        <p:spPr>
          <a:xfrm>
            <a:off x="5257800" y="2819400"/>
            <a:ext cx="1219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93260E-A467-4C85-A6E3-161F64096932}"/>
              </a:ext>
            </a:extLst>
          </p:cNvPr>
          <p:cNvCxnSpPr>
            <a:cxnSpLocks/>
          </p:cNvCxnSpPr>
          <p:nvPr/>
        </p:nvCxnSpPr>
        <p:spPr>
          <a:xfrm>
            <a:off x="5181600" y="3200400"/>
            <a:ext cx="6858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8DF5AB-46B5-4BA8-92C9-84989F535144}"/>
              </a:ext>
            </a:extLst>
          </p:cNvPr>
          <p:cNvCxnSpPr>
            <a:cxnSpLocks/>
          </p:cNvCxnSpPr>
          <p:nvPr/>
        </p:nvCxnSpPr>
        <p:spPr>
          <a:xfrm>
            <a:off x="5181600" y="3352800"/>
            <a:ext cx="1524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29D271-BF29-4761-BB80-7B49388ED314}"/>
              </a:ext>
            </a:extLst>
          </p:cNvPr>
          <p:cNvCxnSpPr>
            <a:cxnSpLocks/>
          </p:cNvCxnSpPr>
          <p:nvPr/>
        </p:nvCxnSpPr>
        <p:spPr>
          <a:xfrm>
            <a:off x="1524000" y="5105400"/>
            <a:ext cx="1219200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60DD5A-DA76-47D4-8CA2-AD468585F78D}"/>
              </a:ext>
            </a:extLst>
          </p:cNvPr>
          <p:cNvCxnSpPr>
            <a:cxnSpLocks/>
          </p:cNvCxnSpPr>
          <p:nvPr/>
        </p:nvCxnSpPr>
        <p:spPr>
          <a:xfrm>
            <a:off x="5257800" y="2971800"/>
            <a:ext cx="1219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BF3DE3-5C58-49A4-A783-89AAFCDA24E8}"/>
              </a:ext>
            </a:extLst>
          </p:cNvPr>
          <p:cNvCxnSpPr>
            <a:cxnSpLocks/>
          </p:cNvCxnSpPr>
          <p:nvPr/>
        </p:nvCxnSpPr>
        <p:spPr>
          <a:xfrm>
            <a:off x="1524000" y="5181600"/>
            <a:ext cx="1219200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932DEB-3578-4A93-B73E-BA2A7C44E99E}"/>
              </a:ext>
            </a:extLst>
          </p:cNvPr>
          <p:cNvCxnSpPr>
            <a:cxnSpLocks/>
          </p:cNvCxnSpPr>
          <p:nvPr/>
        </p:nvCxnSpPr>
        <p:spPr>
          <a:xfrm>
            <a:off x="1524000" y="5638800"/>
            <a:ext cx="609600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683658-F2B5-4C86-8355-ACCCAF040D11}"/>
              </a:ext>
            </a:extLst>
          </p:cNvPr>
          <p:cNvCxnSpPr>
            <a:cxnSpLocks/>
          </p:cNvCxnSpPr>
          <p:nvPr/>
        </p:nvCxnSpPr>
        <p:spPr>
          <a:xfrm>
            <a:off x="1524000" y="5715000"/>
            <a:ext cx="1371600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42E5586-6048-404E-BF20-CC8464BA0CB4}"/>
              </a:ext>
            </a:extLst>
          </p:cNvPr>
          <p:cNvSpPr/>
          <p:nvPr/>
        </p:nvSpPr>
        <p:spPr>
          <a:xfrm>
            <a:off x="3378242" y="2667000"/>
            <a:ext cx="1139920" cy="685801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60125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4.7 CLOSE PROJECT OR PHASE</a:t>
            </a:r>
            <a:endParaRPr lang="en-US" sz="3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4996BE-3771-4996-90B6-D51AC55D5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990600"/>
            <a:ext cx="5411726" cy="5257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05772F-0A84-4AE0-8ADD-9F44D77CCCA9}"/>
              </a:ext>
            </a:extLst>
          </p:cNvPr>
          <p:cNvSpPr txBox="1"/>
          <p:nvPr/>
        </p:nvSpPr>
        <p:spPr>
          <a:xfrm>
            <a:off x="273728" y="6460820"/>
            <a:ext cx="402380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PMP Certification Course from Udemy, 2021</a:t>
            </a:r>
          </a:p>
        </p:txBody>
      </p:sp>
    </p:spTree>
    <p:extLst>
      <p:ext uri="{BB962C8B-B14F-4D97-AF65-F5344CB8AC3E}">
        <p14:creationId xmlns:p14="http://schemas.microsoft.com/office/powerpoint/2010/main" val="3633444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0544" y="1242444"/>
            <a:ext cx="311109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601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4.7 CLOSE PROJECT OR PHASE </a:t>
            </a:r>
            <a:r>
              <a:rPr lang="en-US" sz="3000" dirty="0"/>
              <a:t>(2)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74" y="628073"/>
            <a:ext cx="5514529" cy="622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170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134068" cy="973463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3800" b="1" dirty="0"/>
              <a:t>Recap today’s lecture – 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77200" cy="5410200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Discuss</a:t>
            </a:r>
            <a:r>
              <a:rPr lang="en-US" sz="2100" dirty="0"/>
              <a:t> different </a:t>
            </a:r>
            <a:r>
              <a:rPr lang="en-US" sz="2100" u="sng" dirty="0"/>
              <a:t>project selection methods</a:t>
            </a:r>
            <a:r>
              <a:rPr lang="zh-TW" altLang="en-US" sz="2100" dirty="0"/>
              <a:t>專案選擇方法</a:t>
            </a:r>
            <a:endParaRPr lang="en-US" altLang="zh-TW" sz="2100" dirty="0"/>
          </a:p>
          <a:p>
            <a:pPr lvl="1"/>
            <a:r>
              <a:rPr lang="en-US" altLang="zh-TW" dirty="0"/>
              <a:t>Basic idea - SP</a:t>
            </a:r>
          </a:p>
          <a:p>
            <a:pPr lvl="1"/>
            <a:r>
              <a:rPr lang="en-US" dirty="0"/>
              <a:t>Methods – 5 </a:t>
            </a:r>
          </a:p>
          <a:p>
            <a:pPr lvl="2"/>
            <a:r>
              <a:rPr lang="en-US" dirty="0"/>
              <a:t>Need – will need $; </a:t>
            </a:r>
          </a:p>
          <a:p>
            <a:pPr lvl="2"/>
            <a:r>
              <a:rPr lang="en-US" dirty="0"/>
              <a:t>Categorizing – POD; </a:t>
            </a:r>
          </a:p>
          <a:p>
            <a:pPr lvl="2"/>
            <a:r>
              <a:rPr lang="en-US" dirty="0"/>
              <a:t>Financial model – NPV, ROI, </a:t>
            </a:r>
            <a:r>
              <a:rPr lang="en-US" dirty="0" err="1"/>
              <a:t>PBack</a:t>
            </a:r>
            <a:r>
              <a:rPr lang="en-US" dirty="0"/>
              <a:t>; </a:t>
            </a:r>
          </a:p>
          <a:p>
            <a:pPr lvl="2"/>
            <a:r>
              <a:rPr lang="en-US" dirty="0"/>
              <a:t>Weighted scoring model</a:t>
            </a:r>
          </a:p>
          <a:p>
            <a:pPr lvl="2"/>
            <a:r>
              <a:rPr lang="en-US" dirty="0"/>
              <a:t>Balanced scorecard</a:t>
            </a:r>
          </a:p>
          <a:p>
            <a:r>
              <a:rPr lang="en-US" sz="2100" dirty="0"/>
              <a:t>Project integration management involves coordinating all of the other knowledge areas throughout a project’s life cycle. Main processes include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4.1 Develop Project Charter</a:t>
            </a:r>
            <a:endParaRPr lang="en-US" dirty="0"/>
          </a:p>
          <a:p>
            <a:pPr lvl="1"/>
            <a:r>
              <a:rPr lang="en-US" b="1" dirty="0"/>
              <a:t>4.2 Develop Project Management Plan</a:t>
            </a:r>
            <a:endParaRPr lang="en-US" dirty="0"/>
          </a:p>
          <a:p>
            <a:pPr lvl="1"/>
            <a:r>
              <a:rPr lang="en-US" b="1" dirty="0"/>
              <a:t>4.3 Direct</a:t>
            </a:r>
            <a:r>
              <a:rPr lang="zh-TW" altLang="en-US" dirty="0"/>
              <a:t>指導</a:t>
            </a:r>
            <a:r>
              <a:rPr lang="en-US" b="1" dirty="0"/>
              <a:t> and Manage Project Work</a:t>
            </a:r>
            <a:endParaRPr lang="en-US" dirty="0"/>
          </a:p>
          <a:p>
            <a:pPr lvl="1"/>
            <a:r>
              <a:rPr lang="en-US" b="1" dirty="0"/>
              <a:t>4.4 Manage Project Knowledge</a:t>
            </a:r>
          </a:p>
          <a:p>
            <a:pPr lvl="1"/>
            <a:r>
              <a:rPr lang="en-US" b="1" dirty="0"/>
              <a:t>4.5 Monitor and Control Project Work</a:t>
            </a:r>
            <a:endParaRPr lang="en-US" dirty="0"/>
          </a:p>
          <a:p>
            <a:pPr lvl="1"/>
            <a:r>
              <a:rPr lang="en-US" b="1" dirty="0"/>
              <a:t>4.6 Perform Integrated Change Control</a:t>
            </a:r>
            <a:r>
              <a:rPr lang="zh-TW" altLang="en-US" dirty="0"/>
              <a:t>進行整合變更控制</a:t>
            </a:r>
            <a:endParaRPr lang="en-US" dirty="0"/>
          </a:p>
          <a:p>
            <a:pPr lvl="1"/>
            <a:r>
              <a:rPr lang="en-US" b="1" dirty="0"/>
              <a:t>4.7 Close Project or Phase</a:t>
            </a:r>
            <a:r>
              <a:rPr lang="zh-TW" altLang="en-US" dirty="0"/>
              <a:t>結束專案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3831" y="6203741"/>
            <a:ext cx="6482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6718" y="1374296"/>
            <a:ext cx="7841293" cy="4519202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en-US" b="1" dirty="0"/>
              <a:t>4.1 Develop Project Charter—</a:t>
            </a:r>
            <a:r>
              <a:rPr lang="en-US" dirty="0"/>
              <a:t>The process of developing a </a:t>
            </a:r>
            <a:r>
              <a:rPr lang="en-US" dirty="0">
                <a:solidFill>
                  <a:srgbClr val="5B53FF"/>
                </a:solidFill>
              </a:rPr>
              <a:t>document</a:t>
            </a:r>
            <a:r>
              <a:rPr lang="en-US" dirty="0"/>
              <a:t> that </a:t>
            </a:r>
            <a:r>
              <a:rPr lang="en-US" u="sng" dirty="0"/>
              <a:t>formally authorizes</a:t>
            </a:r>
            <a:r>
              <a:rPr lang="zh-TW" altLang="en-US" dirty="0"/>
              <a:t>正式批准</a:t>
            </a:r>
            <a:r>
              <a:rPr lang="en-US" dirty="0"/>
              <a:t>the existence of a project and </a:t>
            </a:r>
            <a:r>
              <a:rPr lang="en-US" u="sng" dirty="0"/>
              <a:t>provides the project manager with the authority </a:t>
            </a:r>
            <a:r>
              <a:rPr lang="en-US" dirty="0"/>
              <a:t>to apply organizational resources to project activities.</a:t>
            </a:r>
          </a:p>
          <a:p>
            <a:r>
              <a:rPr lang="en-US" b="1" dirty="0"/>
              <a:t>4.2 Develop Project Management Plan—</a:t>
            </a:r>
            <a:r>
              <a:rPr lang="en-US" dirty="0"/>
              <a:t>The process of defining, preparing, and </a:t>
            </a:r>
            <a:r>
              <a:rPr lang="en-US" u="sng" dirty="0"/>
              <a:t>coordinating all plan components and consolidating them</a:t>
            </a:r>
            <a:r>
              <a:rPr lang="zh-TW" altLang="en-US" dirty="0"/>
              <a:t>協調所有的規劃工作</a:t>
            </a:r>
            <a:r>
              <a:rPr lang="en-US" altLang="zh-TW" dirty="0"/>
              <a:t> </a:t>
            </a:r>
            <a:r>
              <a:rPr lang="en-US" dirty="0"/>
              <a:t>into an integrated project management plan.</a:t>
            </a:r>
          </a:p>
          <a:p>
            <a:r>
              <a:rPr lang="en-US" b="1" dirty="0"/>
              <a:t>4.3 Direct and Manage Project Work—</a:t>
            </a:r>
            <a:r>
              <a:rPr lang="en-US" dirty="0"/>
              <a:t>The process of leading and </a:t>
            </a:r>
            <a:r>
              <a:rPr lang="en-US" u="sng" dirty="0"/>
              <a:t>performing the work defined </a:t>
            </a:r>
            <a:r>
              <a:rPr lang="en-US" dirty="0"/>
              <a:t>in the project management plan and implementing approved changes to achieve the project’s objectives.</a:t>
            </a:r>
          </a:p>
          <a:p>
            <a:r>
              <a:rPr lang="en-US" b="1" dirty="0"/>
              <a:t>4.4 Manage Project Knowledge—</a:t>
            </a:r>
            <a:r>
              <a:rPr lang="en-US" dirty="0"/>
              <a:t>The process of </a:t>
            </a:r>
            <a:r>
              <a:rPr lang="en-US" u="sng" dirty="0"/>
              <a:t>using existing knowledge</a:t>
            </a:r>
            <a:r>
              <a:rPr lang="en-US" dirty="0"/>
              <a:t> and </a:t>
            </a:r>
            <a:r>
              <a:rPr lang="en-US" u="sng" dirty="0"/>
              <a:t>creating new knowledge </a:t>
            </a:r>
            <a:r>
              <a:rPr lang="en-US" dirty="0"/>
              <a:t>to achieve the project’s objectives and contribute to organizational learning.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312" y="157296"/>
            <a:ext cx="8749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entury Gothic" panose="020B0502020202020204"/>
              </a:rPr>
              <a:t>The Project Integration Management processes are: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1355989"/>
            <a:ext cx="3124200" cy="320411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6784" y="2438400"/>
            <a:ext cx="4325815" cy="320411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199" y="3535465"/>
            <a:ext cx="4038601" cy="320411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9200" y="4693178"/>
            <a:ext cx="3505200" cy="320411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25027" y="1006031"/>
            <a:ext cx="2133600" cy="430887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TW" altLang="en-US" dirty="0"/>
              <a:t>開發專案章程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4998" y="2161856"/>
            <a:ext cx="2438401" cy="430887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TW" altLang="en-US" dirty="0"/>
              <a:t>開發專案管理計畫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3278138"/>
            <a:ext cx="3276600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指導與管理專案相關的工作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799" y="4385763"/>
            <a:ext cx="2514601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管理專案相關的知識</a:t>
            </a:r>
          </a:p>
        </p:txBody>
      </p:sp>
    </p:spTree>
    <p:extLst>
      <p:ext uri="{BB962C8B-B14F-4D97-AF65-F5344CB8AC3E}">
        <p14:creationId xmlns:p14="http://schemas.microsoft.com/office/powerpoint/2010/main" val="33277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Several types of software can be used to assist in project integration management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Documents can be created with </a:t>
            </a:r>
            <a:r>
              <a:rPr lang="en-US" u="sng" dirty="0"/>
              <a:t>word processing</a:t>
            </a:r>
            <a:r>
              <a:rPr lang="zh-TW" altLang="en-US" u="sng" dirty="0"/>
              <a:t>文件處理</a:t>
            </a:r>
            <a:r>
              <a:rPr lang="en-US" u="sng" dirty="0"/>
              <a:t> </a:t>
            </a:r>
            <a:r>
              <a:rPr lang="en-US" dirty="0"/>
              <a:t>software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Presentations are created with </a:t>
            </a:r>
            <a:r>
              <a:rPr lang="en-US" u="sng" dirty="0"/>
              <a:t>presentation</a:t>
            </a:r>
            <a:r>
              <a:rPr lang="en-US" dirty="0"/>
              <a:t> software</a:t>
            </a:r>
            <a:r>
              <a:rPr lang="zh-TW" altLang="en-US" dirty="0"/>
              <a:t>簡報軟體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Tracking can be done with </a:t>
            </a:r>
            <a:r>
              <a:rPr lang="en-US" u="sng" dirty="0"/>
              <a:t>spreadsheets</a:t>
            </a:r>
            <a:r>
              <a:rPr lang="zh-TW" altLang="en-US" u="sng" dirty="0"/>
              <a:t>表格程式</a:t>
            </a:r>
            <a:r>
              <a:rPr lang="en-US" dirty="0"/>
              <a:t> or databases</a:t>
            </a:r>
            <a:r>
              <a:rPr lang="zh-TW" altLang="en-US" dirty="0"/>
              <a:t>資料庫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Communication software like </a:t>
            </a:r>
            <a:r>
              <a:rPr lang="en-US" u="sng" dirty="0"/>
              <a:t>e-mail</a:t>
            </a:r>
            <a:r>
              <a:rPr lang="zh-TW" altLang="en-US" u="sng" dirty="0"/>
              <a:t>信件</a:t>
            </a:r>
            <a:r>
              <a:rPr lang="en-US" u="sng" dirty="0"/>
              <a:t> and Web authoring</a:t>
            </a:r>
            <a:r>
              <a:rPr lang="zh-TW" altLang="en-US" u="sng" dirty="0"/>
              <a:t>網站編寫</a:t>
            </a:r>
            <a:r>
              <a:rPr lang="en-US" u="sng" dirty="0"/>
              <a:t> </a:t>
            </a:r>
            <a:r>
              <a:rPr lang="en-US" dirty="0"/>
              <a:t>tools facilitate communications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Project management software </a:t>
            </a:r>
            <a:r>
              <a:rPr lang="en-US" dirty="0"/>
              <a:t>can pull everything together and show detailed and summarized information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Business Service Management</a:t>
            </a:r>
            <a:r>
              <a:rPr lang="en-US" dirty="0"/>
              <a:t> (BSM) tools track the execution of business process flows</a:t>
            </a:r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9576C-302C-46B8-9ADA-74B5D8EDAD33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Software to Assist in Project Integration Management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4-9. Sample Portfolio</a:t>
            </a:r>
            <a:r>
              <a:rPr lang="zh-TW" altLang="zh-TW" dirty="0">
                <a:effectLst/>
              </a:rPr>
              <a:t>投資組合</a:t>
            </a:r>
            <a:r>
              <a:rPr lang="en-US" dirty="0"/>
              <a:t>Management Software Screen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88561"/>
            <a:ext cx="8277711" cy="5151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6023060"/>
            <a:ext cx="44703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www.projectmanager.com</a:t>
            </a:r>
          </a:p>
        </p:txBody>
      </p:sp>
    </p:spTree>
    <p:extLst>
      <p:ext uri="{BB962C8B-B14F-4D97-AF65-F5344CB8AC3E}">
        <p14:creationId xmlns:p14="http://schemas.microsoft.com/office/powerpoint/2010/main" val="95990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3831" y="6203741"/>
            <a:ext cx="6482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6718" y="1374296"/>
            <a:ext cx="7841293" cy="451920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b="1" dirty="0"/>
              <a:t>4.5 Monitor and Control Project Work—</a:t>
            </a:r>
            <a:r>
              <a:rPr lang="en-US" dirty="0"/>
              <a:t>The process of tracking</a:t>
            </a:r>
            <a:r>
              <a:rPr lang="zh-TW" altLang="en-US" dirty="0"/>
              <a:t>監督</a:t>
            </a:r>
            <a:r>
              <a:rPr lang="en-US" dirty="0"/>
              <a:t>, </a:t>
            </a:r>
            <a:r>
              <a:rPr lang="en-US" u="sng" dirty="0"/>
              <a:t>reviewing, and reporting overall progress </a:t>
            </a:r>
            <a:r>
              <a:rPr lang="en-US" dirty="0"/>
              <a:t>to meet the performance objectives defined in the project management plan.</a:t>
            </a:r>
          </a:p>
          <a:p>
            <a:r>
              <a:rPr lang="en-US" b="1" dirty="0"/>
              <a:t>4.6 Perform Integrated Change Control—</a:t>
            </a:r>
            <a:r>
              <a:rPr lang="en-US" dirty="0"/>
              <a:t>The process of reviewing all change requests; approving changes and </a:t>
            </a:r>
            <a:r>
              <a:rPr lang="en-US" u="sng" dirty="0"/>
              <a:t>managing changes to deliverables</a:t>
            </a:r>
            <a:r>
              <a:rPr lang="en-US" dirty="0"/>
              <a:t>, organizational process assets, project documents, and the project management plan; and communicating the decisions.</a:t>
            </a:r>
          </a:p>
          <a:p>
            <a:r>
              <a:rPr lang="en-US" b="1" dirty="0"/>
              <a:t>4.7 Close Project or Phase—</a:t>
            </a:r>
            <a:r>
              <a:rPr lang="en-US" dirty="0"/>
              <a:t>The process of </a:t>
            </a:r>
            <a:r>
              <a:rPr lang="en-US" u="sng" dirty="0"/>
              <a:t>finalizing</a:t>
            </a:r>
            <a:r>
              <a:rPr lang="zh-TW" altLang="en-US" dirty="0"/>
              <a:t>完成</a:t>
            </a:r>
            <a:r>
              <a:rPr lang="en-US" dirty="0"/>
              <a:t> all activities for the project, phase, or contract.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312" y="157296"/>
            <a:ext cx="8749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entury Gothic" panose="020B0502020202020204"/>
              </a:rPr>
              <a:t>The Project Integration Management processes are: (2)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1355989"/>
            <a:ext cx="4114800" cy="320411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7476" y="2651389"/>
            <a:ext cx="4355123" cy="320411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7476" y="4074811"/>
            <a:ext cx="2922474" cy="320411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13603" y="974186"/>
            <a:ext cx="3425597" cy="430887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TW" altLang="en-US" dirty="0"/>
              <a:t>監控與控制</a:t>
            </a:r>
            <a:r>
              <a:rPr lang="zh-TW" altLang="en-US" sz="2000" dirty="0"/>
              <a:t>專案相關的工作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2220502"/>
            <a:ext cx="2522920" cy="430887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TW" altLang="en-US" dirty="0"/>
              <a:t>進行整合變更控制</a:t>
            </a:r>
            <a:endParaRPr lang="zh-TW" alt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301138" y="3760113"/>
            <a:ext cx="1337661" cy="430887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TW" altLang="en-US" dirty="0"/>
              <a:t>結束專案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0181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99" y="0"/>
            <a:ext cx="651337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1357" y="269311"/>
            <a:ext cx="194929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447800"/>
            <a:ext cx="914400" cy="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" y="1676400"/>
            <a:ext cx="914400" cy="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2057400"/>
            <a:ext cx="914400" cy="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2514600"/>
            <a:ext cx="914400" cy="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0" y="3200400"/>
            <a:ext cx="914400" cy="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0" y="3505200"/>
            <a:ext cx="914400" cy="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3831" y="6203741"/>
            <a:ext cx="6482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2740" y="2310962"/>
            <a:ext cx="8607002" cy="37297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312" y="157296"/>
            <a:ext cx="874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/>
              </a:rPr>
              <a:t>4.1 DEVELOP PROJECT CHARTER 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/>
              </a:rPr>
              <a:t>(1)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230" y="926352"/>
            <a:ext cx="8188778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HelveticaNeue-Condensed"/>
              </a:rPr>
              <a:t>Develop Project </a:t>
            </a:r>
            <a:r>
              <a:rPr lang="en-US" sz="1800" b="1" dirty="0">
                <a:solidFill>
                  <a:prstClr val="black"/>
                </a:solidFill>
                <a:latin typeface="Century Gothic" panose="020B0502020202020204"/>
              </a:rPr>
              <a:t>Charter—</a:t>
            </a:r>
            <a:r>
              <a:rPr lang="en-US" sz="1800" dirty="0">
                <a:solidFill>
                  <a:prstClr val="black"/>
                </a:solidFill>
                <a:latin typeface="Century Gothic" panose="020B0502020202020204"/>
              </a:rPr>
              <a:t>The process of developing a </a:t>
            </a:r>
            <a:r>
              <a:rPr lang="en-US" sz="1800" dirty="0">
                <a:solidFill>
                  <a:srgbClr val="5B53FF"/>
                </a:solidFill>
                <a:latin typeface="Century Gothic" panose="020B0502020202020204"/>
              </a:rPr>
              <a:t>document</a:t>
            </a:r>
            <a:r>
              <a:rPr lang="en-US" sz="1800" dirty="0">
                <a:solidFill>
                  <a:prstClr val="black"/>
                </a:solidFill>
                <a:latin typeface="Century Gothic" panose="020B0502020202020204"/>
              </a:rPr>
              <a:t> that </a:t>
            </a:r>
            <a:r>
              <a:rPr lang="en-US" sz="1800" u="sng" dirty="0">
                <a:solidFill>
                  <a:prstClr val="black"/>
                </a:solidFill>
                <a:latin typeface="Century Gothic" panose="020B0502020202020204"/>
              </a:rPr>
              <a:t>formally authorizes</a:t>
            </a:r>
            <a:r>
              <a:rPr lang="zh-TW" altLang="en-US" sz="1800" dirty="0">
                <a:solidFill>
                  <a:prstClr val="black"/>
                </a:solidFill>
                <a:latin typeface="Century Gothic" panose="020B0502020202020204"/>
              </a:rPr>
              <a:t>正式批准</a:t>
            </a:r>
            <a:r>
              <a:rPr lang="en-US" sz="1800" dirty="0">
                <a:solidFill>
                  <a:prstClr val="black"/>
                </a:solidFill>
                <a:latin typeface="Century Gothic" panose="020B0502020202020204"/>
              </a:rPr>
              <a:t>the existence of a project and </a:t>
            </a:r>
            <a:r>
              <a:rPr lang="en-US" sz="1800" u="sng" dirty="0">
                <a:solidFill>
                  <a:prstClr val="black"/>
                </a:solidFill>
                <a:latin typeface="Century Gothic" panose="020B0502020202020204"/>
              </a:rPr>
              <a:t>provides the project manager with the authority </a:t>
            </a:r>
            <a:r>
              <a:rPr lang="en-US" sz="1800" dirty="0">
                <a:solidFill>
                  <a:prstClr val="black"/>
                </a:solidFill>
                <a:latin typeface="Century Gothic" panose="020B0502020202020204"/>
              </a:rPr>
              <a:t>to apply organizational resources to project activities.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177947" y="2971800"/>
            <a:ext cx="2460853" cy="2514600"/>
          </a:xfrm>
          <a:prstGeom prst="rect">
            <a:avLst/>
          </a:prstGeom>
          <a:noFill/>
          <a:ln w="41275">
            <a:solidFill>
              <a:srgbClr val="FB55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7850" y="4953000"/>
            <a:ext cx="253637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EEF – “</a:t>
            </a:r>
            <a:r>
              <a:rPr lang="en-US" sz="1400" dirty="0"/>
              <a:t>refer to </a:t>
            </a:r>
            <a:r>
              <a:rPr lang="en-US" sz="1400" b="1" dirty="0">
                <a:solidFill>
                  <a:srgbClr val="FF0000"/>
                </a:solidFill>
              </a:rPr>
              <a:t>conditions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under the control </a:t>
            </a:r>
            <a:r>
              <a:rPr lang="en-US" sz="1400" dirty="0"/>
              <a:t>of the project team, that influence,</a:t>
            </a:r>
          </a:p>
          <a:p>
            <a:r>
              <a:rPr lang="en-US" sz="1400" dirty="0"/>
              <a:t>constrain, or direct the project</a:t>
            </a:r>
            <a:r>
              <a:rPr lang="en-US" altLang="zh-TW" sz="1400" dirty="0"/>
              <a:t>”</a:t>
            </a:r>
            <a:endParaRPr lang="zh-TW" altLang="en-US" sz="1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43000" y="3657600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43000" y="4191000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F834C8-F319-4B01-A1B7-92F5769A01AD}"/>
              </a:ext>
            </a:extLst>
          </p:cNvPr>
          <p:cNvCxnSpPr/>
          <p:nvPr/>
        </p:nvCxnSpPr>
        <p:spPr>
          <a:xfrm>
            <a:off x="6019800" y="3657600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BBC365-470C-484A-943B-D21AF79C5BB0}"/>
              </a:ext>
            </a:extLst>
          </p:cNvPr>
          <p:cNvCxnSpPr/>
          <p:nvPr/>
        </p:nvCxnSpPr>
        <p:spPr>
          <a:xfrm>
            <a:off x="6019800" y="3886200"/>
            <a:ext cx="9144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7FFA8368-E0F6-483C-8CF8-44339AB7472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614819"/>
                  </p:ext>
                </p:extLst>
              </p:nvPr>
            </p:nvGraphicFramePr>
            <p:xfrm>
              <a:off x="100017" y="3501227"/>
              <a:ext cx="762736" cy="572052"/>
            </p:xfrm>
            <a:graphic>
              <a:graphicData uri="http://schemas.microsoft.com/office/powerpoint/2016/slidezoom">
                <pslz:sldZm>
                  <pslz:sldZmObj sldId="402" cId="1522810511">
                    <pslz:zmPr id="{E33A355B-51B2-46B5-9B43-DE7E24D1E9F1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62736" cy="57205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7FFA8368-E0F6-483C-8CF8-44339AB747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17" y="3501227"/>
                <a:ext cx="762736" cy="57205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40D7C1A8-CD52-4C69-9773-003EA2E2A0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0100709"/>
                  </p:ext>
                </p:extLst>
              </p:nvPr>
            </p:nvGraphicFramePr>
            <p:xfrm>
              <a:off x="6081425" y="4242352"/>
              <a:ext cx="692595" cy="519446"/>
            </p:xfrm>
            <a:graphic>
              <a:graphicData uri="http://schemas.microsoft.com/office/powerpoint/2016/slidezoom">
                <pslz:sldZm>
                  <pslz:sldZmObj sldId="420" cId="2706256556">
                    <pslz:zmPr id="{52C58786-3D9F-4200-ACB0-C65A5A2747FE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92595" cy="51944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6" name="Slide Zoom 1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40D7C1A8-CD52-4C69-9773-003EA2E2A0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1425" y="4242352"/>
                <a:ext cx="692595" cy="51944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7" y="-37047"/>
            <a:ext cx="9127660" cy="973463"/>
          </a:xfrm>
        </p:spPr>
        <p:txBody>
          <a:bodyPr>
            <a:noAutofit/>
          </a:bodyPr>
          <a:lstStyle/>
          <a:p>
            <a:br>
              <a:rPr lang="en-US" sz="1800" b="1" dirty="0"/>
            </a:b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312" y="157296"/>
            <a:ext cx="874943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/>
              </a:rPr>
              <a:t>4.1 Benefit Management Plan</a:t>
            </a:r>
            <a:endParaRPr lang="en-US" sz="32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EBFFFA-B94D-43B4-8A98-4D77954FC96E}"/>
              </a:ext>
            </a:extLst>
          </p:cNvPr>
          <p:cNvSpPr txBox="1"/>
          <p:nvPr/>
        </p:nvSpPr>
        <p:spPr>
          <a:xfrm>
            <a:off x="381000" y="5653997"/>
            <a:ext cx="19811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</a:t>
            </a:r>
            <a:r>
              <a:rPr lang="en-US" altLang="zh-TW" sz="1200" dirty="0">
                <a:solidFill>
                  <a:prstClr val="black"/>
                </a:solidFill>
                <a:latin typeface="Century Gothic" panose="020B0502020202020204"/>
                <a:hlinkClick r:id="rId2"/>
              </a:rPr>
              <a:t>https://www.techno-pm.com/2021/08/benefits-realisation-plan.html</a:t>
            </a:r>
            <a:r>
              <a:rPr lang="en-US" altLang="zh-TW" sz="12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endParaRPr lang="en-US" sz="12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" name="Action Button: Go Back or Previous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C58518F-3444-4F6E-ADE7-67F2F3AD608D}"/>
              </a:ext>
            </a:extLst>
          </p:cNvPr>
          <p:cNvSpPr/>
          <p:nvPr/>
        </p:nvSpPr>
        <p:spPr>
          <a:xfrm>
            <a:off x="685800" y="4191000"/>
            <a:ext cx="1066800" cy="4616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https://1.bp.blogspot.com/-LIOO3VQbkGU/YSZBaDPSuKI/AAAAAAAADRU/AWzvEhDIJHgvvWhq6OnN9J1VH3KpyiQLQCLcBGAsYHQ/s672/Benefit%2BRelisation%2BPlan.jpg">
            <a:extLst>
              <a:ext uri="{FF2B5EF4-FFF2-40B4-BE49-F238E27FC236}">
                <a16:creationId xmlns:a16="http://schemas.microsoft.com/office/drawing/2014/main" id="{8EFFF973-3C06-4EB5-88F0-E8069613A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36" y="964644"/>
            <a:ext cx="6645058" cy="5666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1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BFE04-B3A4-4ED5-84DF-E784B60B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726" y="404400"/>
            <a:ext cx="7567874" cy="814800"/>
          </a:xfrm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prstClr val="black"/>
                </a:solidFill>
              </a:rPr>
              <a:t>Business “benefits” examples </a:t>
            </a:r>
            <a:endParaRPr lang="zh-TW" altLang="en-US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7802CA-0A4C-450E-860A-42BF20A49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4121" y="2590800"/>
            <a:ext cx="5741226" cy="20574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AB6018-7E63-4F6D-AF87-519B4167FB37}"/>
              </a:ext>
            </a:extLst>
          </p:cNvPr>
          <p:cNvSpPr txBox="1"/>
          <p:nvPr/>
        </p:nvSpPr>
        <p:spPr>
          <a:xfrm>
            <a:off x="4645746" y="2159254"/>
            <a:ext cx="4419600" cy="507831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TW" sz="900" dirty="0"/>
              <a:t>Source: Ng, C.S.-P., 2013. "An Exploratory Study Of Metrics Used In Measuring The Impacts Of Utilizing Social Networking Services On Business Performance," The 9th International Conference on Knowledge Community, Taipei, Taiwan. </a:t>
            </a:r>
            <a:endParaRPr lang="zh-TW" altLang="en-US" sz="9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10A626-B83F-4617-AAA3-C09A9E8A1822}"/>
              </a:ext>
            </a:extLst>
          </p:cNvPr>
          <p:cNvGrpSpPr/>
          <p:nvPr/>
        </p:nvGrpSpPr>
        <p:grpSpPr>
          <a:xfrm>
            <a:off x="304800" y="1447800"/>
            <a:ext cx="7286265" cy="5318400"/>
            <a:chOff x="32987" y="1219200"/>
            <a:chExt cx="7286265" cy="53184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C86C5A-1183-4C32-B155-EBC0CDAB2E9A}"/>
                </a:ext>
              </a:extLst>
            </p:cNvPr>
            <p:cNvGrpSpPr/>
            <p:nvPr/>
          </p:nvGrpSpPr>
          <p:grpSpPr>
            <a:xfrm>
              <a:off x="32987" y="1219200"/>
              <a:ext cx="7286265" cy="5318400"/>
              <a:chOff x="32987" y="1219200"/>
              <a:chExt cx="7286265" cy="5318400"/>
            </a:xfr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B391478-EA92-42BC-ADE5-DF74780AD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87" y="1219200"/>
                <a:ext cx="7286265" cy="531840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1DB0FC-3E6F-4702-BEAC-F7F2230146CD}"/>
                  </a:ext>
                </a:extLst>
              </p:cNvPr>
              <p:cNvSpPr txBox="1"/>
              <p:nvPr/>
            </p:nvSpPr>
            <p:spPr>
              <a:xfrm>
                <a:off x="3886200" y="5867400"/>
                <a:ext cx="3276600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800" dirty="0"/>
                  <a:t>Source: </a:t>
                </a:r>
                <a:r>
                  <a:rPr lang="en-US" altLang="zh-TW" sz="800" u="sng" dirty="0"/>
                  <a:t>Ng, C.S.-P.</a:t>
                </a:r>
                <a:r>
                  <a:rPr lang="en-US" altLang="zh-TW" sz="800" dirty="0"/>
                  <a:t>, G.G. Gable, and T. Chan, </a:t>
                </a:r>
                <a:r>
                  <a:rPr lang="en-US" altLang="zh-TW" sz="800" b="1" dirty="0"/>
                  <a:t>2002</a:t>
                </a:r>
                <a:r>
                  <a:rPr lang="en-US" altLang="zh-TW" sz="800" dirty="0"/>
                  <a:t>. "An ERP-client Benefits-oriented Maintenance Taxonomy." Journal of Systems and Software, 64(2), pp. 87-109, 15 November 2002.</a:t>
                </a:r>
                <a:endParaRPr lang="zh-TW" altLang="en-US" sz="8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6E5AB23-0F69-4472-AF3E-A7D328E2E67A}"/>
                </a:ext>
              </a:extLst>
            </p:cNvPr>
            <p:cNvSpPr/>
            <p:nvPr/>
          </p:nvSpPr>
          <p:spPr>
            <a:xfrm>
              <a:off x="5638800" y="1828800"/>
              <a:ext cx="1066800" cy="38100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17" name="Action Button: Go Back or Previous 1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A2FC6CE-DAB4-482C-A653-3639207A0659}"/>
              </a:ext>
            </a:extLst>
          </p:cNvPr>
          <p:cNvSpPr/>
          <p:nvPr/>
        </p:nvSpPr>
        <p:spPr>
          <a:xfrm>
            <a:off x="7985294" y="6008500"/>
            <a:ext cx="1066800" cy="4616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9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4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5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12576</TotalTime>
  <Words>2335</Words>
  <Application>Microsoft Office PowerPoint</Application>
  <PresentationFormat>On-screen Show (4:3)</PresentationFormat>
  <Paragraphs>191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HelveticaNeue-Condensed</vt:lpstr>
      <vt:lpstr>微軟正黑體</vt:lpstr>
      <vt:lpstr>新細明體</vt:lpstr>
      <vt:lpstr>Arial</vt:lpstr>
      <vt:lpstr>Arial Rounded MT Bold</vt:lpstr>
      <vt:lpstr>Calibri</vt:lpstr>
      <vt:lpstr>Century Gothic</vt:lpstr>
      <vt:lpstr>Lucida Sans Unicode</vt:lpstr>
      <vt:lpstr>Times New Roman</vt:lpstr>
      <vt:lpstr>Verdana</vt:lpstr>
      <vt:lpstr>Wingdings 2</vt:lpstr>
      <vt:lpstr>Wingdings 3</vt:lpstr>
      <vt:lpstr>Custom Design</vt:lpstr>
      <vt:lpstr>Concourse</vt:lpstr>
      <vt:lpstr>Wisp</vt:lpstr>
      <vt:lpstr>1_Wisp</vt:lpstr>
      <vt:lpstr>2_Wisp</vt:lpstr>
      <vt:lpstr>Chapter 4: Project Integration Management</vt:lpstr>
      <vt:lpstr>Learning Objectives</vt:lpstr>
      <vt:lpstr>Project Management Process Groups and Knowledge Areas Mapping (1)</vt:lpstr>
      <vt:lpstr> </vt:lpstr>
      <vt:lpstr> </vt:lpstr>
      <vt:lpstr> </vt:lpstr>
      <vt:lpstr> </vt:lpstr>
      <vt:lpstr> </vt:lpstr>
      <vt:lpstr>Business “benefits” examples </vt:lpstr>
      <vt:lpstr>Benefit Management Lifecycle &amp; Relationship in Organization</vt:lpstr>
      <vt:lpstr> </vt:lpstr>
      <vt:lpstr> </vt:lpstr>
      <vt:lpstr>Table 4-1. Project Charter for the DNA-Sequencing Instrument Completion Project </vt:lpstr>
      <vt:lpstr>Table 4-1. Project Charter (cont.)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Recap today’s lecture – Summary </vt:lpstr>
      <vt:lpstr>Using Software to Assist in Project Integration Management</vt:lpstr>
      <vt:lpstr>Figure 4-9. Sample Portfolio投資組合Management Software Screen</vt:lpstr>
    </vt:vector>
  </TitlesOfParts>
  <Company>Augsburg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Celeste Ng(吳思佩)</cp:lastModifiedBy>
  <cp:revision>399</cp:revision>
  <cp:lastPrinted>2022-03-20T13:48:50Z</cp:lastPrinted>
  <dcterms:created xsi:type="dcterms:W3CDTF">2001-07-05T23:10:12Z</dcterms:created>
  <dcterms:modified xsi:type="dcterms:W3CDTF">2022-04-13T08:56:56Z</dcterms:modified>
</cp:coreProperties>
</file>