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373" r:id="rId2"/>
    <p:sldId id="374" r:id="rId3"/>
    <p:sldId id="375" r:id="rId4"/>
    <p:sldId id="376" r:id="rId5"/>
    <p:sldId id="377" r:id="rId6"/>
    <p:sldId id="378" r:id="rId7"/>
    <p:sldId id="379" r:id="rId8"/>
    <p:sldId id="380" r:id="rId9"/>
    <p:sldId id="381" r:id="rId10"/>
    <p:sldId id="382" r:id="rId11"/>
    <p:sldId id="383" r:id="rId12"/>
    <p:sldId id="384" r:id="rId13"/>
    <p:sldId id="386" r:id="rId14"/>
    <p:sldId id="387" r:id="rId15"/>
    <p:sldId id="388" r:id="rId16"/>
    <p:sldId id="390" r:id="rId17"/>
    <p:sldId id="397" r:id="rId18"/>
    <p:sldId id="391" r:id="rId19"/>
    <p:sldId id="392" r:id="rId20"/>
    <p:sldId id="393" r:id="rId21"/>
    <p:sldId id="394" r:id="rId22"/>
    <p:sldId id="395" r:id="rId23"/>
    <p:sldId id="396" r:id="rId24"/>
    <p:sldId id="398" r:id="rId25"/>
    <p:sldId id="400" r:id="rId26"/>
    <p:sldId id="38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2FF"/>
    <a:srgbClr val="5B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6" autoAdjust="0"/>
    <p:restoredTop sz="94660"/>
  </p:normalViewPr>
  <p:slideViewPr>
    <p:cSldViewPr snapToGrid="0">
      <p:cViewPr varScale="1">
        <p:scale>
          <a:sx n="101" d="100"/>
          <a:sy n="101" d="100"/>
        </p:scale>
        <p:origin x="72" y="9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942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89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214094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45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1821033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9372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840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536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84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35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909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19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73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980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636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61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solidFill>
                  <a:prstClr val="black">
                    <a:tint val="75000"/>
                  </a:prstClr>
                </a:solidFill>
              </a:rPr>
              <a:pPr/>
              <a:t>1/31/2024</a:t>
            </a:fld>
            <a:endParaRPr lang="en-US" dirty="0">
              <a:solidFill>
                <a:prstClr val="black">
                  <a:tint val="75000"/>
                </a:prstClr>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60492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7 – Project Cost Management</a:t>
            </a:r>
          </a:p>
        </p:txBody>
      </p:sp>
      <p:sp>
        <p:nvSpPr>
          <p:cNvPr id="3" name="Subtitle 2"/>
          <p:cNvSpPr>
            <a:spLocks noGrp="1"/>
          </p:cNvSpPr>
          <p:nvPr>
            <p:ph type="subTitle" idx="1"/>
          </p:nvPr>
        </p:nvSpPr>
        <p:spPr/>
        <p:txBody>
          <a:bodyPr>
            <a:normAutofit fontScale="85000" lnSpcReduction="10000"/>
          </a:bodyPr>
          <a:lstStyle/>
          <a:p>
            <a:r>
              <a:rPr lang="en-US" u="sng" dirty="0">
                <a:solidFill>
                  <a:srgbClr val="FF0000"/>
                </a:solidFill>
              </a:rPr>
              <a:t>Direct quotes from source</a:t>
            </a:r>
            <a:r>
              <a:rPr lang="en-US" dirty="0"/>
              <a:t>: PMI, 2017, “A guide to the project management body of knowledge (PMBOK guide),” </a:t>
            </a:r>
            <a:r>
              <a:rPr lang="en-US" b="1" dirty="0"/>
              <a:t>Sixth edition</a:t>
            </a:r>
            <a:r>
              <a:rPr lang="en-US" dirty="0"/>
              <a:t>, Newtown Square, PA: Project Management Institute, Inc. </a:t>
            </a:r>
          </a:p>
          <a:p>
            <a:r>
              <a:rPr lang="en-US" dirty="0"/>
              <a:t>Prepared by: Celeste Ng, 2018</a:t>
            </a:r>
          </a:p>
        </p:txBody>
      </p:sp>
    </p:spTree>
    <p:extLst>
      <p:ext uri="{BB962C8B-B14F-4D97-AF65-F5344CB8AC3E}">
        <p14:creationId xmlns:p14="http://schemas.microsoft.com/office/powerpoint/2010/main" val="143249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ESTIMATE COSTS (3)  </a:t>
            </a:r>
            <a:endParaRPr lang="en-US" dirty="0"/>
          </a:p>
        </p:txBody>
      </p:sp>
      <p:sp>
        <p:nvSpPr>
          <p:cNvPr id="3" name="Content Placeholder 2"/>
          <p:cNvSpPr>
            <a:spLocks noGrp="1"/>
          </p:cNvSpPr>
          <p:nvPr>
            <p:ph idx="1"/>
          </p:nvPr>
        </p:nvSpPr>
        <p:spPr>
          <a:xfrm>
            <a:off x="432621" y="766160"/>
            <a:ext cx="8606604" cy="5287167"/>
          </a:xfrm>
          <a:solidFill>
            <a:srgbClr val="92D050"/>
          </a:solidFill>
        </p:spPr>
        <p:txBody>
          <a:bodyPr>
            <a:normAutofit fontScale="92500" lnSpcReduction="20000"/>
          </a:bodyPr>
          <a:lstStyle/>
          <a:p>
            <a:r>
              <a:rPr lang="en-US" sz="2400" dirty="0"/>
              <a:t>The accuracy of a project estimate will increase as the project progresses through the project life cycle. For example, </a:t>
            </a:r>
          </a:p>
          <a:p>
            <a:pPr lvl="1"/>
            <a:r>
              <a:rPr lang="en-US" sz="2200" dirty="0"/>
              <a:t>A project in the </a:t>
            </a:r>
            <a:r>
              <a:rPr lang="en-US" sz="2200" dirty="0">
                <a:solidFill>
                  <a:srgbClr val="FF0000"/>
                </a:solidFill>
              </a:rPr>
              <a:t>initiation phase </a:t>
            </a:r>
            <a:r>
              <a:rPr lang="en-US" sz="2200" dirty="0"/>
              <a:t>may have a </a:t>
            </a:r>
            <a:r>
              <a:rPr lang="en-US" sz="2200" b="1" dirty="0"/>
              <a:t>rough order of magnitude (ROM) estimate</a:t>
            </a:r>
            <a:r>
              <a:rPr lang="zh-TW" altLang="en-US" sz="2400" dirty="0"/>
              <a:t>粗略的數量級（</a:t>
            </a:r>
            <a:r>
              <a:rPr lang="en-US" altLang="zh-TW" sz="2400" dirty="0"/>
              <a:t>ROM</a:t>
            </a:r>
            <a:r>
              <a:rPr lang="zh-TW" altLang="en-US" sz="2400" dirty="0"/>
              <a:t>）估計</a:t>
            </a:r>
            <a:r>
              <a:rPr lang="en-US" sz="2400" dirty="0"/>
              <a:t>in the range of −25% to +75%. </a:t>
            </a:r>
          </a:p>
          <a:p>
            <a:pPr lvl="1"/>
            <a:r>
              <a:rPr lang="en-US" sz="2400" dirty="0">
                <a:solidFill>
                  <a:srgbClr val="FF0000"/>
                </a:solidFill>
              </a:rPr>
              <a:t>In the middle of the project</a:t>
            </a:r>
            <a:r>
              <a:rPr lang="en-US" altLang="zh-TW" sz="2400" dirty="0"/>
              <a:t>, budget estimates</a:t>
            </a:r>
            <a:r>
              <a:rPr lang="en-US" sz="2400" dirty="0">
                <a:solidFill>
                  <a:srgbClr val="FF0000"/>
                </a:solidFill>
              </a:rPr>
              <a:t> -- </a:t>
            </a:r>
            <a:r>
              <a:rPr lang="en-US" altLang="zh-TW" sz="2400" dirty="0"/>
              <a:t>could narrow the range of accuracy to −10% to +25%.</a:t>
            </a:r>
            <a:endParaRPr lang="en-US" sz="2400" dirty="0">
              <a:solidFill>
                <a:srgbClr val="FF0000"/>
              </a:solidFill>
            </a:endParaRPr>
          </a:p>
          <a:p>
            <a:pPr lvl="1"/>
            <a:r>
              <a:rPr lang="en-US" sz="2400" dirty="0">
                <a:solidFill>
                  <a:srgbClr val="FF0000"/>
                </a:solidFill>
              </a:rPr>
              <a:t>Later in the project</a:t>
            </a:r>
            <a:r>
              <a:rPr lang="en-US" sz="2400" dirty="0"/>
              <a:t>, as more information is known, </a:t>
            </a:r>
            <a:r>
              <a:rPr lang="en-US" sz="2400" b="1" dirty="0"/>
              <a:t>definitive estimates</a:t>
            </a:r>
            <a:r>
              <a:rPr lang="zh-TW" altLang="en-US" sz="2400" dirty="0"/>
              <a:t>確定的估計</a:t>
            </a:r>
            <a:r>
              <a:rPr lang="en-US" sz="2400" dirty="0"/>
              <a:t>could narrow the range of accuracy to −5% to +10%. </a:t>
            </a:r>
          </a:p>
          <a:p>
            <a:r>
              <a:rPr lang="en-US" sz="2400" u="sng" dirty="0"/>
              <a:t>Costs are estimated for all resources </a:t>
            </a:r>
            <a:r>
              <a:rPr lang="en-US" sz="2400" dirty="0"/>
              <a:t>that will be charged to the project. This includes but is not limited to </a:t>
            </a:r>
          </a:p>
          <a:p>
            <a:pPr lvl="1"/>
            <a:r>
              <a:rPr lang="en-US" sz="2200" dirty="0"/>
              <a:t>labor, materials, equipment, services, and facilities, as well as </a:t>
            </a:r>
          </a:p>
          <a:p>
            <a:pPr lvl="1"/>
            <a:r>
              <a:rPr lang="en-US" sz="2200" dirty="0">
                <a:solidFill>
                  <a:srgbClr val="FF0000"/>
                </a:solidFill>
              </a:rPr>
              <a:t>special categories </a:t>
            </a:r>
            <a:r>
              <a:rPr lang="en-US" sz="2200" dirty="0"/>
              <a:t>such as an inflation allowance</a:t>
            </a:r>
            <a:r>
              <a:rPr lang="zh-TW" altLang="en-US" sz="2200" dirty="0"/>
              <a:t>通貨膨脹津貼</a:t>
            </a:r>
            <a:r>
              <a:rPr lang="en-US" sz="2200" dirty="0"/>
              <a:t>, cost of financing, or contingency costs</a:t>
            </a:r>
            <a:r>
              <a:rPr lang="zh-TW" altLang="en-US" sz="2200" dirty="0"/>
              <a:t>應急成本</a:t>
            </a:r>
            <a:r>
              <a:rPr lang="en-US" sz="2200" dirty="0"/>
              <a: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253431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a:t>
            </a:r>
            <a:r>
              <a:rPr lang="en-US" dirty="0"/>
              <a:t>TOOLS AND TECHNIQUES</a:t>
            </a:r>
            <a:r>
              <a:rPr lang="en-US" b="1" dirty="0"/>
              <a:t> (1)</a:t>
            </a:r>
            <a:endParaRPr lang="en-US" dirty="0"/>
          </a:p>
        </p:txBody>
      </p:sp>
      <p:sp>
        <p:nvSpPr>
          <p:cNvPr id="3" name="Content Placeholder 2"/>
          <p:cNvSpPr>
            <a:spLocks noGrp="1"/>
          </p:cNvSpPr>
          <p:nvPr>
            <p:ph idx="1"/>
          </p:nvPr>
        </p:nvSpPr>
        <p:spPr>
          <a:xfrm>
            <a:off x="432621" y="766161"/>
            <a:ext cx="8606604" cy="5630174"/>
          </a:xfrm>
          <a:solidFill>
            <a:srgbClr val="92D050"/>
          </a:solidFill>
        </p:spPr>
        <p:txBody>
          <a:bodyPr>
            <a:normAutofit lnSpcReduction="10000"/>
          </a:bodyPr>
          <a:lstStyle/>
          <a:p>
            <a:pPr marL="0" indent="0">
              <a:buNone/>
            </a:pPr>
            <a:r>
              <a:rPr lang="en-US" dirty="0"/>
              <a:t>(1) ANALOGOUS ESTIMATING:</a:t>
            </a:r>
          </a:p>
          <a:p>
            <a:r>
              <a:rPr lang="en-US" dirty="0"/>
              <a:t>Analogous estimating is a technique for estimating the duration or cost of an activity or a project </a:t>
            </a:r>
            <a:r>
              <a:rPr lang="en-US" u="sng" dirty="0"/>
              <a:t>using historical data from a similar activity or project</a:t>
            </a:r>
            <a:r>
              <a:rPr lang="en-US" dirty="0"/>
              <a:t>. </a:t>
            </a:r>
          </a:p>
          <a:p>
            <a:r>
              <a:rPr lang="en-US" dirty="0"/>
              <a:t>Analogous duration estimating is frequently used to estimate project cost when there is a limited amount of detailed information about the project.</a:t>
            </a:r>
          </a:p>
          <a:p>
            <a:r>
              <a:rPr lang="en-US" dirty="0"/>
              <a:t>Analogous estimating is generally </a:t>
            </a:r>
            <a:r>
              <a:rPr lang="en-US" dirty="0">
                <a:solidFill>
                  <a:srgbClr val="FF0000"/>
                </a:solidFill>
              </a:rPr>
              <a:t>less costly </a:t>
            </a:r>
            <a:r>
              <a:rPr lang="en-US" dirty="0"/>
              <a:t>and </a:t>
            </a:r>
            <a:r>
              <a:rPr lang="en-US" dirty="0">
                <a:solidFill>
                  <a:srgbClr val="FF0000"/>
                </a:solidFill>
              </a:rPr>
              <a:t>less time-consuming </a:t>
            </a:r>
            <a:r>
              <a:rPr lang="en-US" dirty="0"/>
              <a:t>than other techniques, but it is also less accurate.</a:t>
            </a:r>
          </a:p>
          <a:p>
            <a:pPr marL="0" indent="0">
              <a:buNone/>
            </a:pPr>
            <a:r>
              <a:rPr lang="en-US" dirty="0"/>
              <a:t>(2) PARAMETRIC ESTIMATING</a:t>
            </a:r>
            <a:r>
              <a:rPr lang="zh-TW" altLang="zh-TW" dirty="0"/>
              <a:t>參數化</a:t>
            </a:r>
            <a:r>
              <a:rPr lang="zh-TW" altLang="en-US" b="1" dirty="0"/>
              <a:t>模型</a:t>
            </a:r>
            <a:r>
              <a:rPr lang="en-US" dirty="0"/>
              <a:t>:</a:t>
            </a:r>
          </a:p>
          <a:p>
            <a:r>
              <a:rPr lang="en-US" dirty="0"/>
              <a:t>Parametric estimating is an estimating technique in which </a:t>
            </a:r>
            <a:r>
              <a:rPr lang="en-US" u="sng" dirty="0"/>
              <a:t>an algorithm is used to calculate cost or duration based on historical data and project parameters</a:t>
            </a:r>
            <a:r>
              <a:rPr lang="en-US" dirty="0"/>
              <a:t>.</a:t>
            </a:r>
          </a:p>
          <a:p>
            <a:r>
              <a:rPr lang="en-US" dirty="0"/>
              <a:t>This technique can produce </a:t>
            </a:r>
            <a:r>
              <a:rPr lang="en-US" dirty="0">
                <a:solidFill>
                  <a:srgbClr val="FF0000"/>
                </a:solidFill>
              </a:rPr>
              <a:t>higher levels of accuracy </a:t>
            </a:r>
            <a:r>
              <a:rPr lang="en-US" dirty="0"/>
              <a:t>depending on the sophistication and underlying data built into the model. </a:t>
            </a:r>
          </a:p>
          <a:p>
            <a:r>
              <a:rPr lang="en-US" dirty="0"/>
              <a:t>Parametric schedule estimates can be applied to a total project or to segments of a project, in conjunction with other estimating methods.</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122404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a:t>
            </a:r>
            <a:r>
              <a:rPr lang="en-US" dirty="0"/>
              <a:t>TOOLS AND TECHNIQUES</a:t>
            </a:r>
            <a:r>
              <a:rPr lang="en-US" b="1" dirty="0"/>
              <a:t> (2)</a:t>
            </a:r>
            <a:endParaRPr lang="en-US" dirty="0"/>
          </a:p>
        </p:txBody>
      </p:sp>
      <p:sp>
        <p:nvSpPr>
          <p:cNvPr id="3" name="Content Placeholder 2"/>
          <p:cNvSpPr>
            <a:spLocks noGrp="1"/>
          </p:cNvSpPr>
          <p:nvPr>
            <p:ph idx="1"/>
          </p:nvPr>
        </p:nvSpPr>
        <p:spPr>
          <a:xfrm>
            <a:off x="435848" y="668594"/>
            <a:ext cx="8606604" cy="5630174"/>
          </a:xfrm>
          <a:solidFill>
            <a:srgbClr val="92D050"/>
          </a:solidFill>
        </p:spPr>
        <p:txBody>
          <a:bodyPr>
            <a:normAutofit fontScale="92500" lnSpcReduction="10000"/>
          </a:bodyPr>
          <a:lstStyle/>
          <a:p>
            <a:pPr marL="0" indent="0">
              <a:buNone/>
            </a:pPr>
            <a:r>
              <a:rPr lang="en-US" dirty="0"/>
              <a:t>(3) THREE-POINT ESTIMATING:</a:t>
            </a:r>
          </a:p>
          <a:p>
            <a:r>
              <a:rPr lang="en-US" dirty="0"/>
              <a:t>The accuracy of single-point cost estimates may be improved by considering estimation uncertainty and risk.</a:t>
            </a:r>
          </a:p>
          <a:p>
            <a:r>
              <a:rPr lang="en-US" dirty="0"/>
              <a:t>Using three-point estimates helps define an approximate range for an activity’s cost:</a:t>
            </a:r>
          </a:p>
          <a:p>
            <a:r>
              <a:rPr lang="en-US" b="1" dirty="0"/>
              <a:t>Most likely (</a:t>
            </a:r>
            <a:r>
              <a:rPr lang="en-US" b="1" i="1" dirty="0" err="1"/>
              <a:t>cM</a:t>
            </a:r>
            <a:r>
              <a:rPr lang="en-US" b="1" dirty="0"/>
              <a:t>). </a:t>
            </a:r>
            <a:r>
              <a:rPr lang="en-US" dirty="0"/>
              <a:t>The cost of the activity, based on realistic effort assessment for the required work and an predicted expenses</a:t>
            </a:r>
            <a:r>
              <a:rPr lang="en-US" sz="1100" dirty="0"/>
              <a:t>.</a:t>
            </a:r>
          </a:p>
          <a:p>
            <a:r>
              <a:rPr lang="en-US" b="1" dirty="0"/>
              <a:t>Optimistic (</a:t>
            </a:r>
            <a:r>
              <a:rPr lang="en-US" b="1" i="1" dirty="0" err="1"/>
              <a:t>cO</a:t>
            </a:r>
            <a:r>
              <a:rPr lang="en-US" b="1" dirty="0"/>
              <a:t>). </a:t>
            </a:r>
            <a:r>
              <a:rPr lang="en-US" dirty="0"/>
              <a:t>The cost based on analysis of the best-case scenario for the activity.</a:t>
            </a:r>
          </a:p>
          <a:p>
            <a:r>
              <a:rPr lang="en-US" b="1" dirty="0"/>
              <a:t>Pessimistic (</a:t>
            </a:r>
            <a:r>
              <a:rPr lang="en-US" b="1" i="1" dirty="0" err="1"/>
              <a:t>cP</a:t>
            </a:r>
            <a:r>
              <a:rPr lang="en-US" b="1" dirty="0"/>
              <a:t>). </a:t>
            </a:r>
            <a:r>
              <a:rPr lang="en-US" dirty="0"/>
              <a:t>The cost based on analysis of the worst-case scenario for the activity.</a:t>
            </a:r>
          </a:p>
          <a:p>
            <a:r>
              <a:rPr lang="en-US" dirty="0"/>
              <a:t>Depending on the assumed distribution</a:t>
            </a:r>
            <a:r>
              <a:rPr lang="zh-TW" altLang="en-US" dirty="0"/>
              <a:t>假定分佈</a:t>
            </a:r>
            <a:r>
              <a:rPr lang="en-US" dirty="0"/>
              <a:t>of values within the range of the three estimates, the </a:t>
            </a:r>
            <a:r>
              <a:rPr lang="en-US" dirty="0">
                <a:solidFill>
                  <a:srgbClr val="FF0000"/>
                </a:solidFill>
              </a:rPr>
              <a:t>expected cost, </a:t>
            </a:r>
            <a:r>
              <a:rPr lang="en-US" dirty="0" err="1">
                <a:solidFill>
                  <a:srgbClr val="FF0000"/>
                </a:solidFill>
              </a:rPr>
              <a:t>c</a:t>
            </a:r>
            <a:r>
              <a:rPr lang="en-US" i="1" dirty="0" err="1">
                <a:solidFill>
                  <a:srgbClr val="FF0000"/>
                </a:solidFill>
              </a:rPr>
              <a:t>E</a:t>
            </a:r>
            <a:r>
              <a:rPr lang="en-US" dirty="0"/>
              <a:t>, can be calculated. One commonly used formula is triangular distribution:</a:t>
            </a:r>
          </a:p>
          <a:p>
            <a:pPr lvl="1"/>
            <a:r>
              <a:rPr lang="en-US" i="1" dirty="0"/>
              <a:t>c</a:t>
            </a:r>
            <a:r>
              <a:rPr lang="pl-PL" i="1" dirty="0"/>
              <a:t>E </a:t>
            </a:r>
            <a:r>
              <a:rPr lang="pl-PL" dirty="0"/>
              <a:t>= (</a:t>
            </a:r>
            <a:r>
              <a:rPr lang="en-US" i="1" dirty="0"/>
              <a:t>c</a:t>
            </a:r>
            <a:r>
              <a:rPr lang="pl-PL" i="1" dirty="0"/>
              <a:t>O </a:t>
            </a:r>
            <a:r>
              <a:rPr lang="pl-PL" dirty="0"/>
              <a:t>+ </a:t>
            </a:r>
            <a:r>
              <a:rPr lang="en-US" i="1" dirty="0"/>
              <a:t>c</a:t>
            </a:r>
            <a:r>
              <a:rPr lang="pl-PL" i="1" dirty="0"/>
              <a:t>M </a:t>
            </a:r>
            <a:r>
              <a:rPr lang="pl-PL" dirty="0"/>
              <a:t>+ </a:t>
            </a:r>
            <a:r>
              <a:rPr lang="en-US" i="1" dirty="0"/>
              <a:t>c</a:t>
            </a:r>
            <a:r>
              <a:rPr lang="pl-PL" i="1" dirty="0"/>
              <a:t>P</a:t>
            </a:r>
            <a:r>
              <a:rPr lang="pl-PL" dirty="0"/>
              <a:t>) / 3.</a:t>
            </a:r>
            <a:endParaRPr lang="en-US" dirty="0"/>
          </a:p>
          <a:p>
            <a:r>
              <a:rPr lang="en-US" dirty="0"/>
              <a:t>Triangular distribution is used when </a:t>
            </a:r>
            <a:r>
              <a:rPr lang="en-US" dirty="0">
                <a:solidFill>
                  <a:srgbClr val="FF0000"/>
                </a:solidFill>
              </a:rPr>
              <a:t>there is insufficient historical data </a:t>
            </a:r>
            <a:r>
              <a:rPr lang="en-US" dirty="0"/>
              <a:t>or when using judgmental data. Cost estimates based on three points with an </a:t>
            </a:r>
            <a:r>
              <a:rPr lang="en-US" dirty="0">
                <a:solidFill>
                  <a:srgbClr val="FF0000"/>
                </a:solidFill>
              </a:rPr>
              <a:t>assumed distribution</a:t>
            </a:r>
            <a:r>
              <a:rPr lang="zh-TW" altLang="en-US" dirty="0"/>
              <a:t>假定分佈</a:t>
            </a:r>
            <a:r>
              <a:rPr lang="en-US" dirty="0"/>
              <a:t>provide an expected cost and clarify the range of uncertainty around the expected cost.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173259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a:t>
            </a:r>
            <a:r>
              <a:rPr lang="en-US" dirty="0"/>
              <a:t>TOOLS AND TECHNIQUES</a:t>
            </a:r>
            <a:r>
              <a:rPr lang="en-US" b="1" dirty="0"/>
              <a:t> (3)</a:t>
            </a:r>
            <a:endParaRPr lang="en-US" dirty="0"/>
          </a:p>
        </p:txBody>
      </p:sp>
      <p:sp>
        <p:nvSpPr>
          <p:cNvPr id="3" name="Content Placeholder 2"/>
          <p:cNvSpPr>
            <a:spLocks noGrp="1"/>
          </p:cNvSpPr>
          <p:nvPr>
            <p:ph idx="1"/>
          </p:nvPr>
        </p:nvSpPr>
        <p:spPr>
          <a:xfrm>
            <a:off x="435848" y="668594"/>
            <a:ext cx="8606604" cy="5630174"/>
          </a:xfrm>
          <a:solidFill>
            <a:srgbClr val="92D050"/>
          </a:solidFill>
        </p:spPr>
        <p:txBody>
          <a:bodyPr>
            <a:normAutofit/>
          </a:bodyPr>
          <a:lstStyle/>
          <a:p>
            <a:pPr marL="0" indent="0">
              <a:buNone/>
            </a:pPr>
            <a:r>
              <a:rPr lang="en-US" dirty="0"/>
              <a:t>(4) BOTTOM-UP ESTIMATING:</a:t>
            </a:r>
          </a:p>
          <a:p>
            <a:r>
              <a:rPr lang="en-US" dirty="0"/>
              <a:t>Bottom-up estimating is a method of estimating project duration or cost by aggregating the estimates of the lower level components of the WBS</a:t>
            </a:r>
          </a:p>
          <a:p>
            <a:pPr marL="0" indent="0">
              <a:buNone/>
            </a:pPr>
            <a:r>
              <a:rPr lang="en-US" dirty="0"/>
              <a:t>(5) DATA ANALYSIS - </a:t>
            </a:r>
            <a:r>
              <a:rPr lang="en-US" b="1" dirty="0"/>
              <a:t>Reserve analysis</a:t>
            </a:r>
            <a:r>
              <a:rPr lang="zh-TW" altLang="en-US" dirty="0"/>
              <a:t>儲備分析</a:t>
            </a:r>
            <a:endParaRPr lang="en-US" dirty="0"/>
          </a:p>
          <a:p>
            <a:r>
              <a:rPr lang="en-US" dirty="0"/>
              <a:t>Cost estimates may include contingency reserves (sometimes called contingency allowances) to account for cost uncertainty. Contingency reserves are the budget within the cost baseline that is allocated for identified risks. </a:t>
            </a:r>
          </a:p>
          <a:p>
            <a:pPr lvl="1"/>
            <a:r>
              <a:rPr lang="en-US" b="1" dirty="0">
                <a:solidFill>
                  <a:srgbClr val="FF0000"/>
                </a:solidFill>
              </a:rPr>
              <a:t>Contingency reserves</a:t>
            </a:r>
            <a:r>
              <a:rPr lang="zh-TW" altLang="en-US" dirty="0"/>
              <a:t>應急儲備 </a:t>
            </a:r>
            <a:r>
              <a:rPr lang="en-US" dirty="0"/>
              <a:t>are often viewed as the part of the budget intended to address the </a:t>
            </a:r>
            <a:r>
              <a:rPr lang="en-US" b="1" dirty="0">
                <a:solidFill>
                  <a:schemeClr val="tx1"/>
                </a:solidFill>
              </a:rPr>
              <a:t>known unknowns </a:t>
            </a:r>
            <a:r>
              <a:rPr lang="en-US" dirty="0"/>
              <a:t>that can affect a project. </a:t>
            </a:r>
          </a:p>
          <a:p>
            <a:pPr lvl="1"/>
            <a:r>
              <a:rPr lang="en-US" dirty="0"/>
              <a:t>For example, rework for some project deliverables could be anticipated, while </a:t>
            </a:r>
            <a:r>
              <a:rPr lang="en-US" u="sng" dirty="0"/>
              <a:t>the amount of this rework is unknown</a:t>
            </a:r>
            <a:r>
              <a:rPr lang="en-US" dirty="0"/>
              <a:t>. </a:t>
            </a:r>
          </a:p>
          <a:p>
            <a:pPr lvl="1"/>
            <a:r>
              <a:rPr lang="en-US" dirty="0"/>
              <a:t>Contingency reserves may be estimated to account for this unknown amount of rework.</a:t>
            </a:r>
          </a:p>
          <a:p>
            <a:pPr marL="457200" lvl="1" indent="0">
              <a:buNone/>
            </a:pPr>
            <a:endParaRPr lang="en-US" dirty="0"/>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370769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7.3 DETERMINE BUDGET (1)</a:t>
            </a:r>
            <a:endParaRPr lang="en-US" dirty="0"/>
          </a:p>
        </p:txBody>
      </p:sp>
      <p:sp>
        <p:nvSpPr>
          <p:cNvPr id="3" name="Content Placeholder 2"/>
          <p:cNvSpPr>
            <a:spLocks noGrp="1"/>
          </p:cNvSpPr>
          <p:nvPr>
            <p:ph idx="1"/>
          </p:nvPr>
        </p:nvSpPr>
        <p:spPr>
          <a:xfrm>
            <a:off x="432621" y="766160"/>
            <a:ext cx="8606604" cy="716275"/>
          </a:xfrm>
          <a:solidFill>
            <a:srgbClr val="92D050"/>
          </a:solidFill>
        </p:spPr>
        <p:txBody>
          <a:bodyPr>
            <a:normAutofit/>
          </a:bodyPr>
          <a:lstStyle/>
          <a:p>
            <a:r>
              <a:rPr lang="en-US" dirty="0"/>
              <a:t>The key benefit of this process is that it </a:t>
            </a:r>
            <a:r>
              <a:rPr lang="en-US" dirty="0">
                <a:solidFill>
                  <a:srgbClr val="FF0000"/>
                </a:solidFill>
              </a:rPr>
              <a:t>determines the cost baseline </a:t>
            </a:r>
            <a:r>
              <a:rPr lang="en-US" u="sng" dirty="0">
                <a:solidFill>
                  <a:schemeClr val="tx1"/>
                </a:solidFill>
              </a:rPr>
              <a:t>against which project performance can be monitored </a:t>
            </a:r>
            <a:r>
              <a:rPr lang="en-US" dirty="0"/>
              <a:t>and controlled.</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8" name="Picture 7"/>
          <p:cNvPicPr>
            <a:picLocks noChangeAspect="1"/>
          </p:cNvPicPr>
          <p:nvPr/>
        </p:nvPicPr>
        <p:blipFill>
          <a:blip r:embed="rId2"/>
          <a:stretch>
            <a:fillRect/>
          </a:stretch>
        </p:blipFill>
        <p:spPr>
          <a:xfrm>
            <a:off x="664640" y="1580001"/>
            <a:ext cx="7873711" cy="4455083"/>
          </a:xfrm>
          <a:prstGeom prst="rect">
            <a:avLst/>
          </a:prstGeom>
        </p:spPr>
      </p:pic>
    </p:spTree>
    <p:extLst>
      <p:ext uri="{BB962C8B-B14F-4D97-AF65-F5344CB8AC3E}">
        <p14:creationId xmlns:p14="http://schemas.microsoft.com/office/powerpoint/2010/main" val="314144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594" y="-1"/>
            <a:ext cx="2753406" cy="1502735"/>
          </a:xfrm>
        </p:spPr>
        <p:txBody>
          <a:bodyPr>
            <a:noAutofit/>
          </a:bodyPr>
          <a:lstStyle/>
          <a:p>
            <a:r>
              <a:rPr lang="en-US" b="1" dirty="0"/>
              <a:t>7.3 DETERMINE BUDGET (2)</a:t>
            </a:r>
            <a:endParaRPr lang="en-US" dirty="0"/>
          </a:p>
        </p:txBody>
      </p:sp>
      <p:sp>
        <p:nvSpPr>
          <p:cNvPr id="4" name="TextBox 3"/>
          <p:cNvSpPr txBox="1"/>
          <p:nvPr/>
        </p:nvSpPr>
        <p:spPr>
          <a:xfrm>
            <a:off x="6390593" y="5707658"/>
            <a:ext cx="2753407" cy="1015663"/>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6" name="Picture 5"/>
          <p:cNvPicPr>
            <a:picLocks noChangeAspect="1"/>
          </p:cNvPicPr>
          <p:nvPr/>
        </p:nvPicPr>
        <p:blipFill>
          <a:blip r:embed="rId2"/>
          <a:stretch>
            <a:fillRect/>
          </a:stretch>
        </p:blipFill>
        <p:spPr>
          <a:xfrm>
            <a:off x="0" y="-1"/>
            <a:ext cx="6186881" cy="6858000"/>
          </a:xfrm>
          <a:prstGeom prst="rect">
            <a:avLst/>
          </a:prstGeom>
        </p:spPr>
      </p:pic>
    </p:spTree>
    <p:extLst>
      <p:ext uri="{BB962C8B-B14F-4D97-AF65-F5344CB8AC3E}">
        <p14:creationId xmlns:p14="http://schemas.microsoft.com/office/powerpoint/2010/main" val="287836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7.3 </a:t>
            </a:r>
            <a:r>
              <a:rPr lang="en-US" dirty="0"/>
              <a:t>Output – cost baseline</a:t>
            </a:r>
          </a:p>
        </p:txBody>
      </p:sp>
      <p:sp>
        <p:nvSpPr>
          <p:cNvPr id="3" name="Content Placeholder 2"/>
          <p:cNvSpPr>
            <a:spLocks noGrp="1"/>
          </p:cNvSpPr>
          <p:nvPr>
            <p:ph idx="1"/>
          </p:nvPr>
        </p:nvSpPr>
        <p:spPr>
          <a:xfrm>
            <a:off x="435848" y="668594"/>
            <a:ext cx="8606604" cy="2095388"/>
          </a:xfrm>
          <a:solidFill>
            <a:srgbClr val="92D050"/>
          </a:solidFill>
        </p:spPr>
        <p:txBody>
          <a:bodyPr>
            <a:normAutofit lnSpcReduction="10000"/>
          </a:bodyPr>
          <a:lstStyle/>
          <a:p>
            <a:r>
              <a:rPr lang="en-US" dirty="0">
                <a:solidFill>
                  <a:srgbClr val="FF0000"/>
                </a:solidFill>
              </a:rPr>
              <a:t>Cost estimates </a:t>
            </a:r>
            <a:r>
              <a:rPr lang="en-US" dirty="0"/>
              <a:t>for the various project activities, along with any </a:t>
            </a:r>
            <a:r>
              <a:rPr lang="en-US" dirty="0">
                <a:solidFill>
                  <a:srgbClr val="FF0000"/>
                </a:solidFill>
              </a:rPr>
              <a:t>contingency reserves</a:t>
            </a:r>
            <a:r>
              <a:rPr lang="en-US" dirty="0"/>
              <a:t> (see Section 7.2.2.6) for these activities, are aggregated into their associated </a:t>
            </a:r>
          </a:p>
          <a:p>
            <a:pPr lvl="1"/>
            <a:r>
              <a:rPr lang="en-US" dirty="0">
                <a:solidFill>
                  <a:srgbClr val="FF0000"/>
                </a:solidFill>
              </a:rPr>
              <a:t>work package costs</a:t>
            </a:r>
            <a:r>
              <a:rPr lang="en-US" dirty="0"/>
              <a:t>. The work package cost estimates, along with any </a:t>
            </a:r>
            <a:r>
              <a:rPr lang="en-US" dirty="0">
                <a:solidFill>
                  <a:srgbClr val="FF0000"/>
                </a:solidFill>
              </a:rPr>
              <a:t>contingency reserves </a:t>
            </a:r>
            <a:r>
              <a:rPr lang="en-US" dirty="0"/>
              <a:t>estimated for the work packages, are aggregated into </a:t>
            </a:r>
          </a:p>
          <a:p>
            <a:pPr lvl="1"/>
            <a:r>
              <a:rPr lang="en-US" dirty="0">
                <a:solidFill>
                  <a:srgbClr val="FF0000"/>
                </a:solidFill>
              </a:rPr>
              <a:t>control accounts</a:t>
            </a:r>
            <a:r>
              <a:rPr lang="en-US" dirty="0"/>
              <a:t>. The summation of the control accounts make up the</a:t>
            </a:r>
          </a:p>
          <a:p>
            <a:pPr lvl="1"/>
            <a:r>
              <a:rPr lang="en-US" b="1" dirty="0">
                <a:solidFill>
                  <a:schemeClr val="tx1"/>
                </a:solidFill>
              </a:rPr>
              <a:t>cost baseline</a:t>
            </a:r>
            <a:r>
              <a:rPr lang="en-US" dirty="0"/>
              <a: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5" name="Picture 4"/>
          <p:cNvPicPr>
            <a:picLocks noChangeAspect="1"/>
          </p:cNvPicPr>
          <p:nvPr/>
        </p:nvPicPr>
        <p:blipFill>
          <a:blip r:embed="rId2"/>
          <a:stretch>
            <a:fillRect/>
          </a:stretch>
        </p:blipFill>
        <p:spPr>
          <a:xfrm>
            <a:off x="1814946" y="2881745"/>
            <a:ext cx="5274794" cy="3384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966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a:solidFill>
            <a:srgbClr val="FFFF00"/>
          </a:solidFill>
        </p:spPr>
        <p:txBody>
          <a:bodyPr/>
          <a:lstStyle/>
          <a:p>
            <a:r>
              <a:rPr lang="en-US" b="1" dirty="0"/>
              <a:t>7.3 </a:t>
            </a:r>
            <a:r>
              <a:rPr lang="en-US" dirty="0"/>
              <a:t>Output – cost baseline</a:t>
            </a:r>
          </a:p>
        </p:txBody>
      </p:sp>
      <p:pic>
        <p:nvPicPr>
          <p:cNvPr id="8" name="Content Placeholder 7">
            <a:extLst>
              <a:ext uri="{FF2B5EF4-FFF2-40B4-BE49-F238E27FC236}">
                <a16:creationId xmlns:a16="http://schemas.microsoft.com/office/drawing/2014/main" id="{4409FC10-B036-4B93-B27F-FDBDBF9FD864}"/>
              </a:ext>
            </a:extLst>
          </p:cNvPr>
          <p:cNvPicPr>
            <a:picLocks noGrp="1" noChangeAspect="1"/>
          </p:cNvPicPr>
          <p:nvPr>
            <p:ph idx="1"/>
          </p:nvPr>
        </p:nvPicPr>
        <p:blipFill>
          <a:blip r:embed="rId2"/>
          <a:stretch>
            <a:fillRect/>
          </a:stretch>
        </p:blipFill>
        <p:spPr>
          <a:xfrm>
            <a:off x="169520" y="1461821"/>
            <a:ext cx="8804960" cy="4578252"/>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81258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7.4 CONTROL COSTS (1)</a:t>
            </a:r>
            <a:endParaRPr lang="en-US" dirty="0"/>
          </a:p>
        </p:txBody>
      </p:sp>
      <p:sp>
        <p:nvSpPr>
          <p:cNvPr id="3" name="Content Placeholder 2"/>
          <p:cNvSpPr>
            <a:spLocks noGrp="1"/>
          </p:cNvSpPr>
          <p:nvPr>
            <p:ph idx="1"/>
          </p:nvPr>
        </p:nvSpPr>
        <p:spPr>
          <a:xfrm>
            <a:off x="537397" y="766160"/>
            <a:ext cx="8606604" cy="716275"/>
          </a:xfrm>
          <a:solidFill>
            <a:srgbClr val="92D050"/>
          </a:solidFill>
        </p:spPr>
        <p:txBody>
          <a:bodyPr>
            <a:normAutofit/>
          </a:bodyPr>
          <a:lstStyle/>
          <a:p>
            <a:r>
              <a:rPr lang="en-US" dirty="0"/>
              <a:t>The key benefit of this process is that the </a:t>
            </a:r>
            <a:r>
              <a:rPr lang="en-US" dirty="0">
                <a:solidFill>
                  <a:srgbClr val="FF0000"/>
                </a:solidFill>
              </a:rPr>
              <a:t>cost baseline is maintained</a:t>
            </a:r>
            <a:r>
              <a:rPr lang="zh-TW" altLang="en-US" dirty="0"/>
              <a:t>成本基準得以維持</a:t>
            </a:r>
            <a:r>
              <a:rPr lang="en-US" dirty="0"/>
              <a:t>throughout the project.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5" name="Picture 4"/>
          <p:cNvPicPr>
            <a:picLocks noChangeAspect="1"/>
          </p:cNvPicPr>
          <p:nvPr/>
        </p:nvPicPr>
        <p:blipFill>
          <a:blip r:embed="rId2"/>
          <a:stretch>
            <a:fillRect/>
          </a:stretch>
        </p:blipFill>
        <p:spPr>
          <a:xfrm>
            <a:off x="997527" y="1685384"/>
            <a:ext cx="7351568" cy="4379658"/>
          </a:xfrm>
          <a:prstGeom prst="rect">
            <a:avLst/>
          </a:prstGeom>
        </p:spPr>
      </p:pic>
    </p:spTree>
    <p:extLst>
      <p:ext uri="{BB962C8B-B14F-4D97-AF65-F5344CB8AC3E}">
        <p14:creationId xmlns:p14="http://schemas.microsoft.com/office/powerpoint/2010/main" val="69013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288" y="-1"/>
            <a:ext cx="2362711" cy="1502735"/>
          </a:xfrm>
        </p:spPr>
        <p:txBody>
          <a:bodyPr>
            <a:noAutofit/>
          </a:bodyPr>
          <a:lstStyle/>
          <a:p>
            <a:r>
              <a:rPr lang="en-US" b="1" dirty="0"/>
              <a:t>7.4 CONTROL COSTS (2)</a:t>
            </a:r>
            <a:endParaRPr lang="en-US" dirty="0"/>
          </a:p>
        </p:txBody>
      </p:sp>
      <p:sp>
        <p:nvSpPr>
          <p:cNvPr id="4" name="TextBox 3"/>
          <p:cNvSpPr txBox="1"/>
          <p:nvPr/>
        </p:nvSpPr>
        <p:spPr>
          <a:xfrm>
            <a:off x="6826571" y="5008004"/>
            <a:ext cx="2272145" cy="1569660"/>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3" name="Picture 2"/>
          <p:cNvPicPr>
            <a:picLocks noChangeAspect="1"/>
          </p:cNvPicPr>
          <p:nvPr/>
        </p:nvPicPr>
        <p:blipFill>
          <a:blip r:embed="rId2"/>
          <a:stretch>
            <a:fillRect/>
          </a:stretch>
        </p:blipFill>
        <p:spPr>
          <a:xfrm>
            <a:off x="0" y="-1"/>
            <a:ext cx="6781289" cy="6858000"/>
          </a:xfrm>
          <a:prstGeom prst="rect">
            <a:avLst/>
          </a:prstGeom>
        </p:spPr>
      </p:pic>
      <p:sp>
        <p:nvSpPr>
          <p:cNvPr id="5" name="Rectangle 4">
            <a:extLst>
              <a:ext uri="{FF2B5EF4-FFF2-40B4-BE49-F238E27FC236}">
                <a16:creationId xmlns:a16="http://schemas.microsoft.com/office/drawing/2014/main" id="{908D6E2A-6078-423E-B608-ECDF4451CB4D}"/>
              </a:ext>
            </a:extLst>
          </p:cNvPr>
          <p:cNvSpPr/>
          <p:nvPr/>
        </p:nvSpPr>
        <p:spPr>
          <a:xfrm>
            <a:off x="6905369" y="1976957"/>
            <a:ext cx="2114550" cy="1477328"/>
          </a:xfrm>
          <a:prstGeom prst="rect">
            <a:avLst/>
          </a:prstGeom>
          <a:solidFill>
            <a:srgbClr val="FFFF00"/>
          </a:solidFill>
          <a:effectLst>
            <a:glow rad="139700">
              <a:schemeClr val="accent2">
                <a:satMod val="175000"/>
                <a:alpha val="40000"/>
              </a:schemeClr>
            </a:glow>
          </a:effectLst>
        </p:spPr>
        <p:txBody>
          <a:bodyPr wrap="square">
            <a:spAutoFit/>
          </a:bodyPr>
          <a:lstStyle/>
          <a:p>
            <a:r>
              <a:rPr lang="en-US" altLang="zh-TW" dirty="0">
                <a:latin typeface="sf pro text"/>
              </a:rPr>
              <a:t>The </a:t>
            </a:r>
            <a:r>
              <a:rPr lang="en-US" altLang="zh-TW" dirty="0">
                <a:solidFill>
                  <a:srgbClr val="FF0000"/>
                </a:solidFill>
                <a:latin typeface="sf pro text"/>
              </a:rPr>
              <a:t>Schedule Forecasts </a:t>
            </a:r>
            <a:r>
              <a:rPr lang="en-US" altLang="zh-TW" dirty="0">
                <a:latin typeface="sf pro text"/>
              </a:rPr>
              <a:t>are prepared as a result of the Control Schedule process</a:t>
            </a:r>
            <a:endParaRPr lang="zh-TW" altLang="en-US" dirty="0"/>
          </a:p>
        </p:txBody>
      </p:sp>
      <p:sp>
        <p:nvSpPr>
          <p:cNvPr id="6" name="Rectangle 5">
            <a:extLst>
              <a:ext uri="{FF2B5EF4-FFF2-40B4-BE49-F238E27FC236}">
                <a16:creationId xmlns:a16="http://schemas.microsoft.com/office/drawing/2014/main" id="{2CB9AE00-8D45-421F-AB07-0D523103CF89}"/>
              </a:ext>
            </a:extLst>
          </p:cNvPr>
          <p:cNvSpPr/>
          <p:nvPr/>
        </p:nvSpPr>
        <p:spPr>
          <a:xfrm>
            <a:off x="6905369" y="3454285"/>
            <a:ext cx="2114550" cy="1200329"/>
          </a:xfrm>
          <a:prstGeom prst="rect">
            <a:avLst/>
          </a:prstGeom>
          <a:solidFill>
            <a:srgbClr val="FFFF00"/>
          </a:solidFill>
          <a:effectLst>
            <a:glow rad="139700">
              <a:schemeClr val="accent2">
                <a:satMod val="175000"/>
                <a:alpha val="40000"/>
              </a:schemeClr>
            </a:glow>
          </a:effectLst>
        </p:spPr>
        <p:txBody>
          <a:bodyPr wrap="square">
            <a:spAutoFit/>
          </a:bodyPr>
          <a:lstStyle/>
          <a:p>
            <a:r>
              <a:rPr lang="en-US" altLang="zh-TW" dirty="0">
                <a:latin typeface="sf pro text"/>
              </a:rPr>
              <a:t>The </a:t>
            </a:r>
            <a:r>
              <a:rPr lang="en-US" altLang="zh-TW" dirty="0">
                <a:solidFill>
                  <a:srgbClr val="FF0000"/>
                </a:solidFill>
                <a:latin typeface="sf pro text"/>
              </a:rPr>
              <a:t>Cost Forecasts </a:t>
            </a:r>
            <a:r>
              <a:rPr lang="en-US" altLang="zh-TW" dirty="0">
                <a:latin typeface="sf pro text"/>
              </a:rPr>
              <a:t>are prepared as a result of the Control Cost process</a:t>
            </a:r>
            <a:endParaRPr lang="zh-TW" altLang="en-US" dirty="0"/>
          </a:p>
        </p:txBody>
      </p:sp>
    </p:spTree>
    <p:extLst>
      <p:ext uri="{BB962C8B-B14F-4D97-AF65-F5344CB8AC3E}">
        <p14:creationId xmlns:p14="http://schemas.microsoft.com/office/powerpoint/2010/main" val="37122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7" y="-37047"/>
            <a:ext cx="9127660" cy="973463"/>
          </a:xfrm>
        </p:spPr>
        <p:txBody>
          <a:bodyPr>
            <a:noAutofit/>
          </a:bodyPr>
          <a:lstStyle/>
          <a:p>
            <a:br>
              <a:rPr lang="en-US" sz="1800" b="1" dirty="0"/>
            </a:br>
            <a:endParaRPr lang="en-US" sz="1800" b="1" dirty="0"/>
          </a:p>
        </p:txBody>
      </p:sp>
      <p:sp>
        <p:nvSpPr>
          <p:cNvPr id="8" name="TextBox 7"/>
          <p:cNvSpPr txBox="1"/>
          <p:nvPr/>
        </p:nvSpPr>
        <p:spPr>
          <a:xfrm>
            <a:off x="335560" y="60125"/>
            <a:ext cx="8808440" cy="584775"/>
          </a:xfrm>
          <a:prstGeom prst="rect">
            <a:avLst/>
          </a:prstGeom>
          <a:noFill/>
        </p:spPr>
        <p:txBody>
          <a:bodyPr wrap="square" rtlCol="0">
            <a:spAutoFit/>
          </a:bodyPr>
          <a:lstStyle/>
          <a:p>
            <a:r>
              <a:rPr lang="en-US" sz="3200" dirty="0">
                <a:solidFill>
                  <a:prstClr val="black"/>
                </a:solidFill>
              </a:rPr>
              <a:t>Learning Objectives</a:t>
            </a:r>
            <a:endParaRPr lang="en-US" sz="3000" dirty="0">
              <a:solidFill>
                <a:prstClr val="black"/>
              </a:solidFill>
            </a:endParaRPr>
          </a:p>
        </p:txBody>
      </p:sp>
      <p:sp>
        <p:nvSpPr>
          <p:cNvPr id="3" name="Content Placeholder 2"/>
          <p:cNvSpPr>
            <a:spLocks noGrp="1"/>
          </p:cNvSpPr>
          <p:nvPr>
            <p:ph idx="1"/>
          </p:nvPr>
        </p:nvSpPr>
        <p:spPr>
          <a:xfrm>
            <a:off x="93656" y="827797"/>
            <a:ext cx="9006696" cy="6030203"/>
          </a:xfrm>
          <a:solidFill>
            <a:srgbClr val="8FE2FF"/>
          </a:solidFill>
        </p:spPr>
        <p:txBody>
          <a:bodyPr>
            <a:normAutofit/>
          </a:bodyPr>
          <a:lstStyle/>
          <a:p>
            <a:r>
              <a:rPr lang="en-US" altLang="zh-TW" dirty="0"/>
              <a:t>Describe an overall </a:t>
            </a:r>
            <a:r>
              <a:rPr lang="en-US" altLang="zh-TW" u="sng" dirty="0"/>
              <a:t>framework for project cost management</a:t>
            </a:r>
            <a:r>
              <a:rPr lang="zh-TW" altLang="en-US" dirty="0"/>
              <a:t>專案時間管理的總體</a:t>
            </a:r>
            <a:r>
              <a:rPr lang="zh-TW" altLang="zh-TW" dirty="0"/>
              <a:t>架構</a:t>
            </a:r>
            <a:endParaRPr lang="en-US" altLang="zh-TW" dirty="0"/>
          </a:p>
          <a:p>
            <a:pPr lvl="1"/>
            <a:r>
              <a:rPr lang="en-US" altLang="zh-TW" dirty="0"/>
              <a:t>process &amp; practices, inputs, outputs, tools &amp; techniques</a:t>
            </a:r>
          </a:p>
          <a:p>
            <a:pPr lvl="2"/>
            <a:r>
              <a:rPr lang="en-US" sz="1600" b="1" dirty="0"/>
              <a:t>7.1 Plan Cost Management</a:t>
            </a:r>
          </a:p>
          <a:p>
            <a:pPr lvl="2"/>
            <a:r>
              <a:rPr lang="en-US" sz="1600" b="1" dirty="0"/>
              <a:t>7.2 Estimate Costs</a:t>
            </a:r>
            <a:endParaRPr lang="en-US" sz="1600" dirty="0"/>
          </a:p>
          <a:p>
            <a:pPr lvl="2"/>
            <a:r>
              <a:rPr lang="en-US" sz="1600" b="1" dirty="0"/>
              <a:t>7.3 Determine Budget </a:t>
            </a:r>
          </a:p>
          <a:p>
            <a:pPr lvl="2"/>
            <a:r>
              <a:rPr lang="en-US" sz="1600" b="1" dirty="0"/>
              <a:t>7.4 Control Costs</a:t>
            </a:r>
          </a:p>
          <a:p>
            <a:r>
              <a:rPr lang="en-US" b="1" dirty="0"/>
              <a:t>(7.1 Plan Cost Management – Output) – Cost management plan </a:t>
            </a:r>
          </a:p>
          <a:p>
            <a:r>
              <a:rPr lang="en-US" b="1" dirty="0"/>
              <a:t>(7.2 Estimate Costs – Tool) – </a:t>
            </a:r>
            <a:r>
              <a:rPr lang="en-US" b="1" dirty="0" err="1"/>
              <a:t>Analo</a:t>
            </a:r>
            <a:r>
              <a:rPr lang="en-US" b="1" dirty="0"/>
              <a:t>,  Para, 3-point, bottom, data</a:t>
            </a:r>
          </a:p>
          <a:p>
            <a:r>
              <a:rPr lang="en-US" b="1" dirty="0"/>
              <a:t>(7.3 Determine Budget – Output) – Cost baseline</a:t>
            </a:r>
          </a:p>
          <a:p>
            <a:r>
              <a:rPr lang="en-US" b="1" dirty="0"/>
              <a:t>(7.4 Control Costs – Tool) – Data analysis (EVA, VA, TA, RA)</a:t>
            </a:r>
            <a:endParaRPr lang="en-US" dirty="0"/>
          </a:p>
          <a:p>
            <a:endParaRPr lang="en-US" dirty="0"/>
          </a:p>
        </p:txBody>
      </p:sp>
      <p:pic>
        <p:nvPicPr>
          <p:cNvPr id="6" name="Picture 5"/>
          <p:cNvPicPr>
            <a:picLocks noChangeAspect="1"/>
          </p:cNvPicPr>
          <p:nvPr/>
        </p:nvPicPr>
        <p:blipFill>
          <a:blip r:embed="rId2" cstate="print"/>
          <a:stretch>
            <a:fillRect/>
          </a:stretch>
        </p:blipFill>
        <p:spPr>
          <a:xfrm>
            <a:off x="4240242" y="1801260"/>
            <a:ext cx="4724400" cy="1406408"/>
          </a:xfrm>
          <a:prstGeom prst="rect">
            <a:avLst/>
          </a:prstGeom>
        </p:spPr>
      </p:pic>
    </p:spTree>
    <p:extLst>
      <p:ext uri="{BB962C8B-B14F-4D97-AF65-F5344CB8AC3E}">
        <p14:creationId xmlns:p14="http://schemas.microsoft.com/office/powerpoint/2010/main" val="14034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7.4 </a:t>
            </a:r>
            <a:r>
              <a:rPr lang="en-US" dirty="0"/>
              <a:t>TOOLS AND TECHNIQUES</a:t>
            </a:r>
            <a:r>
              <a:rPr lang="en-US" b="1" dirty="0"/>
              <a:t> – EVA </a:t>
            </a:r>
            <a:endParaRPr lang="en-US" dirty="0"/>
          </a:p>
        </p:txBody>
      </p:sp>
      <p:sp>
        <p:nvSpPr>
          <p:cNvPr id="3" name="Content Placeholder 2"/>
          <p:cNvSpPr>
            <a:spLocks noGrp="1"/>
          </p:cNvSpPr>
          <p:nvPr>
            <p:ph idx="1"/>
          </p:nvPr>
        </p:nvSpPr>
        <p:spPr>
          <a:xfrm>
            <a:off x="256309" y="668593"/>
            <a:ext cx="8786143" cy="4880151"/>
          </a:xfrm>
          <a:solidFill>
            <a:srgbClr val="92D050"/>
          </a:solidFill>
        </p:spPr>
        <p:txBody>
          <a:bodyPr>
            <a:normAutofit lnSpcReduction="10000"/>
          </a:bodyPr>
          <a:lstStyle/>
          <a:p>
            <a:r>
              <a:rPr lang="en-US" b="1" dirty="0"/>
              <a:t>Earned value analysis (EVA). </a:t>
            </a:r>
            <a:r>
              <a:rPr lang="en-US" dirty="0"/>
              <a:t>Earned value analysis compares the performance measurement baseline to the actual schedule and cost performance.</a:t>
            </a:r>
          </a:p>
          <a:p>
            <a:r>
              <a:rPr lang="en-US" dirty="0"/>
              <a:t>EVM develops and monitors three key dimensions for each work package and control account:</a:t>
            </a:r>
          </a:p>
          <a:p>
            <a:pPr lvl="1"/>
            <a:r>
              <a:rPr lang="en-US" sz="1400" b="1" dirty="0">
                <a:solidFill>
                  <a:srgbClr val="FF0000"/>
                </a:solidFill>
              </a:rPr>
              <a:t>Planned value </a:t>
            </a:r>
            <a:r>
              <a:rPr lang="en-US" sz="1400" dirty="0"/>
              <a:t>(PV)</a:t>
            </a:r>
            <a:r>
              <a:rPr lang="zh-TW" altLang="en-US" sz="1400" b="1" dirty="0">
                <a:solidFill>
                  <a:srgbClr val="FF0000"/>
                </a:solidFill>
              </a:rPr>
              <a:t>計畫值</a:t>
            </a:r>
            <a:r>
              <a:rPr lang="en-US" sz="1400" dirty="0"/>
              <a:t>- is the </a:t>
            </a:r>
            <a:r>
              <a:rPr lang="en-US" sz="1400" u="sng" dirty="0"/>
              <a:t>authorized budget assigned to scheduled work</a:t>
            </a:r>
            <a:r>
              <a:rPr lang="en-US" sz="1400" dirty="0"/>
              <a:t>. It is the </a:t>
            </a:r>
            <a:r>
              <a:rPr lang="en-US" sz="1400" u="sng" dirty="0"/>
              <a:t>authorized budget planned for the work to be accomplished</a:t>
            </a:r>
            <a:r>
              <a:rPr lang="zh-TW" altLang="en-US" sz="1400" dirty="0">
                <a:solidFill>
                  <a:srgbClr val="5B53FF"/>
                </a:solidFill>
              </a:rPr>
              <a:t>安排好工作的預算成本</a:t>
            </a:r>
            <a:r>
              <a:rPr lang="en-US" sz="1400" dirty="0"/>
              <a:t>for an activity or work breakdown structure (WBS) component, not including management reserve. The total of the PV is sometimes referred to as the </a:t>
            </a:r>
            <a:r>
              <a:rPr lang="en-US" sz="1400" dirty="0">
                <a:solidFill>
                  <a:srgbClr val="FF0000"/>
                </a:solidFill>
              </a:rPr>
              <a:t>performance measurement baseline (PMB)</a:t>
            </a:r>
            <a:r>
              <a:rPr lang="en-US" sz="1400" dirty="0"/>
              <a:t>. The </a:t>
            </a:r>
            <a:r>
              <a:rPr lang="en-US" sz="1400" b="1" dirty="0">
                <a:solidFill>
                  <a:schemeClr val="tx1"/>
                </a:solidFill>
              </a:rPr>
              <a:t>total planned value </a:t>
            </a:r>
            <a:r>
              <a:rPr lang="en-US" sz="1400" dirty="0"/>
              <a:t>for the project is also known as </a:t>
            </a:r>
            <a:r>
              <a:rPr lang="en-US" sz="1400" u="sng" dirty="0"/>
              <a:t>budget at completion (BAC)</a:t>
            </a:r>
            <a:r>
              <a:rPr lang="en-US" sz="1400" dirty="0"/>
              <a:t>.</a:t>
            </a:r>
          </a:p>
          <a:p>
            <a:pPr lvl="1"/>
            <a:r>
              <a:rPr lang="en-US" b="1" dirty="0">
                <a:solidFill>
                  <a:srgbClr val="FF0000"/>
                </a:solidFill>
              </a:rPr>
              <a:t>Earned value </a:t>
            </a:r>
            <a:r>
              <a:rPr lang="en-US" dirty="0"/>
              <a:t>(EV)</a:t>
            </a:r>
            <a:r>
              <a:rPr lang="zh-TW" altLang="en-US" b="1" dirty="0">
                <a:solidFill>
                  <a:srgbClr val="FF0000"/>
                </a:solidFill>
              </a:rPr>
              <a:t>實獲值</a:t>
            </a:r>
            <a:r>
              <a:rPr lang="en-US" dirty="0"/>
              <a:t>is a measure of </a:t>
            </a:r>
            <a:r>
              <a:rPr lang="en-US" u="sng" dirty="0"/>
              <a:t>work performed expressed in terms of the budget authorized for that work</a:t>
            </a:r>
            <a:r>
              <a:rPr lang="zh-TW" altLang="en-US" b="1" dirty="0">
                <a:solidFill>
                  <a:srgbClr val="5B53FF"/>
                </a:solidFill>
              </a:rPr>
              <a:t>實際</a:t>
            </a:r>
            <a:r>
              <a:rPr lang="zh-TW" altLang="en-US" dirty="0">
                <a:solidFill>
                  <a:srgbClr val="5B53FF"/>
                </a:solidFill>
              </a:rPr>
              <a:t>完成工作的預算成本</a:t>
            </a:r>
            <a:r>
              <a:rPr lang="en-US" dirty="0"/>
              <a:t>. It is the budget associated with the authorized work that has been completed. The EV is often used to calculate the percent complete of a project.</a:t>
            </a:r>
          </a:p>
          <a:p>
            <a:pPr lvl="1"/>
            <a:r>
              <a:rPr lang="en-US" b="1" dirty="0">
                <a:solidFill>
                  <a:srgbClr val="FF0000"/>
                </a:solidFill>
              </a:rPr>
              <a:t>Actual cost </a:t>
            </a:r>
            <a:r>
              <a:rPr lang="en-US" dirty="0"/>
              <a:t>(AC) is the </a:t>
            </a:r>
            <a:r>
              <a:rPr lang="en-US" u="sng" dirty="0"/>
              <a:t>realized cost incurred for the work performed</a:t>
            </a:r>
            <a:r>
              <a:rPr lang="zh-TW" altLang="en-US" dirty="0">
                <a:solidFill>
                  <a:srgbClr val="5B53FF"/>
                </a:solidFill>
              </a:rPr>
              <a:t>完成工作的實際成本</a:t>
            </a:r>
            <a:r>
              <a:rPr lang="en-US" dirty="0"/>
              <a:t>on an activity during a specific time period. It is the </a:t>
            </a:r>
            <a:r>
              <a:rPr lang="en-US" u="sng" dirty="0"/>
              <a:t>total cost incurred in accomplishing the work</a:t>
            </a:r>
            <a:r>
              <a:rPr lang="en-US" dirty="0"/>
              <a:t> that the EV measured.</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399507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7.4 </a:t>
            </a:r>
            <a:r>
              <a:rPr lang="en-US" dirty="0"/>
              <a:t>TOOLS AND TECHNIQUES</a:t>
            </a:r>
            <a:r>
              <a:rPr lang="en-US" b="1" dirty="0"/>
              <a:t> – VA (1)</a:t>
            </a:r>
            <a:endParaRPr lang="en-US" dirty="0"/>
          </a:p>
        </p:txBody>
      </p:sp>
      <p:sp>
        <p:nvSpPr>
          <p:cNvPr id="3" name="Content Placeholder 2"/>
          <p:cNvSpPr>
            <a:spLocks noGrp="1"/>
          </p:cNvSpPr>
          <p:nvPr>
            <p:ph idx="1"/>
          </p:nvPr>
        </p:nvSpPr>
        <p:spPr>
          <a:xfrm>
            <a:off x="208424" y="1295914"/>
            <a:ext cx="8786143" cy="4880151"/>
          </a:xfrm>
          <a:solidFill>
            <a:srgbClr val="92D050"/>
          </a:solidFill>
        </p:spPr>
        <p:txBody>
          <a:bodyPr>
            <a:normAutofit/>
          </a:bodyPr>
          <a:lstStyle/>
          <a:p>
            <a:r>
              <a:rPr lang="en-US" dirty="0"/>
              <a:t>Variance analysis, as used in EVM, is the explanation for cost (CV = EV – AC), schedule (SV = EV – PV), and </a:t>
            </a:r>
            <a:r>
              <a:rPr lang="en-US" b="1" dirty="0">
                <a:solidFill>
                  <a:srgbClr val="FF0000"/>
                </a:solidFill>
              </a:rPr>
              <a:t>variance at completion </a:t>
            </a:r>
            <a:r>
              <a:rPr lang="en-US" dirty="0"/>
              <a:t>(VAC = BAC – EAC) variances.</a:t>
            </a:r>
          </a:p>
          <a:p>
            <a:pPr lvl="1"/>
            <a:r>
              <a:rPr lang="en-US" b="1" dirty="0">
                <a:solidFill>
                  <a:srgbClr val="FF0000"/>
                </a:solidFill>
              </a:rPr>
              <a:t>Schedule variance </a:t>
            </a:r>
            <a:r>
              <a:rPr lang="en-US" dirty="0"/>
              <a:t>(SV) is a measure of schedule performance expressed as the </a:t>
            </a:r>
            <a:r>
              <a:rPr lang="en-US" u="sng" dirty="0"/>
              <a:t>difference between the earned value and the planned value</a:t>
            </a:r>
            <a:r>
              <a:rPr lang="en-US" dirty="0"/>
              <a:t>. It is the amount by which the project is ahead or behind the planned delivery date, at a given point in time. It is a measure of schedule performance on a project. Equation</a:t>
            </a:r>
            <a:r>
              <a:rPr lang="en-US" b="1" dirty="0"/>
              <a:t>: </a:t>
            </a:r>
            <a:r>
              <a:rPr lang="en-US" b="1" dirty="0">
                <a:solidFill>
                  <a:srgbClr val="FF0000"/>
                </a:solidFill>
              </a:rPr>
              <a:t>SV = EV – PV</a:t>
            </a:r>
          </a:p>
          <a:p>
            <a:pPr lvl="1"/>
            <a:r>
              <a:rPr lang="en-US" b="1" dirty="0">
                <a:solidFill>
                  <a:srgbClr val="FF0000"/>
                </a:solidFill>
              </a:rPr>
              <a:t>Cost variance </a:t>
            </a:r>
            <a:r>
              <a:rPr lang="en-US" dirty="0"/>
              <a:t>(CV) is the amount of budget deficit or surplus at a given point in time, expressed as the </a:t>
            </a:r>
            <a:r>
              <a:rPr lang="en-US" u="sng" dirty="0"/>
              <a:t>difference between earned value and the actual cost</a:t>
            </a:r>
            <a:r>
              <a:rPr lang="en-US" dirty="0"/>
              <a:t>. It is a measure of cost performance on a project. It is equal to the earned value (EV) minus the actual cost (AC). </a:t>
            </a:r>
          </a:p>
          <a:p>
            <a:pPr lvl="1"/>
            <a:r>
              <a:rPr lang="en-US" dirty="0"/>
              <a:t>The CV is particularly critical because it indicates the </a:t>
            </a:r>
            <a:r>
              <a:rPr lang="en-US" u="sng" dirty="0"/>
              <a:t>relationship of physical performance to the costs spent</a:t>
            </a:r>
            <a:r>
              <a:rPr lang="en-US" dirty="0"/>
              <a:t>. Negative CV is often difficult for the project to recover. Equation: </a:t>
            </a:r>
            <a:r>
              <a:rPr lang="en-US" b="1" dirty="0">
                <a:solidFill>
                  <a:srgbClr val="FF0000"/>
                </a:solidFill>
              </a:rPr>
              <a:t>CV = EV – AC</a:t>
            </a:r>
            <a:r>
              <a:rPr lang="en-US" dirty="0"/>
              <a:t>.</a:t>
            </a:r>
            <a:endParaRPr lang="en-US" b="1" dirty="0">
              <a:solidFill>
                <a:srgbClr val="FF0000"/>
              </a:solidFill>
            </a:endParaRP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312338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7.4 </a:t>
            </a:r>
            <a:r>
              <a:rPr lang="en-US" dirty="0"/>
              <a:t>TOOLS AND TECHNIQUES</a:t>
            </a:r>
            <a:r>
              <a:rPr lang="en-US" b="1" dirty="0"/>
              <a:t> – VA (2)</a:t>
            </a:r>
            <a:endParaRPr lang="en-US" dirty="0"/>
          </a:p>
        </p:txBody>
      </p:sp>
      <p:sp>
        <p:nvSpPr>
          <p:cNvPr id="3" name="Content Placeholder 2"/>
          <p:cNvSpPr>
            <a:spLocks noGrp="1"/>
          </p:cNvSpPr>
          <p:nvPr>
            <p:ph idx="1"/>
          </p:nvPr>
        </p:nvSpPr>
        <p:spPr>
          <a:xfrm>
            <a:off x="208424" y="1295914"/>
            <a:ext cx="8786143" cy="5100421"/>
          </a:xfrm>
          <a:solidFill>
            <a:srgbClr val="92D050"/>
          </a:solidFill>
        </p:spPr>
        <p:txBody>
          <a:bodyPr>
            <a:normAutofit/>
          </a:bodyPr>
          <a:lstStyle/>
          <a:p>
            <a:r>
              <a:rPr lang="en-US" dirty="0"/>
              <a:t>Variance analysis, as used in EVM, is the explanation for cost (CV = EV – AC), schedule (SV = EV – PV), and </a:t>
            </a:r>
            <a:r>
              <a:rPr lang="en-US" b="1" dirty="0">
                <a:solidFill>
                  <a:srgbClr val="FF0000"/>
                </a:solidFill>
              </a:rPr>
              <a:t>variance at completion </a:t>
            </a:r>
            <a:r>
              <a:rPr lang="en-US" dirty="0"/>
              <a:t>(VAC = BAC – EAC) variances.</a:t>
            </a:r>
          </a:p>
          <a:p>
            <a:pPr lvl="1"/>
            <a:r>
              <a:rPr lang="en-US" b="1" dirty="0">
                <a:solidFill>
                  <a:srgbClr val="FF0000"/>
                </a:solidFill>
              </a:rPr>
              <a:t>Schedule performance index </a:t>
            </a:r>
            <a:r>
              <a:rPr lang="en-US" dirty="0"/>
              <a:t>(SPI) is a </a:t>
            </a:r>
            <a:r>
              <a:rPr lang="en-US" u="sng" dirty="0"/>
              <a:t>measure of schedule efficiency </a:t>
            </a:r>
            <a:r>
              <a:rPr lang="en-US" dirty="0"/>
              <a:t>expressed as the </a:t>
            </a:r>
            <a:r>
              <a:rPr lang="en-US" b="1" dirty="0"/>
              <a:t>ratio of earned value to planned value</a:t>
            </a:r>
            <a:r>
              <a:rPr lang="en-US" dirty="0"/>
              <a:t>. It measures how efficiently the project team is accomplishing the work.</a:t>
            </a:r>
          </a:p>
          <a:p>
            <a:pPr lvl="1"/>
            <a:r>
              <a:rPr lang="en-US" dirty="0"/>
              <a:t>An SPI value </a:t>
            </a:r>
            <a:r>
              <a:rPr lang="en-US" b="1" dirty="0"/>
              <a:t>less than 1.0 </a:t>
            </a:r>
            <a:r>
              <a:rPr lang="en-US" dirty="0"/>
              <a:t>indicates </a:t>
            </a:r>
            <a:r>
              <a:rPr lang="en-US" u="sng" dirty="0"/>
              <a:t>less work was completed than was planned</a:t>
            </a:r>
            <a:r>
              <a:rPr lang="en-US" dirty="0"/>
              <a:t>. An SPI </a:t>
            </a:r>
            <a:r>
              <a:rPr lang="en-US" b="1" dirty="0"/>
              <a:t>greater than 1.0 </a:t>
            </a:r>
            <a:r>
              <a:rPr lang="en-US" dirty="0"/>
              <a:t>indicates that </a:t>
            </a:r>
            <a:r>
              <a:rPr lang="en-US" u="sng" dirty="0"/>
              <a:t>more work was completed than was planned</a:t>
            </a:r>
            <a:r>
              <a:rPr lang="en-US" dirty="0"/>
              <a:t>. Since the SPI measures all project work, the performance on the critical path also needs to be analyzed to determine whether the project will finish ahead of or behind its planned finish date. The SPI is equal to the ratio of the EV to the PV. Equation: </a:t>
            </a:r>
            <a:r>
              <a:rPr lang="en-US" b="1" dirty="0">
                <a:solidFill>
                  <a:srgbClr val="FF0000"/>
                </a:solidFill>
              </a:rPr>
              <a:t>SPI = EV/PV</a:t>
            </a:r>
            <a:r>
              <a:rPr lang="en-US" dirty="0"/>
              <a:t>.</a:t>
            </a:r>
          </a:p>
          <a:p>
            <a:pPr lvl="1"/>
            <a:r>
              <a:rPr lang="en-US" b="1" dirty="0">
                <a:solidFill>
                  <a:srgbClr val="FF0000"/>
                </a:solidFill>
              </a:rPr>
              <a:t>Cost performance index </a:t>
            </a:r>
            <a:r>
              <a:rPr lang="en-US" dirty="0"/>
              <a:t>(CPI) is a </a:t>
            </a:r>
            <a:r>
              <a:rPr lang="en-US" u="sng" dirty="0"/>
              <a:t>measure of the cost efficiency </a:t>
            </a:r>
            <a:r>
              <a:rPr lang="en-US" dirty="0"/>
              <a:t>of budgeted resources, expressed as a </a:t>
            </a:r>
            <a:r>
              <a:rPr lang="en-US" b="1" dirty="0"/>
              <a:t>ratio of earned value to actual cost</a:t>
            </a:r>
            <a:r>
              <a:rPr lang="en-US" dirty="0"/>
              <a:t>.</a:t>
            </a:r>
          </a:p>
          <a:p>
            <a:pPr lvl="1"/>
            <a:r>
              <a:rPr lang="en-US" dirty="0"/>
              <a:t>A CPI value of </a:t>
            </a:r>
            <a:r>
              <a:rPr lang="en-US" b="1" dirty="0"/>
              <a:t>less than 1.0 </a:t>
            </a:r>
            <a:r>
              <a:rPr lang="en-US" dirty="0"/>
              <a:t>indicates a </a:t>
            </a:r>
            <a:r>
              <a:rPr lang="en-US" u="sng" dirty="0"/>
              <a:t>cost overrun for work completed</a:t>
            </a:r>
            <a:r>
              <a:rPr lang="en-US" dirty="0"/>
              <a:t>. A CPI value </a:t>
            </a:r>
            <a:r>
              <a:rPr lang="en-US" b="1" dirty="0"/>
              <a:t>greater than 1.0 </a:t>
            </a:r>
            <a:r>
              <a:rPr lang="en-US" dirty="0"/>
              <a:t>indicates a </a:t>
            </a:r>
            <a:r>
              <a:rPr lang="en-US" u="sng" dirty="0"/>
              <a:t>cost underrun of performance to date</a:t>
            </a:r>
            <a:r>
              <a:rPr lang="en-US" dirty="0"/>
              <a:t>. The CPI is equal to the ratio of the EV to the AC. Equation: </a:t>
            </a:r>
            <a:r>
              <a:rPr lang="en-US" b="1" dirty="0">
                <a:solidFill>
                  <a:srgbClr val="FF0000"/>
                </a:solidFill>
              </a:rPr>
              <a:t>CPI = EV/AC</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222005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7.4 </a:t>
            </a:r>
            <a:r>
              <a:rPr lang="en-US" dirty="0"/>
              <a:t>TOOLS AND TECHNIQUES</a:t>
            </a:r>
            <a:r>
              <a:rPr lang="en-US" b="1" dirty="0"/>
              <a:t> – TA</a:t>
            </a:r>
            <a:endParaRPr lang="en-US" dirty="0"/>
          </a:p>
        </p:txBody>
      </p:sp>
      <p:sp>
        <p:nvSpPr>
          <p:cNvPr id="3" name="Content Placeholder 2"/>
          <p:cNvSpPr>
            <a:spLocks noGrp="1"/>
          </p:cNvSpPr>
          <p:nvPr>
            <p:ph idx="1"/>
          </p:nvPr>
        </p:nvSpPr>
        <p:spPr>
          <a:xfrm>
            <a:off x="0" y="668594"/>
            <a:ext cx="8786143" cy="2244727"/>
          </a:xfrm>
          <a:solidFill>
            <a:srgbClr val="92D050"/>
          </a:solidFill>
        </p:spPr>
        <p:txBody>
          <a:bodyPr>
            <a:normAutofit/>
          </a:bodyPr>
          <a:lstStyle/>
          <a:p>
            <a:r>
              <a:rPr lang="en-US" sz="1600" b="1" dirty="0"/>
              <a:t>Trend analysis </a:t>
            </a:r>
            <a:r>
              <a:rPr lang="en-US" sz="1600" dirty="0"/>
              <a:t>examines project performance </a:t>
            </a:r>
            <a:r>
              <a:rPr lang="en-US" sz="1600" b="1" dirty="0">
                <a:solidFill>
                  <a:srgbClr val="FF0000"/>
                </a:solidFill>
              </a:rPr>
              <a:t>over time </a:t>
            </a:r>
            <a:r>
              <a:rPr lang="en-US" sz="1600" dirty="0"/>
              <a:t>to </a:t>
            </a:r>
            <a:r>
              <a:rPr lang="en-US" sz="1600" u="sng" dirty="0"/>
              <a:t>determine if performance is improving or deteriorating</a:t>
            </a:r>
            <a:r>
              <a:rPr lang="en-US" sz="1600" dirty="0"/>
              <a:t>. </a:t>
            </a:r>
          </a:p>
          <a:p>
            <a:r>
              <a:rPr lang="en-US" sz="1600" dirty="0"/>
              <a:t>Graphical analysis techniques are valuable </a:t>
            </a:r>
            <a:r>
              <a:rPr lang="en-US" sz="1600" u="sng" dirty="0"/>
              <a:t>for understanding performance to date and for comparison to future performance goals </a:t>
            </a:r>
            <a:r>
              <a:rPr lang="en-US" sz="1600" dirty="0"/>
              <a:t>in the form of BAC versus estimate at completion (EAC) and completion dates. </a:t>
            </a:r>
          </a:p>
          <a:p>
            <a:r>
              <a:rPr lang="en-US" sz="1600" dirty="0"/>
              <a:t>Examples of the trend analysis techniques include but are not limited to: </a:t>
            </a:r>
            <a:r>
              <a:rPr lang="en-US" sz="1600" i="1" dirty="0"/>
              <a:t>Charts, forecasting</a:t>
            </a:r>
            <a:endParaRPr lang="en-US" sz="1600" b="1" dirty="0">
              <a:solidFill>
                <a:srgbClr val="FF0000"/>
              </a:solidFill>
            </a:endParaRPr>
          </a:p>
        </p:txBody>
      </p:sp>
      <p:sp>
        <p:nvSpPr>
          <p:cNvPr id="4" name="TextBox 3"/>
          <p:cNvSpPr txBox="1"/>
          <p:nvPr/>
        </p:nvSpPr>
        <p:spPr>
          <a:xfrm>
            <a:off x="6953542" y="4843981"/>
            <a:ext cx="2041025" cy="1569660"/>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5" name="Picture 4"/>
          <p:cNvPicPr>
            <a:picLocks noChangeAspect="1"/>
          </p:cNvPicPr>
          <p:nvPr/>
        </p:nvPicPr>
        <p:blipFill>
          <a:blip r:embed="rId2"/>
          <a:stretch>
            <a:fillRect/>
          </a:stretch>
        </p:blipFill>
        <p:spPr>
          <a:xfrm>
            <a:off x="334299" y="2806414"/>
            <a:ext cx="6196345" cy="4075134"/>
          </a:xfrm>
          <a:prstGeom prst="rect">
            <a:avLst/>
          </a:prstGeom>
        </p:spPr>
      </p:pic>
    </p:spTree>
    <p:extLst>
      <p:ext uri="{BB962C8B-B14F-4D97-AF65-F5344CB8AC3E}">
        <p14:creationId xmlns:p14="http://schemas.microsoft.com/office/powerpoint/2010/main" val="76007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91" y="0"/>
            <a:ext cx="8980617" cy="668594"/>
          </a:xfrm>
          <a:solidFill>
            <a:srgbClr val="FFFF00"/>
          </a:solidFill>
        </p:spPr>
        <p:txBody>
          <a:bodyPr>
            <a:normAutofit fontScale="90000"/>
          </a:bodyPr>
          <a:lstStyle/>
          <a:p>
            <a:r>
              <a:rPr lang="en-US" altLang="zh-TW" b="1" dirty="0"/>
              <a:t>7.4 </a:t>
            </a:r>
            <a:r>
              <a:rPr lang="en-US" altLang="zh-TW" dirty="0"/>
              <a:t>TOOLS AND TECHNIQUES – EVA: formulas </a:t>
            </a:r>
            <a:endParaRPr lang="en-US" dirty="0"/>
          </a:p>
        </p:txBody>
      </p:sp>
      <p:sp>
        <p:nvSpPr>
          <p:cNvPr id="4" name="Content Placeholder 3">
            <a:extLst>
              <a:ext uri="{FF2B5EF4-FFF2-40B4-BE49-F238E27FC236}">
                <a16:creationId xmlns:a16="http://schemas.microsoft.com/office/drawing/2014/main" id="{3C3D815F-8E69-40F4-924E-EC1E1DA68807}"/>
              </a:ext>
            </a:extLst>
          </p:cNvPr>
          <p:cNvSpPr>
            <a:spLocks noGrp="1"/>
          </p:cNvSpPr>
          <p:nvPr>
            <p:ph idx="1"/>
          </p:nvPr>
        </p:nvSpPr>
        <p:spPr>
          <a:xfrm>
            <a:off x="1467816" y="575887"/>
            <a:ext cx="6591985" cy="1654352"/>
          </a:xfrm>
          <a:solidFill>
            <a:schemeClr val="accent6">
              <a:lumMod val="60000"/>
              <a:lumOff val="40000"/>
            </a:schemeClr>
          </a:solidFill>
        </p:spPr>
        <p:txBody>
          <a:bodyPr/>
          <a:lstStyle/>
          <a:p>
            <a:r>
              <a:rPr lang="en-US" altLang="zh-TW" dirty="0"/>
              <a:t>Cost Variance, </a:t>
            </a:r>
            <a:r>
              <a:rPr lang="en-US" altLang="zh-TW" b="1" dirty="0">
                <a:solidFill>
                  <a:srgbClr val="0070C0"/>
                </a:solidFill>
              </a:rPr>
              <a:t>CV</a:t>
            </a:r>
            <a:r>
              <a:rPr lang="en-US" altLang="zh-TW" dirty="0"/>
              <a:t> = EV – AC</a:t>
            </a:r>
          </a:p>
          <a:p>
            <a:r>
              <a:rPr lang="en-US" altLang="zh-TW" dirty="0"/>
              <a:t>Schedule Variance, </a:t>
            </a:r>
            <a:r>
              <a:rPr lang="en-US" altLang="zh-TW" b="1" dirty="0">
                <a:solidFill>
                  <a:srgbClr val="0070C0"/>
                </a:solidFill>
              </a:rPr>
              <a:t>SV</a:t>
            </a:r>
            <a:r>
              <a:rPr lang="en-US" altLang="zh-TW" dirty="0"/>
              <a:t> = EV – PV</a:t>
            </a:r>
          </a:p>
          <a:p>
            <a:r>
              <a:rPr lang="en-US" altLang="zh-TW" dirty="0"/>
              <a:t>Cost Performance Index, </a:t>
            </a:r>
            <a:r>
              <a:rPr lang="en-US" altLang="zh-TW" b="1" dirty="0">
                <a:solidFill>
                  <a:srgbClr val="0070C0"/>
                </a:solidFill>
              </a:rPr>
              <a:t>CPI</a:t>
            </a:r>
            <a:r>
              <a:rPr lang="en-US" altLang="zh-TW" dirty="0"/>
              <a:t> = EV/AC</a:t>
            </a:r>
          </a:p>
          <a:p>
            <a:r>
              <a:rPr lang="en-US" altLang="zh-TW" dirty="0"/>
              <a:t>Schedule Performance Index, </a:t>
            </a:r>
            <a:r>
              <a:rPr lang="en-US" altLang="zh-TW" b="1" dirty="0">
                <a:solidFill>
                  <a:srgbClr val="0070C0"/>
                </a:solidFill>
              </a:rPr>
              <a:t>SPI</a:t>
            </a:r>
            <a:r>
              <a:rPr lang="en-US" altLang="zh-TW" dirty="0"/>
              <a:t> = EV/PV</a:t>
            </a:r>
            <a:endParaRPr lang="zh-TW" altLang="en-US" dirty="0"/>
          </a:p>
        </p:txBody>
      </p:sp>
      <p:sp>
        <p:nvSpPr>
          <p:cNvPr id="6" name="Content Placeholder 3">
            <a:extLst>
              <a:ext uri="{FF2B5EF4-FFF2-40B4-BE49-F238E27FC236}">
                <a16:creationId xmlns:a16="http://schemas.microsoft.com/office/drawing/2014/main" id="{3E2F7445-C916-4DB6-A610-218AE78D1DD8}"/>
              </a:ext>
            </a:extLst>
          </p:cNvPr>
          <p:cNvSpPr txBox="1">
            <a:spLocks/>
          </p:cNvSpPr>
          <p:nvPr/>
        </p:nvSpPr>
        <p:spPr>
          <a:xfrm>
            <a:off x="1449129" y="2294284"/>
            <a:ext cx="6591985" cy="1654352"/>
          </a:xfrm>
          <a:prstGeom prst="rect">
            <a:avLst/>
          </a:prstGeom>
          <a:solidFill>
            <a:schemeClr val="accent6">
              <a:lumMod val="60000"/>
              <a:lumOff val="40000"/>
            </a:schemeClr>
          </a:solidFill>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dirty="0"/>
              <a:t>Estimate </a:t>
            </a:r>
            <a:r>
              <a:rPr lang="en-US" altLang="zh-TW" b="1" dirty="0">
                <a:solidFill>
                  <a:srgbClr val="7030A0"/>
                </a:solidFill>
                <a:highlight>
                  <a:srgbClr val="FFFF00"/>
                </a:highlight>
              </a:rPr>
              <a:t>at</a:t>
            </a:r>
            <a:r>
              <a:rPr lang="en-US" altLang="zh-TW" dirty="0"/>
              <a:t> Completion, EAC:</a:t>
            </a:r>
          </a:p>
          <a:p>
            <a:pPr lvl="1"/>
            <a:r>
              <a:rPr lang="en-US" altLang="zh-TW" dirty="0"/>
              <a:t>1. </a:t>
            </a:r>
            <a:r>
              <a:rPr lang="en-US" altLang="zh-TW" b="1" dirty="0">
                <a:solidFill>
                  <a:srgbClr val="0070C0"/>
                </a:solidFill>
              </a:rPr>
              <a:t>EAC</a:t>
            </a:r>
            <a:r>
              <a:rPr lang="en-US" altLang="zh-TW" dirty="0"/>
              <a:t> = BAC/CPI</a:t>
            </a:r>
          </a:p>
          <a:p>
            <a:pPr lvl="1"/>
            <a:r>
              <a:rPr lang="en-US" altLang="zh-TW" dirty="0"/>
              <a:t>2. </a:t>
            </a:r>
            <a:r>
              <a:rPr lang="en-US" altLang="zh-TW" b="1" dirty="0">
                <a:solidFill>
                  <a:srgbClr val="0070C0"/>
                </a:solidFill>
              </a:rPr>
              <a:t>EAC</a:t>
            </a:r>
            <a:r>
              <a:rPr lang="en-US" altLang="zh-TW" dirty="0"/>
              <a:t> = AC + (BAC – EV)</a:t>
            </a:r>
          </a:p>
          <a:p>
            <a:pPr lvl="1"/>
            <a:r>
              <a:rPr lang="en-US" altLang="zh-TW" dirty="0"/>
              <a:t>3. </a:t>
            </a:r>
            <a:r>
              <a:rPr lang="en-US" altLang="zh-TW" b="1" dirty="0">
                <a:solidFill>
                  <a:srgbClr val="0070C0"/>
                </a:solidFill>
              </a:rPr>
              <a:t>EAC</a:t>
            </a:r>
            <a:r>
              <a:rPr lang="en-US" altLang="zh-TW" dirty="0"/>
              <a:t> = AC + (BAC – EV)/ (CPI x SPI)</a:t>
            </a:r>
          </a:p>
          <a:p>
            <a:pPr lvl="1"/>
            <a:r>
              <a:rPr lang="en-US" altLang="zh-TW" dirty="0"/>
              <a:t>4. </a:t>
            </a:r>
            <a:r>
              <a:rPr lang="en-US" altLang="zh-TW" b="1" dirty="0">
                <a:solidFill>
                  <a:srgbClr val="0070C0"/>
                </a:solidFill>
              </a:rPr>
              <a:t>EAC</a:t>
            </a:r>
            <a:r>
              <a:rPr lang="en-US" altLang="zh-TW" dirty="0"/>
              <a:t> = AC + New Cost Estimation</a:t>
            </a:r>
            <a:endParaRPr lang="zh-TW" altLang="en-US" dirty="0"/>
          </a:p>
        </p:txBody>
      </p:sp>
      <p:sp>
        <p:nvSpPr>
          <p:cNvPr id="7" name="Content Placeholder 3">
            <a:extLst>
              <a:ext uri="{FF2B5EF4-FFF2-40B4-BE49-F238E27FC236}">
                <a16:creationId xmlns:a16="http://schemas.microsoft.com/office/drawing/2014/main" id="{3B2866BB-AF08-446C-8887-F06AF441683F}"/>
              </a:ext>
            </a:extLst>
          </p:cNvPr>
          <p:cNvSpPr txBox="1">
            <a:spLocks/>
          </p:cNvSpPr>
          <p:nvPr/>
        </p:nvSpPr>
        <p:spPr>
          <a:xfrm>
            <a:off x="829641" y="4038600"/>
            <a:ext cx="6591985" cy="892697"/>
          </a:xfrm>
          <a:prstGeom prst="rect">
            <a:avLst/>
          </a:prstGeom>
          <a:solidFill>
            <a:schemeClr val="accent6">
              <a:lumMod val="60000"/>
              <a:lumOff val="40000"/>
            </a:schemeClr>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dirty="0"/>
              <a:t>To-Complete Performance Index, TCPI</a:t>
            </a:r>
          </a:p>
          <a:p>
            <a:r>
              <a:rPr lang="en-US" altLang="zh-TW" sz="1600" b="1" dirty="0">
                <a:solidFill>
                  <a:srgbClr val="0070C0"/>
                </a:solidFill>
              </a:rPr>
              <a:t>TCPI</a:t>
            </a:r>
            <a:r>
              <a:rPr lang="en-US" altLang="zh-TW" sz="1600" dirty="0"/>
              <a:t> = (BAC – EV)/(BAC – AC) ---- (the CPI rate to complete the project within the </a:t>
            </a:r>
            <a:r>
              <a:rPr lang="en-US" altLang="zh-TW" sz="1600" b="1" dirty="0">
                <a:solidFill>
                  <a:srgbClr val="FF0000"/>
                </a:solidFill>
              </a:rPr>
              <a:t>original budget)</a:t>
            </a:r>
          </a:p>
        </p:txBody>
      </p:sp>
      <p:sp>
        <p:nvSpPr>
          <p:cNvPr id="9" name="Content Placeholder 3">
            <a:extLst>
              <a:ext uri="{FF2B5EF4-FFF2-40B4-BE49-F238E27FC236}">
                <a16:creationId xmlns:a16="http://schemas.microsoft.com/office/drawing/2014/main" id="{CB6D6C57-5C5A-432A-BB50-020910B7479A}"/>
              </a:ext>
            </a:extLst>
          </p:cNvPr>
          <p:cNvSpPr txBox="1">
            <a:spLocks/>
          </p:cNvSpPr>
          <p:nvPr/>
        </p:nvSpPr>
        <p:spPr>
          <a:xfrm>
            <a:off x="811557" y="4982382"/>
            <a:ext cx="6591985" cy="892697"/>
          </a:xfrm>
          <a:prstGeom prst="rect">
            <a:avLst/>
          </a:prstGeom>
          <a:solidFill>
            <a:schemeClr val="accent6">
              <a:lumMod val="60000"/>
              <a:lumOff val="40000"/>
            </a:schemeClr>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dirty="0"/>
              <a:t>Estimate </a:t>
            </a:r>
            <a:r>
              <a:rPr lang="en-US" altLang="zh-TW" b="1" dirty="0">
                <a:solidFill>
                  <a:srgbClr val="7030A0"/>
                </a:solidFill>
                <a:highlight>
                  <a:srgbClr val="FFFF00"/>
                </a:highlight>
              </a:rPr>
              <a:t>to</a:t>
            </a:r>
            <a:r>
              <a:rPr lang="en-US" altLang="zh-TW" dirty="0"/>
              <a:t> Complete, ETC:</a:t>
            </a:r>
          </a:p>
          <a:p>
            <a:r>
              <a:rPr lang="en-US" altLang="zh-TW" sz="1600" b="1" dirty="0">
                <a:solidFill>
                  <a:srgbClr val="0070C0"/>
                </a:solidFill>
              </a:rPr>
              <a:t>ETC</a:t>
            </a:r>
            <a:r>
              <a:rPr lang="en-US" altLang="zh-TW" sz="1600" dirty="0"/>
              <a:t> = EAC – AC ---- (money spent until the forecasted budget is reached, by the end of the project)</a:t>
            </a:r>
            <a:endParaRPr lang="en-US" altLang="zh-TW" sz="1600" b="1" dirty="0">
              <a:solidFill>
                <a:srgbClr val="FF0000"/>
              </a:solidFill>
            </a:endParaRPr>
          </a:p>
        </p:txBody>
      </p:sp>
      <p:sp>
        <p:nvSpPr>
          <p:cNvPr id="5" name="Speech Bubble: Rectangle 4">
            <a:extLst>
              <a:ext uri="{FF2B5EF4-FFF2-40B4-BE49-F238E27FC236}">
                <a16:creationId xmlns:a16="http://schemas.microsoft.com/office/drawing/2014/main" id="{480BC206-DD0E-4EE8-ADDE-C2BAE1ACEB0A}"/>
              </a:ext>
            </a:extLst>
          </p:cNvPr>
          <p:cNvSpPr/>
          <p:nvPr/>
        </p:nvSpPr>
        <p:spPr>
          <a:xfrm>
            <a:off x="6956917" y="1468828"/>
            <a:ext cx="2205767" cy="1560689"/>
          </a:xfrm>
          <a:prstGeom prst="wedgeRectCallout">
            <a:avLst>
              <a:gd name="adj1" fmla="val -143125"/>
              <a:gd name="adj2" fmla="val 2511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t>BAC is estimated at the very beginning of the project; but, EAC is at any time during the project execution.  </a:t>
            </a:r>
            <a:endParaRPr lang="zh-TW" altLang="en-US" sz="1600" b="1" dirty="0"/>
          </a:p>
        </p:txBody>
      </p:sp>
      <p:sp>
        <p:nvSpPr>
          <p:cNvPr id="10" name="Content Placeholder 3">
            <a:extLst>
              <a:ext uri="{FF2B5EF4-FFF2-40B4-BE49-F238E27FC236}">
                <a16:creationId xmlns:a16="http://schemas.microsoft.com/office/drawing/2014/main" id="{DD15A8EC-6206-4911-927B-68629AE6C758}"/>
              </a:ext>
            </a:extLst>
          </p:cNvPr>
          <p:cNvSpPr txBox="1">
            <a:spLocks/>
          </p:cNvSpPr>
          <p:nvPr/>
        </p:nvSpPr>
        <p:spPr>
          <a:xfrm>
            <a:off x="792507" y="5965303"/>
            <a:ext cx="6591985" cy="892697"/>
          </a:xfrm>
          <a:prstGeom prst="rect">
            <a:avLst/>
          </a:prstGeom>
          <a:solidFill>
            <a:schemeClr val="accent6">
              <a:lumMod val="60000"/>
              <a:lumOff val="40000"/>
            </a:schemeClr>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TW" dirty="0"/>
              <a:t>Variance at Completion , VAC:</a:t>
            </a:r>
          </a:p>
          <a:p>
            <a:r>
              <a:rPr lang="en-US" altLang="zh-TW" sz="1600" b="1" dirty="0">
                <a:solidFill>
                  <a:srgbClr val="0070C0"/>
                </a:solidFill>
              </a:rPr>
              <a:t>VAC</a:t>
            </a:r>
            <a:r>
              <a:rPr lang="en-US" altLang="zh-TW" sz="1600" dirty="0"/>
              <a:t> = BAC – EAC ---- (amount of money spent under or over the budget, by the end of the project)</a:t>
            </a:r>
            <a:endParaRPr lang="en-US" altLang="zh-TW" sz="1600" b="1" dirty="0">
              <a:solidFill>
                <a:srgbClr val="FF0000"/>
              </a:solidFill>
            </a:endParaRPr>
          </a:p>
        </p:txBody>
      </p:sp>
      <p:sp>
        <p:nvSpPr>
          <p:cNvPr id="11" name="Speech Bubble: Rectangle 10">
            <a:extLst>
              <a:ext uri="{FF2B5EF4-FFF2-40B4-BE49-F238E27FC236}">
                <a16:creationId xmlns:a16="http://schemas.microsoft.com/office/drawing/2014/main" id="{DC2074C0-C106-459D-9BAD-6E19780DD7B2}"/>
              </a:ext>
            </a:extLst>
          </p:cNvPr>
          <p:cNvSpPr/>
          <p:nvPr/>
        </p:nvSpPr>
        <p:spPr>
          <a:xfrm>
            <a:off x="7296150" y="3029517"/>
            <a:ext cx="1787445" cy="1804479"/>
          </a:xfrm>
          <a:prstGeom prst="wedgeRectCallout">
            <a:avLst>
              <a:gd name="adj1" fmla="val -149800"/>
              <a:gd name="adj2" fmla="val 9185"/>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t>Smaller TCPI – high probability of completion within budget;</a:t>
            </a:r>
            <a:r>
              <a:rPr lang="zh-TW" altLang="en-US" sz="1600" b="1" dirty="0"/>
              <a:t> </a:t>
            </a:r>
            <a:r>
              <a:rPr lang="en-US" altLang="zh-TW" sz="1600" b="1" dirty="0"/>
              <a:t>a</a:t>
            </a:r>
            <a:r>
              <a:rPr lang="zh-TW" altLang="en-US" sz="1600" b="1" dirty="0"/>
              <a:t> </a:t>
            </a:r>
            <a:r>
              <a:rPr lang="en-US" altLang="zh-TW" sz="1600" b="1" dirty="0"/>
              <a:t>“future</a:t>
            </a:r>
            <a:r>
              <a:rPr lang="zh-TW" altLang="en-US" sz="1600" b="1" dirty="0"/>
              <a:t> </a:t>
            </a:r>
            <a:r>
              <a:rPr lang="en-US" altLang="zh-TW" sz="1600" b="1" dirty="0"/>
              <a:t>performance”</a:t>
            </a:r>
          </a:p>
        </p:txBody>
      </p:sp>
      <p:sp>
        <p:nvSpPr>
          <p:cNvPr id="13" name="Speech Bubble: Rectangle 12">
            <a:extLst>
              <a:ext uri="{FF2B5EF4-FFF2-40B4-BE49-F238E27FC236}">
                <a16:creationId xmlns:a16="http://schemas.microsoft.com/office/drawing/2014/main" id="{AAF285B2-9716-4575-812D-35CAEF66D106}"/>
              </a:ext>
            </a:extLst>
          </p:cNvPr>
          <p:cNvSpPr/>
          <p:nvPr/>
        </p:nvSpPr>
        <p:spPr>
          <a:xfrm>
            <a:off x="7296150" y="4872370"/>
            <a:ext cx="1949610" cy="1092933"/>
          </a:xfrm>
          <a:prstGeom prst="wedgeRectCallout">
            <a:avLst>
              <a:gd name="adj1" fmla="val -112682"/>
              <a:gd name="adj2" fmla="val -62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200" b="1" dirty="0">
                <a:solidFill>
                  <a:schemeClr val="bg1"/>
                </a:solidFill>
              </a:rPr>
              <a:t>If an CPI is negative (=not good!); then we need the future cost performance, </a:t>
            </a:r>
          </a:p>
          <a:p>
            <a:r>
              <a:rPr lang="en-US" altLang="zh-TW" sz="1200" b="1" dirty="0">
                <a:solidFill>
                  <a:schemeClr val="tx1"/>
                </a:solidFill>
                <a:highlight>
                  <a:srgbClr val="FFFF00"/>
                </a:highlight>
              </a:rPr>
              <a:t>TCPI</a:t>
            </a:r>
            <a:r>
              <a:rPr lang="en-US" altLang="zh-TW" sz="1200" b="1" dirty="0">
                <a:solidFill>
                  <a:schemeClr val="bg1"/>
                </a:solidFill>
              </a:rPr>
              <a:t> value to be greater than 1.</a:t>
            </a:r>
            <a:endParaRPr lang="zh-TW" altLang="en-US" sz="1200" b="1" dirty="0">
              <a:solidFill>
                <a:schemeClr val="bg1"/>
              </a:solidFill>
            </a:endParaRPr>
          </a:p>
        </p:txBody>
      </p:sp>
    </p:spTree>
    <p:extLst>
      <p:ext uri="{BB962C8B-B14F-4D97-AF65-F5344CB8AC3E}">
        <p14:creationId xmlns:p14="http://schemas.microsoft.com/office/powerpoint/2010/main" val="399832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a:solidFill>
            <a:srgbClr val="FFFF00"/>
          </a:solidFill>
        </p:spPr>
        <p:txBody>
          <a:bodyPr/>
          <a:lstStyle/>
          <a:p>
            <a:r>
              <a:rPr lang="en-US" altLang="zh-TW" b="1" dirty="0"/>
              <a:t>7.4 </a:t>
            </a:r>
            <a:r>
              <a:rPr lang="en-US" altLang="zh-TW" dirty="0"/>
              <a:t>TOOLS AND TECHNIQUES</a:t>
            </a:r>
            <a:endParaRPr lang="en-US" dirty="0"/>
          </a:p>
        </p:txBody>
      </p:sp>
      <p:pic>
        <p:nvPicPr>
          <p:cNvPr id="5" name="Content Placeholder 4">
            <a:extLst>
              <a:ext uri="{FF2B5EF4-FFF2-40B4-BE49-F238E27FC236}">
                <a16:creationId xmlns:a16="http://schemas.microsoft.com/office/drawing/2014/main" id="{ED2F0A2E-42E0-4F85-A6C5-FA56C5C6E374}"/>
              </a:ext>
            </a:extLst>
          </p:cNvPr>
          <p:cNvPicPr>
            <a:picLocks noGrp="1" noChangeAspect="1"/>
          </p:cNvPicPr>
          <p:nvPr>
            <p:ph idx="1"/>
          </p:nvPr>
        </p:nvPicPr>
        <p:blipFill>
          <a:blip r:embed="rId2"/>
          <a:stretch>
            <a:fillRect/>
          </a:stretch>
        </p:blipFill>
        <p:spPr>
          <a:xfrm>
            <a:off x="1617291" y="809625"/>
            <a:ext cx="4344368" cy="5257800"/>
          </a:xfrm>
        </p:spPr>
      </p:pic>
      <p:sp>
        <p:nvSpPr>
          <p:cNvPr id="6" name="Rectangle 5">
            <a:extLst>
              <a:ext uri="{FF2B5EF4-FFF2-40B4-BE49-F238E27FC236}">
                <a16:creationId xmlns:a16="http://schemas.microsoft.com/office/drawing/2014/main" id="{379A028B-1F54-4572-BFA5-C0194123D8D5}"/>
              </a:ext>
            </a:extLst>
          </p:cNvPr>
          <p:cNvSpPr/>
          <p:nvPr/>
        </p:nvSpPr>
        <p:spPr>
          <a:xfrm>
            <a:off x="6905369" y="1976957"/>
            <a:ext cx="2114550" cy="1477328"/>
          </a:xfrm>
          <a:prstGeom prst="rect">
            <a:avLst/>
          </a:prstGeom>
          <a:solidFill>
            <a:srgbClr val="FFFF00"/>
          </a:solidFill>
          <a:effectLst>
            <a:glow rad="139700">
              <a:schemeClr val="accent2">
                <a:satMod val="175000"/>
                <a:alpha val="40000"/>
              </a:schemeClr>
            </a:glow>
          </a:effectLst>
        </p:spPr>
        <p:txBody>
          <a:bodyPr wrap="square">
            <a:spAutoFit/>
          </a:bodyPr>
          <a:lstStyle/>
          <a:p>
            <a:r>
              <a:rPr lang="en-US" altLang="zh-TW" dirty="0">
                <a:latin typeface="sf pro text"/>
              </a:rPr>
              <a:t>The </a:t>
            </a:r>
            <a:r>
              <a:rPr lang="en-US" altLang="zh-TW" dirty="0">
                <a:solidFill>
                  <a:srgbClr val="FF0000"/>
                </a:solidFill>
                <a:latin typeface="sf pro text"/>
              </a:rPr>
              <a:t>Schedule Forecasts </a:t>
            </a:r>
            <a:r>
              <a:rPr lang="en-US" altLang="zh-TW" dirty="0">
                <a:latin typeface="sf pro text"/>
              </a:rPr>
              <a:t>are prepared as a result of the Control Schedule process</a:t>
            </a:r>
            <a:endParaRPr lang="zh-TW" altLang="en-US" dirty="0"/>
          </a:p>
        </p:txBody>
      </p:sp>
      <p:sp>
        <p:nvSpPr>
          <p:cNvPr id="7" name="Rectangle 6">
            <a:extLst>
              <a:ext uri="{FF2B5EF4-FFF2-40B4-BE49-F238E27FC236}">
                <a16:creationId xmlns:a16="http://schemas.microsoft.com/office/drawing/2014/main" id="{29FCA7DA-4965-49D9-A17C-0C5F97F395C7}"/>
              </a:ext>
            </a:extLst>
          </p:cNvPr>
          <p:cNvSpPr/>
          <p:nvPr/>
        </p:nvSpPr>
        <p:spPr>
          <a:xfrm>
            <a:off x="6905369" y="3454285"/>
            <a:ext cx="2114550" cy="1200329"/>
          </a:xfrm>
          <a:prstGeom prst="rect">
            <a:avLst/>
          </a:prstGeom>
          <a:solidFill>
            <a:srgbClr val="FFFF00"/>
          </a:solidFill>
          <a:effectLst>
            <a:glow rad="139700">
              <a:schemeClr val="accent2">
                <a:satMod val="175000"/>
                <a:alpha val="40000"/>
              </a:schemeClr>
            </a:glow>
          </a:effectLst>
        </p:spPr>
        <p:txBody>
          <a:bodyPr wrap="square">
            <a:spAutoFit/>
          </a:bodyPr>
          <a:lstStyle/>
          <a:p>
            <a:r>
              <a:rPr lang="en-US" altLang="zh-TW" dirty="0">
                <a:latin typeface="sf pro text"/>
              </a:rPr>
              <a:t>The </a:t>
            </a:r>
            <a:r>
              <a:rPr lang="en-US" altLang="zh-TW" dirty="0">
                <a:solidFill>
                  <a:srgbClr val="FF0000"/>
                </a:solidFill>
                <a:latin typeface="sf pro text"/>
              </a:rPr>
              <a:t>Cost Forecasts </a:t>
            </a:r>
            <a:r>
              <a:rPr lang="en-US" altLang="zh-TW" dirty="0">
                <a:latin typeface="sf pro text"/>
              </a:rPr>
              <a:t>are prepared as a result of the Control Cost process</a:t>
            </a:r>
            <a:endParaRPr lang="zh-TW" altLang="en-US" dirty="0"/>
          </a:p>
        </p:txBody>
      </p:sp>
    </p:spTree>
    <p:extLst>
      <p:ext uri="{BB962C8B-B14F-4D97-AF65-F5344CB8AC3E}">
        <p14:creationId xmlns:p14="http://schemas.microsoft.com/office/powerpoint/2010/main" val="391624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7" y="-37047"/>
            <a:ext cx="9127660" cy="973463"/>
          </a:xfrm>
        </p:spPr>
        <p:txBody>
          <a:bodyPr>
            <a:noAutofit/>
          </a:bodyPr>
          <a:lstStyle/>
          <a:p>
            <a:br>
              <a:rPr lang="en-US" sz="1800" b="1" dirty="0"/>
            </a:br>
            <a:endParaRPr lang="en-US" sz="1800" b="1" dirty="0"/>
          </a:p>
        </p:txBody>
      </p:sp>
      <p:sp>
        <p:nvSpPr>
          <p:cNvPr id="3" name="Content Placeholder 2"/>
          <p:cNvSpPr>
            <a:spLocks noGrp="1"/>
          </p:cNvSpPr>
          <p:nvPr>
            <p:ph idx="1"/>
          </p:nvPr>
        </p:nvSpPr>
        <p:spPr>
          <a:xfrm>
            <a:off x="93656" y="827797"/>
            <a:ext cx="9006696" cy="6030203"/>
          </a:xfrm>
          <a:solidFill>
            <a:srgbClr val="8FE2FF"/>
          </a:solidFill>
        </p:spPr>
        <p:txBody>
          <a:bodyPr>
            <a:normAutofit/>
          </a:bodyPr>
          <a:lstStyle/>
          <a:p>
            <a:r>
              <a:rPr lang="en-US" altLang="zh-TW" dirty="0"/>
              <a:t>Describe an overall </a:t>
            </a:r>
            <a:r>
              <a:rPr lang="en-US" altLang="zh-TW" u="sng" dirty="0"/>
              <a:t>framework for project cost management</a:t>
            </a:r>
            <a:r>
              <a:rPr lang="zh-TW" altLang="en-US" dirty="0"/>
              <a:t>專案時間管理的總體</a:t>
            </a:r>
            <a:r>
              <a:rPr lang="zh-TW" altLang="zh-TW" dirty="0"/>
              <a:t>架構</a:t>
            </a:r>
            <a:endParaRPr lang="en-US" altLang="zh-TW" dirty="0"/>
          </a:p>
          <a:p>
            <a:pPr lvl="1"/>
            <a:r>
              <a:rPr lang="en-US" altLang="zh-TW" dirty="0"/>
              <a:t>process &amp; practices, inputs, outputs, tools &amp; techniques</a:t>
            </a:r>
          </a:p>
          <a:p>
            <a:pPr lvl="2"/>
            <a:r>
              <a:rPr lang="en-US" sz="1600" b="1" dirty="0"/>
              <a:t>7.1 Plan Cost Management</a:t>
            </a:r>
          </a:p>
          <a:p>
            <a:pPr lvl="2"/>
            <a:r>
              <a:rPr lang="en-US" sz="1600" b="1" dirty="0"/>
              <a:t>7.2 Estimate Costs</a:t>
            </a:r>
            <a:endParaRPr lang="en-US" sz="1600" dirty="0"/>
          </a:p>
          <a:p>
            <a:pPr lvl="2"/>
            <a:r>
              <a:rPr lang="en-US" sz="1600" b="1" dirty="0"/>
              <a:t>7.3 Determine Budget </a:t>
            </a:r>
          </a:p>
          <a:p>
            <a:pPr lvl="2"/>
            <a:r>
              <a:rPr lang="en-US" sz="1600" b="1" dirty="0"/>
              <a:t>7.4 Control Costs</a:t>
            </a:r>
          </a:p>
          <a:p>
            <a:r>
              <a:rPr lang="en-US" b="1" dirty="0"/>
              <a:t>(7.1 Plan Cost Management – Output) – Cost management plan </a:t>
            </a:r>
          </a:p>
          <a:p>
            <a:r>
              <a:rPr lang="en-US" b="1" dirty="0"/>
              <a:t>(7.2 Estimate Costs – Tool) – </a:t>
            </a:r>
            <a:r>
              <a:rPr lang="en-US" b="1" dirty="0" err="1"/>
              <a:t>Analo</a:t>
            </a:r>
            <a:r>
              <a:rPr lang="en-US" b="1" dirty="0"/>
              <a:t>,  Para, 3-point, bottom, data</a:t>
            </a:r>
          </a:p>
          <a:p>
            <a:r>
              <a:rPr lang="en-US" b="1" dirty="0"/>
              <a:t>(7.3 Determine Budget – Output) – Cost baseline</a:t>
            </a:r>
          </a:p>
          <a:p>
            <a:r>
              <a:rPr lang="en-US" b="1" dirty="0"/>
              <a:t>(7.4 Control Costs – Tool) – Data analysis (EVA, VA, TA, RA)</a:t>
            </a:r>
            <a:endParaRPr lang="en-US" dirty="0"/>
          </a:p>
        </p:txBody>
      </p:sp>
      <p:sp>
        <p:nvSpPr>
          <p:cNvPr id="7" name="Title 1"/>
          <p:cNvSpPr txBox="1">
            <a:spLocks/>
          </p:cNvSpPr>
          <p:nvPr/>
        </p:nvSpPr>
        <p:spPr>
          <a:xfrm>
            <a:off x="220981" y="1"/>
            <a:ext cx="8134068" cy="685800"/>
          </a:xfrm>
          <a:prstGeom prst="rect">
            <a:avLst/>
          </a:prstGeom>
          <a:solidFill>
            <a:schemeClr val="accent5"/>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800" b="1" dirty="0">
                <a:solidFill>
                  <a:prstClr val="black">
                    <a:lumMod val="85000"/>
                    <a:lumOff val="15000"/>
                  </a:prstClr>
                </a:solidFill>
              </a:rPr>
              <a:t>Recap today’s lecture – Summary </a:t>
            </a:r>
          </a:p>
        </p:txBody>
      </p:sp>
    </p:spTree>
    <p:extLst>
      <p:ext uri="{BB962C8B-B14F-4D97-AF65-F5344CB8AC3E}">
        <p14:creationId xmlns:p14="http://schemas.microsoft.com/office/powerpoint/2010/main" val="81074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88" y="0"/>
            <a:ext cx="7498773" cy="1280890"/>
          </a:xfrm>
        </p:spPr>
        <p:txBody>
          <a:bodyPr/>
          <a:lstStyle/>
          <a:p>
            <a:r>
              <a:rPr lang="en-US" dirty="0"/>
              <a:t>The Project Cost Management processes</a:t>
            </a:r>
          </a:p>
        </p:txBody>
      </p:sp>
      <p:sp>
        <p:nvSpPr>
          <p:cNvPr id="3" name="Content Placeholder 2"/>
          <p:cNvSpPr>
            <a:spLocks noGrp="1"/>
          </p:cNvSpPr>
          <p:nvPr>
            <p:ph idx="1"/>
          </p:nvPr>
        </p:nvSpPr>
        <p:spPr>
          <a:xfrm>
            <a:off x="334298" y="1280890"/>
            <a:ext cx="8711380" cy="5115445"/>
          </a:xfrm>
          <a:solidFill>
            <a:srgbClr val="92D050"/>
          </a:solidFill>
        </p:spPr>
        <p:txBody>
          <a:bodyPr>
            <a:normAutofit/>
          </a:bodyPr>
          <a:lstStyle/>
          <a:p>
            <a:pPr marL="0" indent="0">
              <a:buNone/>
            </a:pPr>
            <a:r>
              <a:rPr lang="en-US" dirty="0"/>
              <a:t>Project Cost Management includes the processes involved in </a:t>
            </a:r>
            <a:r>
              <a:rPr lang="en-US" u="sng" dirty="0"/>
              <a:t>planning</a:t>
            </a:r>
            <a:r>
              <a:rPr lang="en-US" dirty="0"/>
              <a:t>, </a:t>
            </a:r>
            <a:r>
              <a:rPr lang="en-US" u="sng" dirty="0"/>
              <a:t>estimating</a:t>
            </a:r>
            <a:r>
              <a:rPr lang="en-US" dirty="0"/>
              <a:t>, </a:t>
            </a:r>
            <a:r>
              <a:rPr lang="en-US" u="sng" dirty="0"/>
              <a:t>budgeting</a:t>
            </a:r>
            <a:r>
              <a:rPr lang="en-US" dirty="0"/>
              <a:t>, </a:t>
            </a:r>
            <a:r>
              <a:rPr lang="en-US" u="sng" dirty="0"/>
              <a:t>financing</a:t>
            </a:r>
            <a:r>
              <a:rPr lang="en-US" dirty="0"/>
              <a:t>, funding, </a:t>
            </a:r>
            <a:r>
              <a:rPr lang="en-US" u="sng" dirty="0"/>
              <a:t>managing</a:t>
            </a:r>
            <a:r>
              <a:rPr lang="en-US" dirty="0"/>
              <a:t>, and </a:t>
            </a:r>
            <a:r>
              <a:rPr lang="en-US" u="sng" dirty="0"/>
              <a:t>controlling</a:t>
            </a:r>
            <a:r>
              <a:rPr lang="en-US" dirty="0"/>
              <a:t> </a:t>
            </a:r>
            <a:r>
              <a:rPr lang="en-US" dirty="0">
                <a:solidFill>
                  <a:srgbClr val="FF0000"/>
                </a:solidFill>
              </a:rPr>
              <a:t>costs</a:t>
            </a:r>
            <a:r>
              <a:rPr lang="en-US" dirty="0"/>
              <a:t> so that the project can be completed within the approved budget.</a:t>
            </a:r>
          </a:p>
          <a:p>
            <a:pPr marL="0" indent="0">
              <a:buNone/>
            </a:pPr>
            <a:r>
              <a:rPr lang="en-US" dirty="0"/>
              <a:t>The Project Cost Management processes are:</a:t>
            </a:r>
          </a:p>
          <a:p>
            <a:r>
              <a:rPr lang="en-US" b="1" dirty="0"/>
              <a:t>7.1 Plan Cost Management—</a:t>
            </a:r>
            <a:r>
              <a:rPr lang="en-US" dirty="0"/>
              <a:t>The process of </a:t>
            </a:r>
            <a:r>
              <a:rPr lang="en-US" dirty="0">
                <a:solidFill>
                  <a:srgbClr val="FF0000"/>
                </a:solidFill>
              </a:rPr>
              <a:t>defining how the project costs </a:t>
            </a:r>
            <a:r>
              <a:rPr lang="en-US" dirty="0"/>
              <a:t>will be </a:t>
            </a:r>
            <a:r>
              <a:rPr lang="en-US" u="sng" dirty="0"/>
              <a:t>estimated</a:t>
            </a:r>
            <a:r>
              <a:rPr lang="en-US" dirty="0"/>
              <a:t>, budgeted, </a:t>
            </a:r>
            <a:r>
              <a:rPr lang="en-US" u="sng" dirty="0"/>
              <a:t>managed</a:t>
            </a:r>
            <a:r>
              <a:rPr lang="en-US" dirty="0"/>
              <a:t>, monitored, and </a:t>
            </a:r>
            <a:r>
              <a:rPr lang="en-US" u="sng" dirty="0"/>
              <a:t>controlled</a:t>
            </a:r>
            <a:r>
              <a:rPr lang="en-US" dirty="0"/>
              <a:t>.</a:t>
            </a:r>
          </a:p>
          <a:p>
            <a:r>
              <a:rPr lang="en-US" b="1" dirty="0"/>
              <a:t>7.2 Estimate Costs—</a:t>
            </a:r>
            <a:r>
              <a:rPr lang="en-US" dirty="0"/>
              <a:t>The process of </a:t>
            </a:r>
            <a:r>
              <a:rPr lang="en-US" dirty="0">
                <a:solidFill>
                  <a:srgbClr val="FF0000"/>
                </a:solidFill>
              </a:rPr>
              <a:t>developing an approximation of the monetary resources needed</a:t>
            </a:r>
            <a:r>
              <a:rPr lang="zh-TW" altLang="en-US" dirty="0"/>
              <a:t>開發所需的金錢資源的近似值</a:t>
            </a:r>
            <a:r>
              <a:rPr lang="en-US" dirty="0"/>
              <a:t>to complete project work.</a:t>
            </a:r>
          </a:p>
          <a:p>
            <a:r>
              <a:rPr lang="en-US" b="1" dirty="0"/>
              <a:t>7.3 Determine Budget—</a:t>
            </a:r>
            <a:r>
              <a:rPr lang="en-US" dirty="0"/>
              <a:t>The process of </a:t>
            </a:r>
            <a:r>
              <a:rPr lang="en-US" dirty="0">
                <a:solidFill>
                  <a:srgbClr val="FF0000"/>
                </a:solidFill>
              </a:rPr>
              <a:t>aggregating the estimated costs of individual activities</a:t>
            </a:r>
            <a:r>
              <a:rPr lang="en-US" dirty="0"/>
              <a:t> or work packages to </a:t>
            </a:r>
            <a:r>
              <a:rPr lang="en-US" u="sng" dirty="0"/>
              <a:t>establish an authorized cost baseline</a:t>
            </a:r>
            <a:r>
              <a:rPr lang="en-US" altLang="zh-TW" u="sng" dirty="0">
                <a:solidFill>
                  <a:srgbClr val="FF0000"/>
                </a:solidFill>
              </a:rPr>
              <a:t> (</a:t>
            </a:r>
            <a:r>
              <a:rPr lang="zh-TW" altLang="en-US" u="sng" dirty="0">
                <a:solidFill>
                  <a:srgbClr val="FF0000"/>
                </a:solidFill>
              </a:rPr>
              <a:t>基準</a:t>
            </a:r>
            <a:r>
              <a:rPr lang="en-US" altLang="zh-TW" u="sng" dirty="0">
                <a:solidFill>
                  <a:srgbClr val="FF0000"/>
                </a:solidFill>
              </a:rPr>
              <a:t>)</a:t>
            </a:r>
            <a:r>
              <a:rPr lang="en-US" dirty="0"/>
              <a:t>.</a:t>
            </a:r>
          </a:p>
          <a:p>
            <a:r>
              <a:rPr lang="en-US" b="1" dirty="0"/>
              <a:t>7.4 Control Costs—</a:t>
            </a:r>
            <a:r>
              <a:rPr lang="en-US" dirty="0"/>
              <a:t>The process of </a:t>
            </a:r>
            <a:r>
              <a:rPr lang="en-US" dirty="0">
                <a:solidFill>
                  <a:srgbClr val="FF0000"/>
                </a:solidFill>
              </a:rPr>
              <a:t>monitoring</a:t>
            </a:r>
            <a:r>
              <a:rPr lang="en-US" dirty="0"/>
              <a:t> the status of the project to </a:t>
            </a:r>
            <a:r>
              <a:rPr lang="en-US" u="sng" dirty="0"/>
              <a:t>update the project costs and manage </a:t>
            </a:r>
            <a:r>
              <a:rPr lang="en-US" dirty="0"/>
              <a:t>changes to the cost baseline.</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pPr defTabSz="457200" fontAlgn="auto">
              <a:spcBef>
                <a:spcPts val="0"/>
              </a:spcBef>
              <a:spcAft>
                <a:spcPts val="0"/>
              </a:spcAft>
            </a:pPr>
            <a:r>
              <a:rPr lang="en-US" sz="1200" b="1" dirty="0">
                <a:solidFill>
                  <a:srgbClr val="FF0000"/>
                </a:solidFill>
                <a:latin typeface="Century Gothic" panose="020B0502020202020204"/>
              </a:rPr>
              <a:t>Source</a:t>
            </a:r>
            <a:r>
              <a:rPr lang="en-US" sz="1200" dirty="0">
                <a:solidFill>
                  <a:prstClr val="black"/>
                </a:solidFill>
                <a:latin typeface="Century Gothic" panose="020B0502020202020204"/>
              </a:rPr>
              <a:t>: PMI, 2017, “A guide to the project management body of knowledge (PMBOK guide),” </a:t>
            </a:r>
            <a:r>
              <a:rPr lang="en-US" sz="1200" b="1" dirty="0">
                <a:solidFill>
                  <a:prstClr val="black"/>
                </a:solidFill>
                <a:latin typeface="Century Gothic" panose="020B0502020202020204"/>
              </a:rPr>
              <a:t>Sixth edition</a:t>
            </a:r>
            <a:r>
              <a:rPr lang="en-US" sz="1200" dirty="0">
                <a:solidFill>
                  <a:prstClr val="black"/>
                </a:solidFill>
                <a:latin typeface="Century Gothic" panose="020B0502020202020204"/>
              </a:rPr>
              <a:t>, Newtown Square, PA: Project Management Institute, Inc. </a:t>
            </a:r>
          </a:p>
        </p:txBody>
      </p:sp>
    </p:spTree>
    <p:extLst>
      <p:ext uri="{BB962C8B-B14F-4D97-AF65-F5344CB8AC3E}">
        <p14:creationId xmlns:p14="http://schemas.microsoft.com/office/powerpoint/2010/main" val="363478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6" y="164899"/>
            <a:ext cx="3200400" cy="1594628"/>
          </a:xfrm>
        </p:spPr>
        <p:txBody>
          <a:bodyPr>
            <a:normAutofit fontScale="90000"/>
          </a:bodyPr>
          <a:lstStyle/>
          <a:p>
            <a:r>
              <a:rPr lang="en-US" dirty="0">
                <a:solidFill>
                  <a:prstClr val="black"/>
                </a:solidFill>
              </a:rPr>
              <a:t>Project Cost Management Overview</a:t>
            </a:r>
            <a:endParaRPr lang="en-US" dirty="0"/>
          </a:p>
        </p:txBody>
      </p:sp>
      <p:sp>
        <p:nvSpPr>
          <p:cNvPr id="7" name="TextBox 6"/>
          <p:cNvSpPr txBox="1"/>
          <p:nvPr/>
        </p:nvSpPr>
        <p:spPr>
          <a:xfrm>
            <a:off x="6144838" y="5415347"/>
            <a:ext cx="1695832" cy="1323439"/>
          </a:xfrm>
          <a:prstGeom prst="rect">
            <a:avLst/>
          </a:prstGeom>
          <a:solidFill>
            <a:schemeClr val="accent2">
              <a:lumMod val="40000"/>
              <a:lumOff val="60000"/>
            </a:schemeClr>
          </a:solidFill>
        </p:spPr>
        <p:txBody>
          <a:bodyPr wrap="square" rtlCol="0">
            <a:spAutoFit/>
          </a:bodyPr>
          <a:lstStyle/>
          <a:p>
            <a:pPr defTabSz="457200" fontAlgn="auto">
              <a:spcBef>
                <a:spcPts val="0"/>
              </a:spcBef>
              <a:spcAft>
                <a:spcPts val="0"/>
              </a:spcAft>
            </a:pPr>
            <a:r>
              <a:rPr lang="en-US" sz="1000" b="1" dirty="0">
                <a:solidFill>
                  <a:srgbClr val="FF0000"/>
                </a:solidFill>
                <a:latin typeface="Century Gothic" panose="020B0502020202020204"/>
              </a:rPr>
              <a:t>Source</a:t>
            </a:r>
            <a:r>
              <a:rPr lang="en-US" sz="1000" dirty="0">
                <a:solidFill>
                  <a:prstClr val="black"/>
                </a:solidFill>
                <a:latin typeface="Century Gothic" panose="020B0502020202020204"/>
              </a:rPr>
              <a:t>: PMI, 2017, “A guide to the project management body of knowledge (PMBOK guide),” </a:t>
            </a:r>
            <a:r>
              <a:rPr lang="en-US" sz="1000" b="1" dirty="0">
                <a:solidFill>
                  <a:prstClr val="black"/>
                </a:solidFill>
                <a:latin typeface="Century Gothic" panose="020B0502020202020204"/>
              </a:rPr>
              <a:t>Sixth edition</a:t>
            </a:r>
            <a:r>
              <a:rPr lang="en-US" sz="1000" dirty="0">
                <a:solidFill>
                  <a:prstClr val="black"/>
                </a:solidFill>
                <a:latin typeface="Century Gothic" panose="020B0502020202020204"/>
              </a:rPr>
              <a:t>, Newtown Square, PA: Project Management Institute, Inc. </a:t>
            </a:r>
          </a:p>
        </p:txBody>
      </p:sp>
      <p:pic>
        <p:nvPicPr>
          <p:cNvPr id="4" name="Content Placeholder 3"/>
          <p:cNvPicPr>
            <a:picLocks noGrp="1" noChangeAspect="1"/>
          </p:cNvPicPr>
          <p:nvPr>
            <p:ph idx="1"/>
          </p:nvPr>
        </p:nvPicPr>
        <p:blipFill>
          <a:blip r:embed="rId2"/>
          <a:stretch>
            <a:fillRect/>
          </a:stretch>
        </p:blipFill>
        <p:spPr>
          <a:xfrm>
            <a:off x="110836" y="3571"/>
            <a:ext cx="5250873" cy="6842227"/>
          </a:xfrm>
          <a:prstGeom prst="rect">
            <a:avLst/>
          </a:prstGeom>
        </p:spPr>
      </p:pic>
    </p:spTree>
    <p:extLst>
      <p:ext uri="{BB962C8B-B14F-4D97-AF65-F5344CB8AC3E}">
        <p14:creationId xmlns:p14="http://schemas.microsoft.com/office/powerpoint/2010/main" val="56583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7.1 PLAN COST MANAGEMENT (1)</a:t>
            </a:r>
            <a:endParaRPr lang="en-US" dirty="0"/>
          </a:p>
        </p:txBody>
      </p:sp>
      <p:sp>
        <p:nvSpPr>
          <p:cNvPr id="3" name="Content Placeholder 2"/>
          <p:cNvSpPr>
            <a:spLocks noGrp="1"/>
          </p:cNvSpPr>
          <p:nvPr>
            <p:ph idx="1"/>
          </p:nvPr>
        </p:nvSpPr>
        <p:spPr>
          <a:xfrm>
            <a:off x="432621" y="766160"/>
            <a:ext cx="8606604" cy="716275"/>
          </a:xfrm>
          <a:solidFill>
            <a:srgbClr val="92D050"/>
          </a:solidFill>
        </p:spPr>
        <p:txBody>
          <a:bodyPr>
            <a:normAutofit fontScale="92500"/>
          </a:bodyPr>
          <a:lstStyle/>
          <a:p>
            <a:r>
              <a:rPr lang="en-US" dirty="0"/>
              <a:t>The key benefit of this process is that it provides </a:t>
            </a:r>
            <a:r>
              <a:rPr lang="en-US" dirty="0">
                <a:solidFill>
                  <a:srgbClr val="FF0000"/>
                </a:solidFill>
              </a:rPr>
              <a:t>guidance and direction</a:t>
            </a:r>
            <a:r>
              <a:rPr lang="zh-TW" altLang="en-US" dirty="0"/>
              <a:t>指導和方向</a:t>
            </a:r>
            <a:r>
              <a:rPr lang="en-US" dirty="0">
                <a:solidFill>
                  <a:srgbClr val="FF0000"/>
                </a:solidFill>
              </a:rPr>
              <a:t> </a:t>
            </a:r>
            <a:r>
              <a:rPr lang="en-US" dirty="0"/>
              <a:t>on how the </a:t>
            </a:r>
            <a:r>
              <a:rPr lang="en-US" u="sng" dirty="0"/>
              <a:t>project costs will be managed </a:t>
            </a:r>
            <a:r>
              <a:rPr lang="en-US" dirty="0"/>
              <a:t>throughout the project.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5" name="Picture 4"/>
          <p:cNvPicPr>
            <a:picLocks noChangeAspect="1"/>
          </p:cNvPicPr>
          <p:nvPr/>
        </p:nvPicPr>
        <p:blipFill>
          <a:blip r:embed="rId2"/>
          <a:stretch>
            <a:fillRect/>
          </a:stretch>
        </p:blipFill>
        <p:spPr>
          <a:xfrm>
            <a:off x="58448" y="1971241"/>
            <a:ext cx="8486775" cy="3248025"/>
          </a:xfrm>
          <a:prstGeom prst="rect">
            <a:avLst/>
          </a:prstGeom>
        </p:spPr>
      </p:pic>
    </p:spTree>
    <p:extLst>
      <p:ext uri="{BB962C8B-B14F-4D97-AF65-F5344CB8AC3E}">
        <p14:creationId xmlns:p14="http://schemas.microsoft.com/office/powerpoint/2010/main" val="104372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7.1 PLAN COST MANAGEMENT (2)</a:t>
            </a:r>
            <a:endParaRPr lang="en-US" dirty="0"/>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5" name="Picture 4"/>
          <p:cNvPicPr>
            <a:picLocks noChangeAspect="1"/>
          </p:cNvPicPr>
          <p:nvPr/>
        </p:nvPicPr>
        <p:blipFill>
          <a:blip r:embed="rId2"/>
          <a:stretch>
            <a:fillRect/>
          </a:stretch>
        </p:blipFill>
        <p:spPr>
          <a:xfrm>
            <a:off x="561106" y="836901"/>
            <a:ext cx="7572375" cy="5267325"/>
          </a:xfrm>
          <a:prstGeom prst="rect">
            <a:avLst/>
          </a:prstGeom>
        </p:spPr>
      </p:pic>
      <p:sp>
        <p:nvSpPr>
          <p:cNvPr id="6" name="TextBox 5"/>
          <p:cNvSpPr txBox="1"/>
          <p:nvPr/>
        </p:nvSpPr>
        <p:spPr>
          <a:xfrm>
            <a:off x="2990113" y="3470563"/>
            <a:ext cx="3498073" cy="830997"/>
          </a:xfrm>
          <a:prstGeom prst="rect">
            <a:avLst/>
          </a:prstGeom>
          <a:solidFill>
            <a:schemeClr val="accent1">
              <a:lumMod val="60000"/>
              <a:lumOff val="40000"/>
            </a:schemeClr>
          </a:solidFill>
        </p:spPr>
        <p:txBody>
          <a:bodyPr wrap="none" rtlCol="0">
            <a:spAutoFit/>
          </a:bodyPr>
          <a:lstStyle/>
          <a:p>
            <a:r>
              <a:rPr lang="en-US" sz="1200" dirty="0"/>
              <a:t>Enterprise environmental factors :</a:t>
            </a:r>
          </a:p>
          <a:p>
            <a:pPr marL="171450" indent="-171450">
              <a:buFontTx/>
              <a:buChar char="-"/>
            </a:pPr>
            <a:r>
              <a:rPr lang="en-US" sz="1200" dirty="0"/>
              <a:t>Organizational culture and structure </a:t>
            </a:r>
          </a:p>
          <a:p>
            <a:pPr marL="171450" indent="-171450">
              <a:buFontTx/>
              <a:buChar char="-"/>
            </a:pPr>
            <a:r>
              <a:rPr lang="en-US" sz="1200" dirty="0"/>
              <a:t>Market conditions </a:t>
            </a:r>
          </a:p>
          <a:p>
            <a:pPr marL="171450" indent="-171450">
              <a:buFontTx/>
              <a:buChar char="-"/>
            </a:pPr>
            <a:r>
              <a:rPr lang="en-US" sz="1200" dirty="0"/>
              <a:t>Currency exchange rates for project costs</a:t>
            </a:r>
          </a:p>
        </p:txBody>
      </p:sp>
      <p:sp>
        <p:nvSpPr>
          <p:cNvPr id="7" name="TextBox 6"/>
          <p:cNvSpPr txBox="1"/>
          <p:nvPr/>
        </p:nvSpPr>
        <p:spPr>
          <a:xfrm>
            <a:off x="2890663" y="4376500"/>
            <a:ext cx="4528446" cy="1200329"/>
          </a:xfrm>
          <a:prstGeom prst="rect">
            <a:avLst/>
          </a:prstGeom>
          <a:solidFill>
            <a:schemeClr val="accent1">
              <a:lumMod val="60000"/>
              <a:lumOff val="40000"/>
            </a:schemeClr>
          </a:solidFill>
        </p:spPr>
        <p:txBody>
          <a:bodyPr wrap="square" rtlCol="0">
            <a:spAutoFit/>
          </a:bodyPr>
          <a:lstStyle/>
          <a:p>
            <a:r>
              <a:rPr lang="en-US" sz="1200" dirty="0"/>
              <a:t>Organizational process assets:</a:t>
            </a:r>
          </a:p>
          <a:p>
            <a:pPr marL="171450" indent="-171450">
              <a:buFontTx/>
              <a:buChar char="-"/>
            </a:pPr>
            <a:r>
              <a:rPr lang="en-US" sz="1200" dirty="0"/>
              <a:t>Financial controls procedures </a:t>
            </a:r>
          </a:p>
          <a:p>
            <a:pPr marL="171450" indent="-171450">
              <a:buFontTx/>
              <a:buChar char="-"/>
            </a:pPr>
            <a:r>
              <a:rPr lang="en-US" sz="1200" dirty="0"/>
              <a:t>Historical information and lessons learned repository</a:t>
            </a:r>
          </a:p>
          <a:p>
            <a:pPr marL="171450" indent="-171450">
              <a:buFontTx/>
              <a:buChar char="-"/>
            </a:pPr>
            <a:r>
              <a:rPr lang="en-US" sz="1200" dirty="0"/>
              <a:t>Financial databases; and</a:t>
            </a:r>
          </a:p>
          <a:p>
            <a:pPr marL="171450" indent="-171450">
              <a:buFontTx/>
              <a:buChar char="-"/>
            </a:pPr>
            <a:r>
              <a:rPr lang="en-US" sz="1200" dirty="0"/>
              <a:t>Existing formal and informal cost estimating and budgeting-related policies, procedures, and guidelines.</a:t>
            </a:r>
          </a:p>
        </p:txBody>
      </p:sp>
    </p:spTree>
    <p:extLst>
      <p:ext uri="{BB962C8B-B14F-4D97-AF65-F5344CB8AC3E}">
        <p14:creationId xmlns:p14="http://schemas.microsoft.com/office/powerpoint/2010/main" val="307030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7.1 Output - </a:t>
            </a:r>
            <a:r>
              <a:rPr lang="en-US" dirty="0"/>
              <a:t>COST MANAGEMENT Plan</a:t>
            </a:r>
          </a:p>
        </p:txBody>
      </p:sp>
      <p:sp>
        <p:nvSpPr>
          <p:cNvPr id="3" name="Content Placeholder 2"/>
          <p:cNvSpPr>
            <a:spLocks noGrp="1"/>
          </p:cNvSpPr>
          <p:nvPr>
            <p:ph idx="1"/>
          </p:nvPr>
        </p:nvSpPr>
        <p:spPr>
          <a:xfrm>
            <a:off x="432621" y="766160"/>
            <a:ext cx="8606604" cy="5287167"/>
          </a:xfrm>
          <a:solidFill>
            <a:srgbClr val="92D050"/>
          </a:solidFill>
        </p:spPr>
        <p:txBody>
          <a:bodyPr>
            <a:normAutofit/>
          </a:bodyPr>
          <a:lstStyle/>
          <a:p>
            <a:pPr marL="0" indent="0">
              <a:buNone/>
            </a:pPr>
            <a:r>
              <a:rPr lang="en-US" sz="2400" dirty="0"/>
              <a:t>Cost management plan can establish the following:</a:t>
            </a:r>
          </a:p>
          <a:p>
            <a:r>
              <a:rPr lang="en-US" b="1" dirty="0"/>
              <a:t>Units of measure. </a:t>
            </a:r>
            <a:r>
              <a:rPr lang="en-US" dirty="0"/>
              <a:t>… such as staff hours, staff days, or weeks for time measures;</a:t>
            </a:r>
          </a:p>
          <a:p>
            <a:r>
              <a:rPr lang="en-US" b="1" dirty="0"/>
              <a:t>Level of precision</a:t>
            </a:r>
            <a:r>
              <a:rPr lang="zh-TW" altLang="en-US" dirty="0"/>
              <a:t>精確度</a:t>
            </a:r>
            <a:r>
              <a:rPr lang="en-US" b="1" dirty="0"/>
              <a:t>. </a:t>
            </a:r>
            <a:r>
              <a:rPr lang="en-US" dirty="0"/>
              <a:t>… degree to which cost estimates will be rounded up or down (e.g., US$995.59 to US$1,000)</a:t>
            </a:r>
          </a:p>
          <a:p>
            <a:r>
              <a:rPr lang="en-US" b="1" dirty="0"/>
              <a:t>Level of accuracy</a:t>
            </a:r>
            <a:r>
              <a:rPr lang="zh-TW" altLang="en-US" b="1" dirty="0"/>
              <a:t>準確性</a:t>
            </a:r>
            <a:r>
              <a:rPr lang="en-US" b="1" dirty="0"/>
              <a:t>. </a:t>
            </a:r>
            <a:r>
              <a:rPr lang="en-US" dirty="0"/>
              <a:t>The acceptable range (e.g., ±10%) used in determining realistic cost estimates</a:t>
            </a:r>
          </a:p>
          <a:p>
            <a:r>
              <a:rPr lang="en-US" b="1" dirty="0"/>
              <a:t>Description of cost management processes</a:t>
            </a:r>
            <a:r>
              <a:rPr lang="en-US" dirty="0"/>
              <a:t> </a:t>
            </a:r>
          </a:p>
          <a:p>
            <a:r>
              <a:rPr lang="en-US" b="1" dirty="0"/>
              <a:t>Control thresholds</a:t>
            </a:r>
            <a:r>
              <a:rPr lang="zh-TW" altLang="en-US" b="1" dirty="0"/>
              <a:t>控制閾值</a:t>
            </a:r>
            <a:r>
              <a:rPr lang="en-US" b="1" dirty="0"/>
              <a:t>. </a:t>
            </a:r>
            <a:r>
              <a:rPr lang="en-US" dirty="0"/>
              <a:t>Variance thresholds</a:t>
            </a:r>
            <a:r>
              <a:rPr lang="zh-TW" altLang="en-US" dirty="0"/>
              <a:t>差異閾值</a:t>
            </a:r>
            <a:r>
              <a:rPr lang="en-US" dirty="0"/>
              <a:t>for monitoring cost performance </a:t>
            </a:r>
          </a:p>
          <a:p>
            <a:r>
              <a:rPr lang="en-US" b="1" dirty="0"/>
              <a:t>Rules of performance measurement. </a:t>
            </a:r>
            <a:r>
              <a:rPr lang="en-US" dirty="0"/>
              <a:t>Earned value management (EVM) rules of performance measurement</a:t>
            </a:r>
          </a:p>
          <a:p>
            <a:r>
              <a:rPr lang="en-US" b="1" dirty="0"/>
              <a:t>Reporting formats</a:t>
            </a:r>
            <a:endParaRPr lang="en-US" dirty="0"/>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spTree>
    <p:extLst>
      <p:ext uri="{BB962C8B-B14F-4D97-AF65-F5344CB8AC3E}">
        <p14:creationId xmlns:p14="http://schemas.microsoft.com/office/powerpoint/2010/main" val="349625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ESTIMATE COSTS (1)</a:t>
            </a:r>
            <a:endParaRPr lang="en-US" dirty="0"/>
          </a:p>
        </p:txBody>
      </p:sp>
      <p:sp>
        <p:nvSpPr>
          <p:cNvPr id="3" name="Content Placeholder 2"/>
          <p:cNvSpPr>
            <a:spLocks noGrp="1"/>
          </p:cNvSpPr>
          <p:nvPr>
            <p:ph idx="1"/>
          </p:nvPr>
        </p:nvSpPr>
        <p:spPr>
          <a:xfrm>
            <a:off x="432621" y="766160"/>
            <a:ext cx="8606604" cy="716275"/>
          </a:xfrm>
          <a:solidFill>
            <a:srgbClr val="92D050"/>
          </a:solidFill>
        </p:spPr>
        <p:txBody>
          <a:bodyPr>
            <a:normAutofit/>
          </a:bodyPr>
          <a:lstStyle/>
          <a:p>
            <a:r>
              <a:rPr lang="en-US" dirty="0"/>
              <a:t>The key benefit of this process is that it </a:t>
            </a:r>
            <a:r>
              <a:rPr lang="en-US" dirty="0">
                <a:solidFill>
                  <a:srgbClr val="FF0000"/>
                </a:solidFill>
              </a:rPr>
              <a:t>determines the monetary resources required</a:t>
            </a:r>
            <a:r>
              <a:rPr lang="en-US" dirty="0"/>
              <a:t> for the project.</a:t>
            </a:r>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6" name="Picture 5"/>
          <p:cNvPicPr>
            <a:picLocks noChangeAspect="1"/>
          </p:cNvPicPr>
          <p:nvPr/>
        </p:nvPicPr>
        <p:blipFill>
          <a:blip r:embed="rId2"/>
          <a:stretch>
            <a:fillRect/>
          </a:stretch>
        </p:blipFill>
        <p:spPr>
          <a:xfrm>
            <a:off x="432621" y="1790700"/>
            <a:ext cx="8277225" cy="4191000"/>
          </a:xfrm>
          <a:prstGeom prst="rect">
            <a:avLst/>
          </a:prstGeom>
        </p:spPr>
      </p:pic>
    </p:spTree>
    <p:extLst>
      <p:ext uri="{BB962C8B-B14F-4D97-AF65-F5344CB8AC3E}">
        <p14:creationId xmlns:p14="http://schemas.microsoft.com/office/powerpoint/2010/main" val="403915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9" y="0"/>
            <a:ext cx="8809702" cy="668594"/>
          </a:xfrm>
        </p:spPr>
        <p:txBody>
          <a:bodyPr/>
          <a:lstStyle/>
          <a:p>
            <a:r>
              <a:rPr lang="en-US" b="1" dirty="0"/>
              <a:t>7.2 ESTIMATE COSTS (2)</a:t>
            </a:r>
            <a:endParaRPr lang="en-US" dirty="0"/>
          </a:p>
        </p:txBody>
      </p:sp>
      <p:sp>
        <p:nvSpPr>
          <p:cNvPr id="4" name="TextBox 3"/>
          <p:cNvSpPr txBox="1"/>
          <p:nvPr/>
        </p:nvSpPr>
        <p:spPr>
          <a:xfrm>
            <a:off x="1069512" y="6396335"/>
            <a:ext cx="7063969" cy="461665"/>
          </a:xfrm>
          <a:prstGeom prst="rect">
            <a:avLst/>
          </a:prstGeom>
          <a:solidFill>
            <a:schemeClr val="accent2">
              <a:lumMod val="40000"/>
              <a:lumOff val="60000"/>
            </a:schemeClr>
          </a:solidFill>
        </p:spPr>
        <p:txBody>
          <a:bodyPr wrap="square" rtlCol="0">
            <a:spAutoFit/>
          </a:bodyPr>
          <a:lstStyle/>
          <a:p>
            <a:r>
              <a:rPr lang="en-US" sz="1200" b="1" dirty="0">
                <a:solidFill>
                  <a:srgbClr val="FF0000"/>
                </a:solidFill>
              </a:rPr>
              <a:t>Source</a:t>
            </a:r>
            <a:r>
              <a:rPr lang="en-US" sz="1200" dirty="0">
                <a:solidFill>
                  <a:prstClr val="black"/>
                </a:solidFill>
              </a:rPr>
              <a:t>: PMI, 2017, “A guide to the project management body of knowledge (PMBOK guide),” </a:t>
            </a:r>
            <a:r>
              <a:rPr lang="en-US" sz="1200" b="1" dirty="0">
                <a:solidFill>
                  <a:prstClr val="black"/>
                </a:solidFill>
              </a:rPr>
              <a:t>Sixth edition</a:t>
            </a:r>
            <a:r>
              <a:rPr lang="en-US" sz="1200" dirty="0">
                <a:solidFill>
                  <a:prstClr val="black"/>
                </a:solidFill>
              </a:rPr>
              <a:t>, Newtown Square, PA: Project Management Institute, Inc. </a:t>
            </a:r>
          </a:p>
        </p:txBody>
      </p:sp>
      <p:pic>
        <p:nvPicPr>
          <p:cNvPr id="3" name="Picture 2"/>
          <p:cNvPicPr>
            <a:picLocks noChangeAspect="1"/>
          </p:cNvPicPr>
          <p:nvPr/>
        </p:nvPicPr>
        <p:blipFill>
          <a:blip r:embed="rId2"/>
          <a:stretch>
            <a:fillRect/>
          </a:stretch>
        </p:blipFill>
        <p:spPr>
          <a:xfrm>
            <a:off x="741219" y="668594"/>
            <a:ext cx="7515657" cy="5614006"/>
          </a:xfrm>
          <a:prstGeom prst="rect">
            <a:avLst/>
          </a:prstGeom>
        </p:spPr>
      </p:pic>
      <p:sp>
        <p:nvSpPr>
          <p:cNvPr id="8" name="TextBox 7"/>
          <p:cNvSpPr txBox="1"/>
          <p:nvPr/>
        </p:nvSpPr>
        <p:spPr>
          <a:xfrm>
            <a:off x="2858494" y="4836050"/>
            <a:ext cx="4816923" cy="1169551"/>
          </a:xfrm>
          <a:prstGeom prst="rect">
            <a:avLst/>
          </a:prstGeom>
          <a:solidFill>
            <a:schemeClr val="accent1">
              <a:lumMod val="60000"/>
              <a:lumOff val="40000"/>
            </a:schemeClr>
          </a:solidFill>
        </p:spPr>
        <p:txBody>
          <a:bodyPr wrap="square" rtlCol="0">
            <a:spAutoFit/>
          </a:bodyPr>
          <a:lstStyle/>
          <a:p>
            <a:r>
              <a:rPr lang="en-US" sz="1000" dirty="0"/>
              <a:t>Enterprise environmental factors :</a:t>
            </a:r>
          </a:p>
          <a:p>
            <a:r>
              <a:rPr lang="en-US" sz="1000" b="1" dirty="0"/>
              <a:t>- Market conditions. </a:t>
            </a:r>
            <a:r>
              <a:rPr lang="en-US" sz="1000" dirty="0"/>
              <a:t>… Regional and/or global supply and demand conditions greatly influence resource costs.</a:t>
            </a:r>
          </a:p>
          <a:p>
            <a:r>
              <a:rPr lang="en-US" sz="1000" dirty="0"/>
              <a:t>- </a:t>
            </a:r>
            <a:r>
              <a:rPr lang="en-US" sz="1000" b="1" dirty="0"/>
              <a:t>Published commercial information. </a:t>
            </a:r>
            <a:r>
              <a:rPr lang="en-US" sz="1000" dirty="0"/>
              <a:t>Resource cost rate information is often available from commercial databases that track skills and human resource costs, and provide </a:t>
            </a:r>
            <a:r>
              <a:rPr lang="en-US" sz="1000" u="sng" dirty="0"/>
              <a:t>standard costs </a:t>
            </a:r>
            <a:r>
              <a:rPr lang="en-US" sz="1000" dirty="0"/>
              <a:t>for material and equipment.</a:t>
            </a:r>
          </a:p>
          <a:p>
            <a:r>
              <a:rPr lang="en-US" sz="1000" dirty="0"/>
              <a:t>- </a:t>
            </a:r>
            <a:r>
              <a:rPr lang="en-US" sz="1000" b="1" dirty="0"/>
              <a:t>Exchange rates and inflation.</a:t>
            </a:r>
            <a:endParaRPr lang="en-US" sz="1000" dirty="0"/>
          </a:p>
        </p:txBody>
      </p:sp>
      <p:sp>
        <p:nvSpPr>
          <p:cNvPr id="9" name="TextBox 8"/>
          <p:cNvSpPr txBox="1"/>
          <p:nvPr/>
        </p:nvSpPr>
        <p:spPr>
          <a:xfrm>
            <a:off x="389918" y="5420826"/>
            <a:ext cx="2325574" cy="861774"/>
          </a:xfrm>
          <a:prstGeom prst="rect">
            <a:avLst/>
          </a:prstGeom>
          <a:solidFill>
            <a:schemeClr val="accent1">
              <a:lumMod val="60000"/>
              <a:lumOff val="40000"/>
            </a:schemeClr>
          </a:solidFill>
        </p:spPr>
        <p:txBody>
          <a:bodyPr wrap="square" rtlCol="0">
            <a:spAutoFit/>
          </a:bodyPr>
          <a:lstStyle/>
          <a:p>
            <a:r>
              <a:rPr lang="en-US" sz="1000" dirty="0"/>
              <a:t>Organizational process assets:</a:t>
            </a:r>
          </a:p>
          <a:p>
            <a:r>
              <a:rPr lang="en-US" sz="1000" dirty="0"/>
              <a:t>- Cost estimating policies,</a:t>
            </a:r>
          </a:p>
          <a:p>
            <a:r>
              <a:rPr lang="en-US" sz="1000" dirty="0"/>
              <a:t>- Cost estimating templates,</a:t>
            </a:r>
          </a:p>
          <a:p>
            <a:r>
              <a:rPr lang="en-US" sz="1000" dirty="0"/>
              <a:t>- Historical information and lessons learned repository.</a:t>
            </a:r>
          </a:p>
        </p:txBody>
      </p:sp>
    </p:spTree>
    <p:extLst>
      <p:ext uri="{BB962C8B-B14F-4D97-AF65-F5344CB8AC3E}">
        <p14:creationId xmlns:p14="http://schemas.microsoft.com/office/powerpoint/2010/main" val="1262905653"/>
      </p:ext>
    </p:extLst>
  </p:cSld>
  <p:clrMapOvr>
    <a:masterClrMapping/>
  </p:clrMapOvr>
</p:sld>
</file>

<file path=ppt/theme/theme1.xml><?xml version="1.0" encoding="utf-8"?>
<a:theme xmlns:a="http://schemas.openxmlformats.org/drawingml/2006/main" name="8_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20545</TotalTime>
  <Words>3289</Words>
  <Application>Microsoft Office PowerPoint</Application>
  <PresentationFormat>On-screen Show (4:3)</PresentationFormat>
  <Paragraphs>180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sf pro text</vt:lpstr>
      <vt:lpstr>微軟正黑體</vt:lpstr>
      <vt:lpstr>Arial</vt:lpstr>
      <vt:lpstr>Century Gothic</vt:lpstr>
      <vt:lpstr>Wingdings 3</vt:lpstr>
      <vt:lpstr>8_Wisp</vt:lpstr>
      <vt:lpstr>Chapter 7 – Project Cost Management</vt:lpstr>
      <vt:lpstr> </vt:lpstr>
      <vt:lpstr>The Project Cost Management processes</vt:lpstr>
      <vt:lpstr>Project Cost Management Overview</vt:lpstr>
      <vt:lpstr>7.1 PLAN COST MANAGEMENT (1)</vt:lpstr>
      <vt:lpstr>7.1 PLAN COST MANAGEMENT (2)</vt:lpstr>
      <vt:lpstr>7.1 Output - COST MANAGEMENT Plan</vt:lpstr>
      <vt:lpstr>7.2 ESTIMATE COSTS (1)</vt:lpstr>
      <vt:lpstr>7.2 ESTIMATE COSTS (2)</vt:lpstr>
      <vt:lpstr>7.2 ESTIMATE COSTS (3)  </vt:lpstr>
      <vt:lpstr>7.2 TOOLS AND TECHNIQUES (1)</vt:lpstr>
      <vt:lpstr>7.2 TOOLS AND TECHNIQUES (2)</vt:lpstr>
      <vt:lpstr>7.2 TOOLS AND TECHNIQUES (3)</vt:lpstr>
      <vt:lpstr>7.3 DETERMINE BUDGET (1)</vt:lpstr>
      <vt:lpstr>7.3 DETERMINE BUDGET (2)</vt:lpstr>
      <vt:lpstr>7.3 Output – cost baseline</vt:lpstr>
      <vt:lpstr>7.3 Output – cost baseline</vt:lpstr>
      <vt:lpstr>7.4 CONTROL COSTS (1)</vt:lpstr>
      <vt:lpstr>7.4 CONTROL COSTS (2)</vt:lpstr>
      <vt:lpstr>7.4 TOOLS AND TECHNIQUES – EVA </vt:lpstr>
      <vt:lpstr>7.4 TOOLS AND TECHNIQUES – VA (1)</vt:lpstr>
      <vt:lpstr>7.4 TOOLS AND TECHNIQUES – VA (2)</vt:lpstr>
      <vt:lpstr>7.4 TOOLS AND TECHNIQUES – TA</vt:lpstr>
      <vt:lpstr>7.4 TOOLS AND TECHNIQUES – EVA: formulas </vt:lpstr>
      <vt:lpstr>7.4 TOOLS AND TECHNIQUES</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PMI, 2017, “A guide to the project management body of knowledge (PMBOK guide),” Sixth edition, Newtown Square, PA: Project Management Institute, Inc.</dc:title>
  <dc:creator>Celeste</dc:creator>
  <cp:lastModifiedBy>Celeste Ng</cp:lastModifiedBy>
  <cp:revision>258</cp:revision>
  <dcterms:created xsi:type="dcterms:W3CDTF">2018-03-02T08:24:31Z</dcterms:created>
  <dcterms:modified xsi:type="dcterms:W3CDTF">2024-01-31T07:13:22Z</dcterms:modified>
</cp:coreProperties>
</file>