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58" r:id="rId2"/>
  </p:sldMasterIdLst>
  <p:notesMasterIdLst>
    <p:notesMasterId r:id="rId38"/>
  </p:notesMasterIdLst>
  <p:handoutMasterIdLst>
    <p:handoutMasterId r:id="rId39"/>
  </p:handoutMasterIdLst>
  <p:sldIdLst>
    <p:sldId id="257" r:id="rId3"/>
    <p:sldId id="334" r:id="rId4"/>
    <p:sldId id="337" r:id="rId5"/>
    <p:sldId id="338" r:id="rId6"/>
    <p:sldId id="339" r:id="rId7"/>
    <p:sldId id="390" r:id="rId8"/>
    <p:sldId id="340" r:id="rId9"/>
    <p:sldId id="342" r:id="rId10"/>
    <p:sldId id="344" r:id="rId11"/>
    <p:sldId id="346" r:id="rId12"/>
    <p:sldId id="391" r:id="rId13"/>
    <p:sldId id="392" r:id="rId14"/>
    <p:sldId id="364" r:id="rId15"/>
    <p:sldId id="365" r:id="rId16"/>
    <p:sldId id="366" r:id="rId17"/>
    <p:sldId id="393" r:id="rId18"/>
    <p:sldId id="403" r:id="rId19"/>
    <p:sldId id="395" r:id="rId20"/>
    <p:sldId id="396" r:id="rId21"/>
    <p:sldId id="397" r:id="rId22"/>
    <p:sldId id="398" r:id="rId23"/>
    <p:sldId id="347" r:id="rId24"/>
    <p:sldId id="348" r:id="rId25"/>
    <p:sldId id="399" r:id="rId26"/>
    <p:sldId id="400" r:id="rId27"/>
    <p:sldId id="404" r:id="rId28"/>
    <p:sldId id="405" r:id="rId29"/>
    <p:sldId id="367" r:id="rId30"/>
    <p:sldId id="368" r:id="rId31"/>
    <p:sldId id="369" r:id="rId32"/>
    <p:sldId id="407" r:id="rId33"/>
    <p:sldId id="377" r:id="rId34"/>
    <p:sldId id="379" r:id="rId35"/>
    <p:sldId id="381" r:id="rId36"/>
    <p:sldId id="38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51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B60D117-F74C-45DD-A815-9E5549635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5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E0F2AC-4C8B-4E69-98D8-4FC3D927D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77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CE72C-ACCC-4D05-AEAA-ED5DAF00574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EB16-CEF4-4DC4-AE5E-84B8157BF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5A6CF-F2F4-44AA-AD93-7472A933C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E3AA-DC1A-4D77-A5FA-3C0663FE6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28C206E-A81E-40E9-A6A3-A83CD71EEC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>
            <a:lvl1pPr algn="l"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5EA6CB9E-84A0-45DA-81C2-C3F66A5CA2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8E397-22E9-4312-8417-493F9DFFCE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586D89-9D2B-4FE0-85E8-99D6D71EDA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897986-E65C-47D6-9688-05105290B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C1763-9698-418F-8D31-FAB1D8D79D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6603-1135-40FA-A0BC-093F4CF439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A1F818-4800-4080-991F-A0F6C4C6C6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E4B6-4DAA-41FE-80F7-442DE9852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8E42CA0-050B-4AB7-87A1-8D44934CD7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9BD9-98F9-44D7-A680-A8B68E79D6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87EA-8FFD-4F60-8B8D-F03D410A86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5A6-91D4-432A-9CE8-5BF911628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FD43-EC1A-4430-9548-08AA93B6D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5CE7-C2B8-4940-B39F-07D266A295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5B73-22FC-4F44-A8FE-63C6913293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FA8A4-5E77-4DFA-8523-BB2BD366A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121F-75BC-442D-8003-1D92BA35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724F-EC1B-4F27-8C6E-3598EB883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86EE55E-B41D-4258-BEDF-F2FB37197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86EE55E-B41D-4258-BEDF-F2FB371971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106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8:</a:t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Quality Management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Management, Seventh Edition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See the text itself for full citations.</a:t>
            </a:r>
          </a:p>
        </p:txBody>
      </p:sp>
      <p:pic>
        <p:nvPicPr>
          <p:cNvPr id="8" name="Picture 5" descr="Information Technology Project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53" y="303484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outputs of quality control are:</a:t>
            </a:r>
          </a:p>
          <a:p>
            <a:pPr lvl="1"/>
            <a:r>
              <a:rPr lang="en-US" dirty="0"/>
              <a:t>Acceptance decisions</a:t>
            </a:r>
            <a:r>
              <a:rPr lang="zh-TW" altLang="zh-TW" dirty="0"/>
              <a:t>驗收的決定</a:t>
            </a:r>
            <a:endParaRPr lang="en-US" dirty="0"/>
          </a:p>
          <a:p>
            <a:pPr lvl="1"/>
            <a:r>
              <a:rPr lang="en-US" dirty="0"/>
              <a:t>Rework</a:t>
            </a:r>
            <a:r>
              <a:rPr lang="zh-TW" altLang="zh-TW" dirty="0"/>
              <a:t>重做</a:t>
            </a:r>
            <a:endParaRPr lang="en-US" dirty="0"/>
          </a:p>
          <a:p>
            <a:pPr lvl="1"/>
            <a:r>
              <a:rPr lang="en-US" dirty="0"/>
              <a:t>Process adjustments</a:t>
            </a:r>
          </a:p>
          <a:p>
            <a:r>
              <a:rPr lang="en-US" dirty="0"/>
              <a:t>There are Seven Basic Tools of Quality</a:t>
            </a:r>
            <a:r>
              <a:rPr lang="zh-TW" altLang="en-US" dirty="0"/>
              <a:t>品管七大手法</a:t>
            </a:r>
            <a:r>
              <a:rPr lang="en-US" dirty="0"/>
              <a:t>that help in performing quality control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</a:t>
            </a:r>
            <a:r>
              <a:rPr lang="en-US" dirty="0"/>
              <a:t>Controlling Quality</a:t>
            </a:r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450B71-5623-48F0-A845-927659A4C3D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Cause-and-effect diagrams </a:t>
            </a:r>
            <a:r>
              <a:rPr lang="en-US" dirty="0"/>
              <a:t>trace  complaints about quality problems back to the responsible production operations</a:t>
            </a:r>
          </a:p>
          <a:p>
            <a:r>
              <a:rPr lang="en-US" dirty="0"/>
              <a:t>They help you find the root cause of a problem</a:t>
            </a:r>
            <a:r>
              <a:rPr lang="zh-TW" altLang="en-US" dirty="0"/>
              <a:t>找到問題的根源</a:t>
            </a:r>
            <a:endParaRPr lang="en-US" dirty="0"/>
          </a:p>
          <a:p>
            <a:r>
              <a:rPr lang="en-US" dirty="0"/>
              <a:t>Also known as </a:t>
            </a:r>
            <a:r>
              <a:rPr lang="en-US" b="1" dirty="0"/>
              <a:t>fishbone</a:t>
            </a:r>
            <a:r>
              <a:rPr lang="en-US" dirty="0"/>
              <a:t> or </a:t>
            </a:r>
            <a:r>
              <a:rPr lang="en-US" b="1" dirty="0"/>
              <a:t>Ishikawa diagrams</a:t>
            </a:r>
          </a:p>
          <a:p>
            <a:r>
              <a:rPr lang="en-US" dirty="0"/>
              <a:t>Can also use the </a:t>
            </a:r>
            <a:r>
              <a:rPr lang="en-US" b="1" dirty="0"/>
              <a:t>5 whys </a:t>
            </a:r>
            <a:r>
              <a:rPr lang="en-US" dirty="0"/>
              <a:t>technique</a:t>
            </a:r>
            <a:r>
              <a:rPr lang="zh-TW" altLang="en-US" dirty="0"/>
              <a:t>使用</a:t>
            </a:r>
            <a:r>
              <a:rPr lang="en-US" altLang="zh-TW" dirty="0"/>
              <a:t>5</a:t>
            </a:r>
            <a:r>
              <a:rPr lang="zh-TW" altLang="en-US" dirty="0"/>
              <a:t>個為什麼方法</a:t>
            </a:r>
            <a:r>
              <a:rPr lang="en-US" dirty="0"/>
              <a:t>where you repeated ask the question “Why” (five is a good rule of thumb) to peel away the layers of symptoms that can lead to the root cause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(1)</a:t>
            </a:r>
            <a:r>
              <a:rPr lang="en-US" dirty="0"/>
              <a:t>Cause-and-Effect Diagrams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E3DAAD-2A3C-46AE-849B-6623F3A110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19112" y="28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(1)</a:t>
            </a:r>
            <a:r>
              <a:rPr lang="en-US" dirty="0"/>
              <a:t>Figure 8-2. Sample Cause-and-Effect Diagram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75423-FEAD-4D1F-A502-F8A9165B09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7924800" cy="51266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458200" cy="4572000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b="1" dirty="0"/>
              <a:t> control chart</a:t>
            </a:r>
            <a:r>
              <a:rPr lang="zh-TW" altLang="en-US" sz="2400" dirty="0"/>
              <a:t>控製圖</a:t>
            </a:r>
            <a:r>
              <a:rPr lang="en-US" sz="2400" dirty="0"/>
              <a:t>is a graphic display of data that illustrates the results of a process over time</a:t>
            </a:r>
            <a:r>
              <a:rPr lang="zh-TW" altLang="en-US" sz="2400" dirty="0"/>
              <a:t>在一段時間的結果</a:t>
            </a:r>
            <a:endParaRPr lang="en-US" sz="2400" dirty="0"/>
          </a:p>
          <a:p>
            <a:r>
              <a:rPr lang="en-US" sz="2400" dirty="0"/>
              <a:t>The main use of control charts is to prevent defects, rather than to detect or reject them</a:t>
            </a:r>
          </a:p>
          <a:p>
            <a:r>
              <a:rPr lang="en-US" sz="2400" dirty="0"/>
              <a:t>Quality control charts allow you to determine whether a process is in control or out of control</a:t>
            </a:r>
          </a:p>
          <a:p>
            <a:pPr lvl="1"/>
            <a:r>
              <a:rPr lang="en-US" sz="2200" dirty="0"/>
              <a:t>When a process is in control</a:t>
            </a:r>
            <a:r>
              <a:rPr lang="zh-TW" altLang="en-US" sz="2200" dirty="0"/>
              <a:t>在控制</a:t>
            </a:r>
            <a:r>
              <a:rPr lang="en-US" sz="2200" dirty="0"/>
              <a:t>, any variations</a:t>
            </a:r>
            <a:r>
              <a:rPr lang="zh-TW" altLang="en-US" sz="2200" dirty="0"/>
              <a:t>任意變化</a:t>
            </a:r>
            <a:r>
              <a:rPr lang="en-US" sz="2200" dirty="0"/>
              <a:t>in the results of the process are created by random events</a:t>
            </a:r>
            <a:r>
              <a:rPr lang="zh-TW" altLang="en-US" sz="2200" dirty="0"/>
              <a:t>透過隨機事件建立</a:t>
            </a:r>
            <a:r>
              <a:rPr lang="en-US" sz="2200" dirty="0"/>
              <a:t>; processes that are in control do not need to be adjusted</a:t>
            </a:r>
          </a:p>
          <a:p>
            <a:pPr lvl="1"/>
            <a:r>
              <a:rPr lang="en-US" sz="2200" dirty="0"/>
              <a:t>When a process is out of control</a:t>
            </a:r>
            <a:r>
              <a:rPr lang="zh-TW" altLang="en-US" sz="2200" dirty="0"/>
              <a:t>不受控制</a:t>
            </a:r>
            <a:r>
              <a:rPr lang="en-US" sz="2200" dirty="0"/>
              <a:t>, variation</a:t>
            </a:r>
            <a:r>
              <a:rPr lang="zh-TW" altLang="en-US" sz="2200" dirty="0"/>
              <a:t>差異</a:t>
            </a:r>
            <a:r>
              <a:rPr lang="en-US" sz="2200" dirty="0"/>
              <a:t>s in the results of the process are caused by non-random events</a:t>
            </a:r>
            <a:r>
              <a:rPr lang="zh-TW" altLang="en-US" sz="2200" dirty="0"/>
              <a:t>由非隨機事件引起</a:t>
            </a:r>
            <a:r>
              <a:rPr lang="en-US" sz="2200" dirty="0"/>
              <a:t>; you need to identify the causes of those non-random events and adjust the process to correct or eliminate them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altLang="zh-TW" dirty="0"/>
              <a:t>(2)</a:t>
            </a:r>
            <a:r>
              <a:rPr lang="en-US" dirty="0"/>
              <a:t>Quality Control Charts</a:t>
            </a:r>
          </a:p>
        </p:txBody>
      </p:sp>
      <p:sp>
        <p:nvSpPr>
          <p:cNvPr id="2458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670760-B42D-4CD4-B296-DC6DC6E1E20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dirty="0"/>
              <a:t>You can use quality control charts and the seven run rule to look for patterns in data</a:t>
            </a:r>
          </a:p>
          <a:p>
            <a:pPr>
              <a:spcBef>
                <a:spcPct val="100000"/>
              </a:spcBef>
            </a:pPr>
            <a:r>
              <a:rPr lang="en-US" dirty="0"/>
              <a:t>The </a:t>
            </a:r>
            <a:r>
              <a:rPr lang="en-US" b="1" dirty="0"/>
              <a:t>seven run rule</a:t>
            </a:r>
            <a:r>
              <a:rPr lang="en-US" dirty="0"/>
              <a:t> states that if seven data points in a row</a:t>
            </a:r>
            <a:r>
              <a:rPr lang="zh-TW" altLang="en-US" dirty="0"/>
              <a:t>如果在連續七個數據點</a:t>
            </a:r>
            <a:r>
              <a:rPr lang="en-US" dirty="0"/>
              <a:t>are all below the mean, above the mean, or are all increasing or decreasing, then the process needs to be examined for non-random problems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(2)</a:t>
            </a:r>
            <a:r>
              <a:rPr lang="en-US" dirty="0"/>
              <a:t>The Seven Run Rule</a:t>
            </a:r>
          </a:p>
        </p:txBody>
      </p:sp>
      <p:sp>
        <p:nvSpPr>
          <p:cNvPr id="2560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C9BCC7-97B7-424A-8EA8-FCDE1695BA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(2)</a:t>
            </a:r>
            <a:r>
              <a:rPr lang="en-US" dirty="0"/>
              <a:t>Figure 8-3. Sample Quality </a:t>
            </a:r>
            <a:br>
              <a:rPr lang="en-US" dirty="0"/>
            </a:br>
            <a:r>
              <a:rPr lang="en-US" dirty="0"/>
              <a:t>Control Chart</a:t>
            </a:r>
          </a:p>
        </p:txBody>
      </p:sp>
      <p:sp>
        <p:nvSpPr>
          <p:cNvPr id="266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EADFD07-DDE2-4A66-80ED-E5673B617E12}" type="slidenum">
              <a:rPr lang="en-US" smtClean="0"/>
              <a:pPr>
                <a:buFontTx/>
                <a:buNone/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7548181" cy="48947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checksheet</a:t>
            </a:r>
            <a:r>
              <a:rPr lang="en-US" dirty="0"/>
              <a:t> is used to collect and analyze data</a:t>
            </a:r>
          </a:p>
          <a:p>
            <a:r>
              <a:rPr lang="en-US" dirty="0"/>
              <a:t>It is sometimes called a tally sheet or checklist</a:t>
            </a:r>
            <a:r>
              <a:rPr lang="zh-TW" altLang="en-US" dirty="0"/>
              <a:t>工作表或清單</a:t>
            </a:r>
            <a:r>
              <a:rPr lang="en-US" dirty="0"/>
              <a:t>, depending on its format</a:t>
            </a:r>
          </a:p>
          <a:p>
            <a:r>
              <a:rPr lang="en-US" dirty="0"/>
              <a:t>In the example in Figure 8-4, most complaints arrive via text message, and there are more complaints on Monday and Tuesday than on other days of the week</a:t>
            </a:r>
          </a:p>
          <a:p>
            <a:r>
              <a:rPr lang="en-US" dirty="0"/>
              <a:t>This information might be useful in improving the process for handling complaints</a:t>
            </a:r>
            <a:r>
              <a:rPr lang="zh-TW" altLang="en-US" dirty="0"/>
              <a:t>改善投訴方面的資訊</a:t>
            </a:r>
            <a:endParaRPr lang="en-US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(3)</a:t>
            </a:r>
            <a:r>
              <a:rPr lang="en-US" dirty="0" err="1"/>
              <a:t>Checksheet</a:t>
            </a:r>
            <a:r>
              <a:rPr lang="zh-TW" altLang="en-US" dirty="0"/>
              <a:t>檢查清單</a:t>
            </a:r>
            <a:endParaRPr lang="en-US" dirty="0"/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2A0B34-F533-4D63-B65A-99612F28F66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(3)</a:t>
            </a:r>
            <a:r>
              <a:rPr lang="en-US" dirty="0"/>
              <a:t>Figure 8-4. Sample </a:t>
            </a:r>
            <a:r>
              <a:rPr lang="en-US" dirty="0" err="1"/>
              <a:t>Checksheet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A6CB9E-84A0-45DA-81C2-C3F66A5CA2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" y="1890077"/>
            <a:ext cx="9099668" cy="30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7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scatter</a:t>
            </a:r>
            <a:r>
              <a:rPr lang="zh-TW" altLang="zh-TW" dirty="0"/>
              <a:t>散</a:t>
            </a:r>
            <a:r>
              <a:rPr lang="en-US" altLang="zh-TW" dirty="0" err="1"/>
              <a:t>Sàn</a:t>
            </a:r>
            <a:r>
              <a:rPr lang="zh-TW" altLang="zh-TW" dirty="0"/>
              <a:t>點</a:t>
            </a:r>
            <a:r>
              <a:rPr lang="en-US" b="1" dirty="0"/>
              <a:t>diagram </a:t>
            </a:r>
            <a:r>
              <a:rPr lang="en-US" dirty="0"/>
              <a:t>helps to show if there is a relationship between two variables</a:t>
            </a:r>
            <a:r>
              <a:rPr lang="zh-TW" altLang="en-US" dirty="0"/>
              <a:t>兩個變量之間的關係</a:t>
            </a:r>
            <a:endParaRPr lang="en-US" dirty="0"/>
          </a:p>
          <a:p>
            <a:r>
              <a:rPr lang="en-US" dirty="0"/>
              <a:t>The closer data points are to a diagonal line, the more closely the two variables are related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(4)</a:t>
            </a:r>
            <a:r>
              <a:rPr lang="en-US" dirty="0"/>
              <a:t>Scatter diagram</a:t>
            </a:r>
            <a:r>
              <a:rPr lang="zh-TW" altLang="en-US" dirty="0"/>
              <a:t>散</a:t>
            </a:r>
            <a:r>
              <a:rPr lang="zh-TW" altLang="zh-TW" dirty="0">
                <a:effectLst/>
              </a:rPr>
              <a:t>點</a:t>
            </a:r>
            <a:r>
              <a:rPr lang="zh-TW" altLang="en-US" dirty="0"/>
              <a:t>圖</a:t>
            </a:r>
            <a:endParaRPr 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DF9B72-FF8D-4C7D-8911-302B8A9D25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(4)</a:t>
            </a:r>
            <a:r>
              <a:rPr lang="en-US" dirty="0"/>
              <a:t>Figure 8-5. Sample Scatter Diagram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6161C1-B4FD-435C-8CEF-6A88CD60AE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534399" cy="4801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63000" cy="4724400"/>
          </a:xfrm>
        </p:spPr>
        <p:txBody>
          <a:bodyPr/>
          <a:lstStyle/>
          <a:p>
            <a:r>
              <a:rPr lang="en-US" sz="2800" dirty="0"/>
              <a:t>Define </a:t>
            </a:r>
            <a:r>
              <a:rPr lang="en-US" sz="2800" u="sng" dirty="0"/>
              <a:t>project quality management </a:t>
            </a:r>
            <a:r>
              <a:rPr lang="en-US" sz="2800" dirty="0"/>
              <a:t>and understand how quality relates to various aspects of IT projects</a:t>
            </a:r>
          </a:p>
          <a:p>
            <a:r>
              <a:rPr lang="en-US" altLang="zh-TW" sz="2800" dirty="0"/>
              <a:t>Understand the </a:t>
            </a:r>
            <a:r>
              <a:rPr lang="en-US" altLang="zh-TW" sz="2800" u="sng" dirty="0"/>
              <a:t>tools and techniques for quality control</a:t>
            </a:r>
            <a:r>
              <a:rPr lang="en-US" altLang="zh-TW" sz="2800" dirty="0"/>
              <a:t>, such as the </a:t>
            </a:r>
            <a:r>
              <a:rPr lang="en-US" altLang="zh-TW" sz="2800" u="sng" dirty="0"/>
              <a:t>Seven Basic Tools of Quality</a:t>
            </a:r>
            <a:r>
              <a:rPr lang="en-US" altLang="zh-TW" sz="2800" dirty="0"/>
              <a:t>, statistical sampling</a:t>
            </a:r>
            <a:r>
              <a:rPr lang="zh-TW" altLang="en-US" sz="2800" dirty="0"/>
              <a:t>統計抽樣</a:t>
            </a:r>
            <a:r>
              <a:rPr lang="en-US" altLang="zh-TW" sz="2800" dirty="0"/>
              <a:t>, Six Sigma</a:t>
            </a:r>
            <a:r>
              <a:rPr lang="zh-TW" altLang="en-US" sz="2800" dirty="0"/>
              <a:t>六標準差</a:t>
            </a:r>
            <a:r>
              <a:rPr lang="en-US" altLang="zh-TW" sz="2800" dirty="0"/>
              <a:t>, and testing</a:t>
            </a:r>
            <a:r>
              <a:rPr lang="zh-TW" altLang="en-US" sz="2800" dirty="0"/>
              <a:t>測試</a:t>
            </a:r>
            <a:endParaRPr lang="en-US" altLang="zh-TW" sz="2800" dirty="0"/>
          </a:p>
          <a:p>
            <a:r>
              <a:rPr lang="en-US" altLang="zh-TW" sz="2800" dirty="0"/>
              <a:t>Describe how leadership and the cost of quality, relate to improving quality in IT projects</a:t>
            </a:r>
          </a:p>
          <a:p>
            <a:endParaRPr lang="en-US" sz="28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96BA4-82CB-489D-93F6-CE8DCD9EDC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histogram</a:t>
            </a:r>
            <a:r>
              <a:rPr lang="en-US" dirty="0"/>
              <a:t> is a bar graph of a distribution of variables</a:t>
            </a:r>
            <a:r>
              <a:rPr lang="zh-TW" altLang="en-US" dirty="0"/>
              <a:t>變量的分佈</a:t>
            </a:r>
            <a:endParaRPr lang="en-US" dirty="0"/>
          </a:p>
          <a:p>
            <a:r>
              <a:rPr lang="en-US" dirty="0"/>
              <a:t>Each bar represents an attribute or characteristic of a problem or situation</a:t>
            </a:r>
            <a:r>
              <a:rPr lang="zh-TW" altLang="en-US" dirty="0"/>
              <a:t>一個問題的特徵或屬性</a:t>
            </a:r>
            <a:r>
              <a:rPr lang="en-US" dirty="0"/>
              <a:t>, and the height of the bar represents its frequency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(5)</a:t>
            </a:r>
            <a:r>
              <a:rPr lang="en-US" dirty="0"/>
              <a:t>Histograms</a:t>
            </a:r>
            <a:r>
              <a:rPr lang="zh-TW" altLang="en-US" b="0" dirty="0">
                <a:effectLst/>
              </a:rPr>
              <a:t>直方圖</a:t>
            </a:r>
            <a:br>
              <a:rPr lang="zh-TW" altLang="en-US" b="0" dirty="0">
                <a:effectLst/>
              </a:rPr>
            </a:br>
            <a:endParaRPr lang="en-US" dirty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CF470-0548-46A6-B4BC-490E871490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(5)</a:t>
            </a:r>
            <a:r>
              <a:rPr lang="en-US" dirty="0"/>
              <a:t>Figure 8-6. Sample Histogram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F4FB31-0ADA-4918-A8FB-0CC2AB974DF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6" y="1268131"/>
            <a:ext cx="8785154" cy="43706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dirty="0"/>
              <a:t>A</a:t>
            </a:r>
            <a:r>
              <a:rPr lang="en-US" b="1" dirty="0"/>
              <a:t> Pareto chart</a:t>
            </a:r>
            <a:r>
              <a:rPr lang="zh-TW" altLang="zh-TW" dirty="0"/>
              <a:t>帕累托圖</a:t>
            </a:r>
            <a:r>
              <a:rPr lang="en-US" dirty="0"/>
              <a:t>is a histogram that can help you identify and prioritize problem areas</a:t>
            </a:r>
            <a:r>
              <a:rPr lang="zh-TW" altLang="en-US" dirty="0"/>
              <a:t>可以幫助您確定和優先問題領域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b="1" dirty="0"/>
              <a:t>Pareto analysis </a:t>
            </a:r>
            <a:r>
              <a:rPr lang="en-US" dirty="0"/>
              <a:t>is</a:t>
            </a:r>
            <a:r>
              <a:rPr lang="en-US" b="1" dirty="0"/>
              <a:t> </a:t>
            </a:r>
            <a:r>
              <a:rPr lang="en-US" dirty="0"/>
              <a:t>also called the 80-20 rule, meaning that 80 percent of problems are often due to 20 percent of the causes</a:t>
            </a:r>
            <a:r>
              <a:rPr lang="en-US" altLang="zh-TW" dirty="0"/>
              <a:t>80</a:t>
            </a:r>
            <a:r>
              <a:rPr lang="zh-TW" altLang="en-US" dirty="0"/>
              <a:t>％的問題往往是由於</a:t>
            </a:r>
            <a:r>
              <a:rPr lang="en-US" altLang="zh-TW" dirty="0"/>
              <a:t>20</a:t>
            </a:r>
            <a:r>
              <a:rPr lang="zh-TW" altLang="en-US" dirty="0"/>
              <a:t>％的原因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(6)</a:t>
            </a:r>
            <a:r>
              <a:rPr lang="en-US" dirty="0"/>
              <a:t>Pareto Charts</a:t>
            </a: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E2DC25-9D86-4306-B97B-599B3D4DF21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(6)</a:t>
            </a:r>
            <a:r>
              <a:rPr lang="en-US" dirty="0"/>
              <a:t>Figure 8-7. Sample Pareto Chart</a:t>
            </a:r>
          </a:p>
        </p:txBody>
      </p:sp>
      <p:sp>
        <p:nvSpPr>
          <p:cNvPr id="348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28223030-3376-4AFB-B267-0ED1FBD23888}" type="slidenum">
              <a:rPr lang="en-US" smtClean="0"/>
              <a:pPr>
                <a:buFontTx/>
                <a:buNone/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001000" cy="49992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Flowcharts</a:t>
            </a:r>
            <a:r>
              <a:rPr lang="zh-TW" altLang="zh-TW" dirty="0"/>
              <a:t>流程圖</a:t>
            </a:r>
            <a:r>
              <a:rPr lang="en-US" dirty="0"/>
              <a:t>are graphic displays of the logic and flow of processes that help you analyze how problems occur</a:t>
            </a:r>
            <a:r>
              <a:rPr lang="zh-TW" altLang="en-US" dirty="0"/>
              <a:t>分析如何出現問題</a:t>
            </a:r>
            <a:r>
              <a:rPr lang="en-US" dirty="0"/>
              <a:t>and how processes can be improved</a:t>
            </a:r>
          </a:p>
          <a:p>
            <a:r>
              <a:rPr lang="en-US" dirty="0"/>
              <a:t>They show activities, decision points, and the order of how information is processed</a:t>
            </a:r>
          </a:p>
        </p:txBody>
      </p:sp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(7)</a:t>
            </a:r>
            <a:r>
              <a:rPr lang="en-US" dirty="0"/>
              <a:t>Flowcharts</a:t>
            </a:r>
          </a:p>
        </p:txBody>
      </p:sp>
      <p:sp>
        <p:nvSpPr>
          <p:cNvPr id="35844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4B6D53-5AC6-46C5-B1A2-9F9C40AE9B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(7)</a:t>
            </a:r>
            <a:r>
              <a:rPr lang="en-US" dirty="0"/>
              <a:t>Figure 8-8. Sample Flowchart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BA335D-CFAA-4C4E-A640-030A6566B8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343025"/>
            <a:ext cx="7543799" cy="50825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run chart </a:t>
            </a:r>
            <a:r>
              <a:rPr lang="en-US" dirty="0"/>
              <a:t>displays the history and pattern of variation</a:t>
            </a:r>
            <a:r>
              <a:rPr lang="zh-TW" altLang="en-US" dirty="0"/>
              <a:t>歷史記錄和變異模式</a:t>
            </a:r>
            <a:r>
              <a:rPr lang="en-US" dirty="0"/>
              <a:t>of a process over time. </a:t>
            </a:r>
          </a:p>
          <a:p>
            <a:r>
              <a:rPr lang="en-US" dirty="0"/>
              <a:t>You can use run charts to perform trend analysis and forecast future outcomes</a:t>
            </a:r>
            <a:r>
              <a:rPr lang="zh-TW" altLang="en-US" dirty="0"/>
              <a:t>圖表進行趨勢分析和預測未來的結果</a:t>
            </a:r>
            <a:r>
              <a:rPr lang="en-US" dirty="0"/>
              <a:t>based on historical results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(8)</a:t>
            </a:r>
            <a:r>
              <a:rPr lang="en-US" dirty="0"/>
              <a:t>Run (Line) Charts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A6CB9E-84A0-45DA-81C2-C3F66A5CA2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64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(8)</a:t>
            </a:r>
            <a:r>
              <a:rPr lang="en-US" dirty="0"/>
              <a:t>Figure 8-9. Sample Run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A6CB9E-84A0-45DA-81C2-C3F66A5CA2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65801"/>
            <a:ext cx="8428894" cy="46016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429000" y="5715000"/>
            <a:ext cx="1691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Defect </a:t>
            </a:r>
            <a:r>
              <a:rPr lang="zh-TW" altLang="en-US" b="1" dirty="0"/>
              <a:t>缺點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2392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dirty="0"/>
              <a:t>Many IT professionals think of testing as a stage that comes near the end of IT product development</a:t>
            </a:r>
          </a:p>
          <a:p>
            <a:pPr>
              <a:spcBef>
                <a:spcPct val="100000"/>
              </a:spcBef>
            </a:pPr>
            <a:r>
              <a:rPr lang="en-US" dirty="0"/>
              <a:t>Testing should be done during almost every phase of the IT product development life cycle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522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64EE55-CC46-4099-BA93-20DAAE517B2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8-11. Testing Tasks in the Software Development Life Cycle</a:t>
            </a:r>
          </a:p>
        </p:txBody>
      </p:sp>
      <p:sp>
        <p:nvSpPr>
          <p:cNvPr id="5325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37D22170-80BA-4534-A7F9-4EAE258EE73F}" type="slidenum">
              <a:rPr lang="en-US" smtClean="0"/>
              <a:pPr>
                <a:buFontTx/>
                <a:buNone/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33266"/>
            <a:ext cx="4429215" cy="55310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1986, two hospital patients died after receiving fatal doses of radiation from a Therac 25 machine after a software problem caused the machine to ignore calibration data</a:t>
            </a:r>
          </a:p>
          <a:p>
            <a:r>
              <a:rPr lang="en-US" sz="2400" dirty="0"/>
              <a:t>In one of the biggest software errors in banking history, Chemical Bank mistakenly deducted about $15 million from more than 100,000 customer accounts</a:t>
            </a:r>
          </a:p>
          <a:p>
            <a:r>
              <a:rPr lang="en-US" sz="2400" dirty="0"/>
              <a:t>In August 2008, the Privacy Rights Clearinghouse stated that more than 236 million data records of U.S. residents have been exposed due to security breaches since January 2005</a:t>
            </a:r>
          </a:p>
          <a:p>
            <a:r>
              <a:rPr lang="en-US" sz="2400" dirty="0"/>
              <a:t>In March 2012, Consumer Reports listed several recalls on its Web site in less than 10 days, including LED lights overheating, five different models of cars having problems</a:t>
            </a:r>
          </a:p>
        </p:txBody>
      </p:sp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7"/>
            <a:ext cx="8229600" cy="1143000"/>
          </a:xfrm>
        </p:spPr>
        <p:txBody>
          <a:bodyPr/>
          <a:lstStyle/>
          <a:p>
            <a:r>
              <a:rPr lang="en-US" dirty="0"/>
              <a:t>What Went Wrong?</a:t>
            </a:r>
          </a:p>
        </p:txBody>
      </p:sp>
      <p:sp>
        <p:nvSpPr>
          <p:cNvPr id="12293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DE6222-4315-45B3-BAEB-47EF37F8E6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Information Technology Project Management">
            <a:extLst>
              <a:ext uri="{FF2B5EF4-FFF2-40B4-BE49-F238E27FC236}">
                <a16:creationId xmlns:a16="http://schemas.microsoft.com/office/drawing/2014/main" id="{241D712F-7296-4179-8DE5-A097DC2E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47" y="5423647"/>
            <a:ext cx="1434353" cy="14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4791075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b="1" dirty="0"/>
              <a:t>Unit testing</a:t>
            </a:r>
            <a:r>
              <a:rPr lang="zh-TW" altLang="en-US" dirty="0"/>
              <a:t> 單元測試</a:t>
            </a:r>
            <a:r>
              <a:rPr lang="en-US" dirty="0"/>
              <a:t>tests each individual component (often a program) to ensure it is as defect-free</a:t>
            </a:r>
            <a:r>
              <a:rPr lang="zh-TW" altLang="en-US" dirty="0"/>
              <a:t>無缺陷</a:t>
            </a:r>
            <a:r>
              <a:rPr lang="en-US" dirty="0"/>
              <a:t>as possible</a:t>
            </a:r>
          </a:p>
          <a:p>
            <a:pPr>
              <a:spcBef>
                <a:spcPct val="80000"/>
              </a:spcBef>
            </a:pPr>
            <a:r>
              <a:rPr lang="en-US" b="1" dirty="0"/>
              <a:t>Integration testing</a:t>
            </a:r>
            <a:r>
              <a:rPr lang="zh-TW" altLang="en-US" dirty="0"/>
              <a:t>整合測試</a:t>
            </a:r>
            <a:r>
              <a:rPr lang="en-US" dirty="0"/>
              <a:t>occurs between unit and system testing to test functionally grouped components</a:t>
            </a:r>
          </a:p>
          <a:p>
            <a:pPr>
              <a:spcBef>
                <a:spcPct val="80000"/>
              </a:spcBef>
            </a:pPr>
            <a:r>
              <a:rPr lang="en-US" b="1" dirty="0"/>
              <a:t>System testing</a:t>
            </a:r>
            <a:r>
              <a:rPr lang="en-US" dirty="0"/>
              <a:t> tests the entire system as one entity</a:t>
            </a:r>
          </a:p>
          <a:p>
            <a:pPr>
              <a:spcBef>
                <a:spcPct val="80000"/>
              </a:spcBef>
            </a:pPr>
            <a:r>
              <a:rPr lang="en-US" b="1" dirty="0"/>
              <a:t>User acceptance testing</a:t>
            </a:r>
            <a:r>
              <a:rPr lang="zh-TW" altLang="en-US" dirty="0"/>
              <a:t>用戶接受度測試</a:t>
            </a:r>
            <a:r>
              <a:rPr lang="en-US" dirty="0"/>
              <a:t>is an independent test</a:t>
            </a:r>
            <a:r>
              <a:rPr lang="zh-TW" altLang="en-US" dirty="0"/>
              <a:t>獨立測試</a:t>
            </a:r>
            <a:r>
              <a:rPr lang="en-US" dirty="0"/>
              <a:t>performed by end users prior to accepting the delivered system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Tests</a:t>
            </a:r>
          </a:p>
        </p:txBody>
      </p:sp>
      <p:sp>
        <p:nvSpPr>
          <p:cNvPr id="5427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DB0CC-6AAB-4D22-9E01-9F430D95A5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car manufacturers are proud to show and sell their electric cars (Audi, Cadillac, Chevrolet, etc.), but many people might wonder if these cars are safe</a:t>
            </a:r>
          </a:p>
          <a:p>
            <a:r>
              <a:rPr lang="en-US" dirty="0"/>
              <a:t>Fortunately, ISO has updated a standard on safety features in electric and hybrid cars</a:t>
            </a:r>
            <a:r>
              <a:rPr lang="zh-TW" altLang="en-US" dirty="0"/>
              <a:t>油電混合車</a:t>
            </a:r>
            <a:r>
              <a:rPr lang="en-US" dirty="0"/>
              <a:t> to prevent electricity-related injuries</a:t>
            </a:r>
            <a:r>
              <a:rPr lang="zh-TW" altLang="en-US" dirty="0"/>
              <a:t>用電有關的傷害</a:t>
            </a:r>
            <a:endParaRPr lang="en-US" dirty="0"/>
          </a:p>
          <a:p>
            <a:r>
              <a:rPr lang="en-US" dirty="0"/>
              <a:t>ISO 6469-3:2011, Electrically propelled road vehicles</a:t>
            </a:r>
            <a:r>
              <a:rPr lang="zh-TW" altLang="en-US" dirty="0"/>
              <a:t>電動道路車輛</a:t>
            </a:r>
            <a:r>
              <a:rPr lang="en-US" dirty="0"/>
              <a:t>– protection of persons against electric shock</a:t>
            </a:r>
            <a:r>
              <a:rPr lang="zh-TW" altLang="en-US" dirty="0"/>
              <a:t>觸電事故</a:t>
            </a:r>
            <a:r>
              <a:rPr lang="en-US" dirty="0"/>
              <a:t>, will help the global market for electric cars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A6CB9E-84A0-45DA-81C2-C3F66A5CA2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34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572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dirty="0"/>
              <a:t>Several suggestions for improving quality for IT projects include: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Establish leadership that promotes quality</a:t>
            </a:r>
            <a:r>
              <a:rPr lang="zh-TW" altLang="en-US" dirty="0"/>
              <a:t>領導能促進品量</a:t>
            </a:r>
            <a:endParaRPr lang="en-US" dirty="0"/>
          </a:p>
          <a:p>
            <a:pPr lvl="1">
              <a:spcBef>
                <a:spcPct val="100000"/>
              </a:spcBef>
            </a:pPr>
            <a:r>
              <a:rPr lang="en-US" dirty="0"/>
              <a:t>Understand the cost of quality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Focus on organizational influences and workplace factors that affect quality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Follow maturity models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Information Technology Project Quality</a:t>
            </a:r>
          </a:p>
        </p:txBody>
      </p:sp>
      <p:sp>
        <p:nvSpPr>
          <p:cNvPr id="604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F0EDE3-83E9-4417-B805-2D1A19CC5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cost of quality</a:t>
            </a:r>
            <a:r>
              <a:rPr lang="en-US" dirty="0"/>
              <a:t> is the cost of conformance plus the cost of nonconformance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Conformance</a:t>
            </a:r>
            <a:r>
              <a:rPr lang="zh-TW" altLang="en-US" dirty="0"/>
              <a:t>一致性</a:t>
            </a:r>
            <a:r>
              <a:rPr lang="en-US" dirty="0"/>
              <a:t>means delivering products that meet requirements and fitness for use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Cost of nonconformance</a:t>
            </a:r>
            <a:r>
              <a:rPr lang="zh-TW" altLang="en-US" dirty="0"/>
              <a:t>不一致性</a:t>
            </a:r>
            <a:r>
              <a:rPr lang="en-US" dirty="0"/>
              <a:t>means taking responsibility for failures or not meeting quality expectations</a:t>
            </a:r>
          </a:p>
          <a:p>
            <a:pPr>
              <a:lnSpc>
                <a:spcPct val="90000"/>
              </a:lnSpc>
            </a:pPr>
            <a:r>
              <a:rPr lang="en-US" dirty="0"/>
              <a:t>A study reported that software bugs cost the U.S. economy $59.6 billion each year and that one third of the bugs could be eliminated by an improved testing infrastructure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Quality</a:t>
            </a:r>
          </a:p>
        </p:txBody>
      </p:sp>
      <p:sp>
        <p:nvSpPr>
          <p:cNvPr id="6246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8AE3BC-8A8A-45E1-9E7C-7D0B1B16348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1816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600" b="1" dirty="0"/>
              <a:t>Prevention cost</a:t>
            </a:r>
            <a:r>
              <a:rPr lang="en-US" sz="2600" dirty="0"/>
              <a:t>: </a:t>
            </a:r>
            <a:r>
              <a:rPr lang="en-US" sz="2600" u="sng" dirty="0"/>
              <a:t>Cost of </a:t>
            </a:r>
            <a:r>
              <a:rPr lang="en-US" sz="2600" dirty="0"/>
              <a:t>planning and executing a project so it is </a:t>
            </a:r>
            <a:r>
              <a:rPr lang="en-US" sz="2600" u="sng" dirty="0"/>
              <a:t>error-free</a:t>
            </a:r>
            <a:r>
              <a:rPr lang="en-US" sz="2600" dirty="0"/>
              <a:t> or within an acceptable error range</a:t>
            </a:r>
          </a:p>
          <a:p>
            <a:pPr>
              <a:spcBef>
                <a:spcPct val="40000"/>
              </a:spcBef>
            </a:pPr>
            <a:r>
              <a:rPr lang="en-US" sz="2600" b="1" dirty="0"/>
              <a:t>Appraisal</a:t>
            </a:r>
            <a:r>
              <a:rPr lang="zh-TW" altLang="en-US" sz="2600" b="1" dirty="0"/>
              <a:t>評價</a:t>
            </a:r>
            <a:r>
              <a:rPr lang="en-US" sz="2600" b="1" dirty="0"/>
              <a:t>cost</a:t>
            </a:r>
            <a:r>
              <a:rPr lang="en-US" sz="2600" dirty="0"/>
              <a:t>: Cost </a:t>
            </a:r>
            <a:r>
              <a:rPr lang="en-US" sz="2600" u="sng" dirty="0"/>
              <a:t>of evaluating processes </a:t>
            </a:r>
            <a:r>
              <a:rPr lang="en-US" sz="2600" dirty="0"/>
              <a:t>and their outputs to ensure quality</a:t>
            </a:r>
          </a:p>
          <a:p>
            <a:pPr>
              <a:spcBef>
                <a:spcPct val="40000"/>
              </a:spcBef>
            </a:pPr>
            <a:r>
              <a:rPr lang="en-US" sz="2600" b="1" dirty="0"/>
              <a:t>Internal failure cost</a:t>
            </a:r>
            <a:r>
              <a:rPr lang="en-US" sz="2600" dirty="0"/>
              <a:t>: Cost incurred to correct an identified </a:t>
            </a:r>
            <a:r>
              <a:rPr lang="en-US" sz="2600" u="sng" dirty="0"/>
              <a:t>defect before the customer receives the product</a:t>
            </a:r>
          </a:p>
          <a:p>
            <a:pPr>
              <a:spcBef>
                <a:spcPct val="40000"/>
              </a:spcBef>
            </a:pPr>
            <a:r>
              <a:rPr lang="en-US" sz="2600" b="1" dirty="0"/>
              <a:t>External failure cost</a:t>
            </a:r>
            <a:r>
              <a:rPr lang="en-US" sz="2600" dirty="0"/>
              <a:t>: Cost that relates to all </a:t>
            </a:r>
            <a:r>
              <a:rPr lang="en-US" sz="2600" u="sng" dirty="0"/>
              <a:t>errors not detected and corrected before delivery to the customer</a:t>
            </a:r>
          </a:p>
          <a:p>
            <a:pPr>
              <a:spcBef>
                <a:spcPct val="40000"/>
              </a:spcBef>
            </a:pPr>
            <a:r>
              <a:rPr lang="en-US" sz="2600" b="1" dirty="0"/>
              <a:t>Measurement and test equipment costs</a:t>
            </a:r>
            <a:r>
              <a:rPr lang="en-US" sz="2600" dirty="0"/>
              <a:t>: Capital cost of </a:t>
            </a:r>
            <a:r>
              <a:rPr lang="en-US" sz="2600" u="sng" dirty="0"/>
              <a:t>equipment used to perform prevention </a:t>
            </a:r>
            <a:r>
              <a:rPr lang="en-US" sz="2600" dirty="0"/>
              <a:t>and appraisal activities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457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Five Cost Categories Related to Quality</a:t>
            </a:r>
            <a:endParaRPr lang="en-US" sz="4400" dirty="0"/>
          </a:p>
        </p:txBody>
      </p:sp>
      <p:sp>
        <p:nvSpPr>
          <p:cNvPr id="634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81635D-5E53-4048-B164-DB1D8E4A9E2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dirty="0"/>
              <a:t>Project quality management ensures that the project will satisfy the needs for which it was undertaken</a:t>
            </a:r>
          </a:p>
          <a:p>
            <a:pPr>
              <a:spcBef>
                <a:spcPct val="100000"/>
              </a:spcBef>
            </a:pPr>
            <a:r>
              <a:rPr lang="en-US" dirty="0"/>
              <a:t>Main processes include: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Plan quality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Perform quality assurance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Perform quality control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7270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62C714-3C5F-4E07-AE88-D1AB390D025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458200" cy="45720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dirty="0"/>
              <a:t>The International Organization for Standardization (ISO) defines </a:t>
            </a:r>
            <a:r>
              <a:rPr lang="en-US" b="1" dirty="0"/>
              <a:t>quality</a:t>
            </a:r>
            <a:r>
              <a:rPr lang="en-US" dirty="0"/>
              <a:t> as “the degree to which a set of </a:t>
            </a:r>
            <a:r>
              <a:rPr lang="en-US" u="sng" dirty="0"/>
              <a:t>inherent characteristics fulfils requirements</a:t>
            </a:r>
            <a:r>
              <a:rPr lang="en-US" dirty="0"/>
              <a:t>”</a:t>
            </a:r>
            <a:r>
              <a:rPr lang="zh-TW" altLang="en-US" dirty="0"/>
              <a:t>以其中一組原有特性來滿足要求的程度</a:t>
            </a:r>
            <a:r>
              <a:rPr lang="en-US" dirty="0"/>
              <a:t>(ISO9000:2000)</a:t>
            </a:r>
          </a:p>
          <a:p>
            <a:pPr>
              <a:spcBef>
                <a:spcPct val="60000"/>
              </a:spcBef>
            </a:pPr>
            <a:r>
              <a:rPr lang="en-US" dirty="0"/>
              <a:t>Other experts define quality based on:</a:t>
            </a:r>
          </a:p>
          <a:p>
            <a:pPr lvl="1">
              <a:spcBef>
                <a:spcPct val="60000"/>
              </a:spcBef>
            </a:pPr>
            <a:r>
              <a:rPr lang="en-US" b="1" dirty="0"/>
              <a:t>Conformance to requirements</a:t>
            </a:r>
            <a:r>
              <a:rPr lang="zh-TW" altLang="en-US" b="1" dirty="0"/>
              <a:t>符合要求 </a:t>
            </a:r>
            <a:r>
              <a:rPr lang="en-US" dirty="0"/>
              <a:t>: The project’s processes and products </a:t>
            </a:r>
            <a:r>
              <a:rPr lang="en-US" u="sng" dirty="0"/>
              <a:t>meet written specifications</a:t>
            </a:r>
          </a:p>
          <a:p>
            <a:pPr lvl="1">
              <a:spcBef>
                <a:spcPct val="60000"/>
              </a:spcBef>
            </a:pPr>
            <a:r>
              <a:rPr lang="en-US" b="1" dirty="0"/>
              <a:t>Fitness for use</a:t>
            </a:r>
            <a:r>
              <a:rPr lang="zh-TW" altLang="en-US" b="1" dirty="0"/>
              <a:t>適用性</a:t>
            </a:r>
            <a:r>
              <a:rPr lang="en-US" dirty="0"/>
              <a:t>: A product can be used as it was intended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Project Quality?</a:t>
            </a:r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247F9B-931D-42CA-BDB2-4E58BEDFA7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 descr="Information Technology Project Management">
            <a:extLst>
              <a:ext uri="{FF2B5EF4-FFF2-40B4-BE49-F238E27FC236}">
                <a16:creationId xmlns:a16="http://schemas.microsoft.com/office/drawing/2014/main" id="{C22282D7-E84D-4A32-9E9D-F66E42BD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47" y="5423647"/>
            <a:ext cx="1434353" cy="143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915400" cy="4572000"/>
          </a:xfrm>
        </p:spPr>
        <p:txBody>
          <a:bodyPr/>
          <a:lstStyle/>
          <a:p>
            <a:r>
              <a:rPr lang="en-US" b="1" dirty="0"/>
              <a:t>Project quality management </a:t>
            </a:r>
            <a:r>
              <a:rPr lang="en-US" dirty="0"/>
              <a:t>ensures that the project will satisfy the needs for which it was undertaken</a:t>
            </a:r>
          </a:p>
          <a:p>
            <a:r>
              <a:rPr lang="en-US" dirty="0"/>
              <a:t>Processes include:</a:t>
            </a:r>
          </a:p>
          <a:p>
            <a:pPr marL="392113" lvl="1" indent="0">
              <a:buNone/>
            </a:pPr>
            <a:r>
              <a:rPr lang="en-US" altLang="zh-TW" b="1" dirty="0"/>
              <a:t>1.</a:t>
            </a:r>
            <a:r>
              <a:rPr lang="en-US" b="1" dirty="0"/>
              <a:t>Planning quality management</a:t>
            </a:r>
            <a:r>
              <a:rPr lang="en-US" dirty="0"/>
              <a:t>: Identifying </a:t>
            </a:r>
            <a:r>
              <a:rPr lang="en-US" u="sng" dirty="0"/>
              <a:t>which quality standards</a:t>
            </a:r>
            <a:r>
              <a:rPr lang="en-US" dirty="0"/>
              <a:t> are relevant to the project and </a:t>
            </a:r>
            <a:r>
              <a:rPr lang="en-US" u="sng" dirty="0"/>
              <a:t>how to satisfy them</a:t>
            </a:r>
            <a:r>
              <a:rPr lang="en-US" dirty="0"/>
              <a:t>; a </a:t>
            </a:r>
            <a:r>
              <a:rPr lang="en-US" b="1" dirty="0"/>
              <a:t>metric</a:t>
            </a:r>
            <a:r>
              <a:rPr lang="en-US" dirty="0"/>
              <a:t> is a </a:t>
            </a:r>
            <a:r>
              <a:rPr lang="en-US" u="sng" dirty="0"/>
              <a:t>standard of measurement</a:t>
            </a:r>
            <a:r>
              <a:rPr lang="zh-TW" altLang="en-US" dirty="0"/>
              <a:t>指標是測量的標準</a:t>
            </a:r>
            <a:endParaRPr lang="en-US" dirty="0"/>
          </a:p>
          <a:p>
            <a:pPr marL="392113" lvl="1" indent="0">
              <a:buNone/>
            </a:pPr>
            <a:r>
              <a:rPr lang="en-US" altLang="zh-TW" b="1" dirty="0"/>
              <a:t>2.</a:t>
            </a:r>
            <a:r>
              <a:rPr lang="en-US" b="1" dirty="0"/>
              <a:t>Performing quality assurance</a:t>
            </a:r>
            <a:r>
              <a:rPr lang="zh-TW" altLang="zh-TW" dirty="0"/>
              <a:t>保證</a:t>
            </a:r>
            <a:r>
              <a:rPr lang="en-US" dirty="0"/>
              <a:t>: Periodically evaluating overall project performance to ensure the project will satisfy the relevant quality standards</a:t>
            </a:r>
          </a:p>
          <a:p>
            <a:pPr marL="392113" lvl="1" indent="0">
              <a:buNone/>
            </a:pPr>
            <a:r>
              <a:rPr lang="en-US" altLang="zh-TW" b="1" dirty="0"/>
              <a:t>3.</a:t>
            </a:r>
            <a:r>
              <a:rPr lang="en-US" b="1" dirty="0"/>
              <a:t>Performing quality control</a:t>
            </a:r>
            <a:r>
              <a:rPr lang="en-US" dirty="0"/>
              <a:t>: </a:t>
            </a:r>
            <a:r>
              <a:rPr lang="en-US" u="sng" dirty="0"/>
              <a:t>Monitoring specific project results </a:t>
            </a:r>
            <a:r>
              <a:rPr lang="en-US" dirty="0"/>
              <a:t>to ensure that they comply with the relevant quality standards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Project Quality Management?</a:t>
            </a:r>
          </a:p>
        </p:txBody>
      </p:sp>
      <p:sp>
        <p:nvSpPr>
          <p:cNvPr id="1434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F6B265-04DB-454D-BE0F-7642CB49FCA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42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8-1. Project Quality Management Summary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012603-D05E-47B7-96B2-441455AC369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848600" cy="5143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457325"/>
            <a:ext cx="8186738" cy="479107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dirty="0"/>
              <a:t>Implies the ability to </a:t>
            </a:r>
            <a:r>
              <a:rPr lang="en-US" u="sng" dirty="0"/>
              <a:t>anticipate situations </a:t>
            </a:r>
            <a:r>
              <a:rPr lang="en-US" dirty="0"/>
              <a:t>and </a:t>
            </a:r>
            <a:r>
              <a:rPr lang="en-US" u="sng" dirty="0"/>
              <a:t>prepare actions</a:t>
            </a:r>
            <a:r>
              <a:rPr lang="zh-TW" altLang="en-US" dirty="0"/>
              <a:t>預測的情況，並準備採取行動</a:t>
            </a:r>
            <a:r>
              <a:rPr lang="en-US" dirty="0"/>
              <a:t>to bring about the desired outcome</a:t>
            </a:r>
          </a:p>
          <a:p>
            <a:pPr>
              <a:spcBef>
                <a:spcPct val="100000"/>
              </a:spcBef>
            </a:pPr>
            <a:r>
              <a:rPr lang="en-US" dirty="0"/>
              <a:t>Important to prevent defects by: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Selecting proper materials</a:t>
            </a:r>
            <a:r>
              <a:rPr lang="zh-TW" altLang="en-US" dirty="0"/>
              <a:t>合適的資料</a:t>
            </a:r>
            <a:endParaRPr lang="en-US" dirty="0"/>
          </a:p>
          <a:p>
            <a:pPr lvl="1">
              <a:spcBef>
                <a:spcPct val="100000"/>
              </a:spcBef>
            </a:pPr>
            <a:r>
              <a:rPr lang="en-US" dirty="0"/>
              <a:t>Training and indoctrinating</a:t>
            </a:r>
            <a:r>
              <a:rPr lang="zh-TW" altLang="en-US" dirty="0"/>
              <a:t>訓練</a:t>
            </a:r>
            <a:r>
              <a:rPr lang="en-US" dirty="0"/>
              <a:t> people in quality</a:t>
            </a:r>
          </a:p>
          <a:p>
            <a:pPr lvl="1">
              <a:spcBef>
                <a:spcPct val="100000"/>
              </a:spcBef>
            </a:pPr>
            <a:r>
              <a:rPr lang="en-US" dirty="0"/>
              <a:t>Planning a process</a:t>
            </a:r>
            <a:r>
              <a:rPr lang="zh-TW" altLang="en-US" dirty="0"/>
              <a:t>過程</a:t>
            </a:r>
            <a:r>
              <a:rPr lang="en-US" dirty="0"/>
              <a:t>that ensures the appropriate outcome</a:t>
            </a:r>
          </a:p>
        </p:txBody>
      </p:sp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en-US" dirty="0"/>
              <a:t>Planning Quality</a:t>
            </a:r>
            <a:r>
              <a:rPr lang="zh-TW" altLang="en-US" dirty="0"/>
              <a:t>品質規劃</a:t>
            </a:r>
            <a:endParaRPr lang="en-US" dirty="0"/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BA7F8E-D559-4615-9258-F6E51ABB80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876800"/>
          </a:xfrm>
        </p:spPr>
        <p:txBody>
          <a:bodyPr/>
          <a:lstStyle/>
          <a:p>
            <a:r>
              <a:rPr lang="en-US" sz="2400" b="1" dirty="0"/>
              <a:t>Functionality</a:t>
            </a:r>
            <a:r>
              <a:rPr lang="en-US" sz="2400" dirty="0"/>
              <a:t> is the degree to which a system performs </a:t>
            </a:r>
            <a:r>
              <a:rPr lang="zh-TW" altLang="en-US" sz="2400" dirty="0"/>
              <a:t>系統績效</a:t>
            </a:r>
            <a:r>
              <a:rPr lang="en-US" sz="2400" dirty="0"/>
              <a:t>its </a:t>
            </a:r>
            <a:r>
              <a:rPr lang="en-US" sz="2400" u="sng" dirty="0"/>
              <a:t>intended function</a:t>
            </a:r>
          </a:p>
          <a:p>
            <a:r>
              <a:rPr lang="en-US" sz="2400" b="1" dirty="0"/>
              <a:t>Features</a:t>
            </a:r>
            <a:r>
              <a:rPr lang="en-US" sz="2400" dirty="0"/>
              <a:t> are the system’s </a:t>
            </a:r>
            <a:r>
              <a:rPr lang="en-US" sz="2400" u="sng" dirty="0"/>
              <a:t>special characteristics</a:t>
            </a:r>
            <a:r>
              <a:rPr lang="zh-TW" altLang="en-US" sz="2400" dirty="0"/>
              <a:t>特色</a:t>
            </a:r>
            <a:r>
              <a:rPr lang="en-US" sz="2400" dirty="0"/>
              <a:t>that appeal to users</a:t>
            </a:r>
          </a:p>
          <a:p>
            <a:r>
              <a:rPr lang="en-US" sz="2400" b="1" dirty="0"/>
              <a:t>System</a:t>
            </a:r>
            <a:r>
              <a:rPr lang="en-US" sz="2400" dirty="0"/>
              <a:t> </a:t>
            </a:r>
            <a:r>
              <a:rPr lang="en-US" sz="2400" b="1" dirty="0"/>
              <a:t>outputs</a:t>
            </a:r>
            <a:r>
              <a:rPr lang="en-US" sz="2400" dirty="0"/>
              <a:t> are the </a:t>
            </a:r>
            <a:r>
              <a:rPr lang="en-US" sz="2400" u="sng" dirty="0"/>
              <a:t>screens and reports </a:t>
            </a:r>
            <a:r>
              <a:rPr lang="en-US" sz="2400" dirty="0"/>
              <a:t>the system generates</a:t>
            </a:r>
          </a:p>
          <a:p>
            <a:r>
              <a:rPr lang="en-US" sz="2400" b="1" dirty="0"/>
              <a:t>Performance</a:t>
            </a:r>
            <a:r>
              <a:rPr lang="en-US" sz="2400" dirty="0"/>
              <a:t> addresses </a:t>
            </a:r>
            <a:r>
              <a:rPr lang="en-US" sz="2400" u="sng" dirty="0"/>
              <a:t>how well </a:t>
            </a:r>
            <a:r>
              <a:rPr lang="en-US" sz="2400" dirty="0"/>
              <a:t>a product or service performs the </a:t>
            </a:r>
            <a:r>
              <a:rPr lang="en-US" sz="2400" u="sng" dirty="0"/>
              <a:t>customer’s intended use</a:t>
            </a:r>
            <a:r>
              <a:rPr lang="zh-TW" altLang="en-US" sz="2400" dirty="0"/>
              <a:t>客戶的預定用途</a:t>
            </a:r>
            <a:endParaRPr lang="en-US" sz="2400" dirty="0"/>
          </a:p>
          <a:p>
            <a:r>
              <a:rPr lang="en-US" sz="2400" b="1" dirty="0"/>
              <a:t>Reliability</a:t>
            </a:r>
            <a:r>
              <a:rPr lang="en-US" sz="2400" dirty="0"/>
              <a:t> is the ability of a product or service to perform</a:t>
            </a:r>
            <a:r>
              <a:rPr lang="zh-TW" altLang="en-US" sz="2400" dirty="0"/>
              <a:t>產品或服務來執行的能力</a:t>
            </a:r>
            <a:r>
              <a:rPr lang="en-US" sz="2400" dirty="0"/>
              <a:t>as expected under normal conditions</a:t>
            </a:r>
          </a:p>
          <a:p>
            <a:r>
              <a:rPr lang="en-US" sz="2400" b="1" dirty="0"/>
              <a:t>Maintainability</a:t>
            </a:r>
            <a:r>
              <a:rPr lang="en-US" sz="2400" dirty="0"/>
              <a:t> addresses the ease of performing maintenance on a product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Aspects of IT Projects</a:t>
            </a:r>
          </a:p>
        </p:txBody>
      </p:sp>
      <p:sp>
        <p:nvSpPr>
          <p:cNvPr id="1843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6CB4B6-255F-4F8D-9830-CD23385BB2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1816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600" b="1" dirty="0"/>
              <a:t>Quality assurance </a:t>
            </a:r>
            <a:r>
              <a:rPr lang="en-US" sz="2600" dirty="0"/>
              <a:t>includes all the </a:t>
            </a:r>
            <a:r>
              <a:rPr lang="en-US" sz="2600" u="sng" dirty="0"/>
              <a:t>activities related to satisfying the relevant quality standards</a:t>
            </a:r>
            <a:r>
              <a:rPr lang="zh-TW" altLang="en-US" sz="2600" dirty="0"/>
              <a:t>滿足相關的品量標準</a:t>
            </a:r>
            <a:r>
              <a:rPr lang="en-US" sz="2600" dirty="0"/>
              <a:t>for a project</a:t>
            </a:r>
          </a:p>
          <a:p>
            <a:pPr>
              <a:spcBef>
                <a:spcPct val="40000"/>
              </a:spcBef>
            </a:pPr>
            <a:r>
              <a:rPr lang="en-US" sz="2600" dirty="0"/>
              <a:t>Another goal of quality assurance is continuous quality improvement</a:t>
            </a:r>
            <a:r>
              <a:rPr lang="zh-TW" altLang="en-US" sz="2600" dirty="0"/>
              <a:t>不斷提高服務品質</a:t>
            </a:r>
            <a:endParaRPr lang="en-US" sz="2600" dirty="0"/>
          </a:p>
          <a:p>
            <a:pPr>
              <a:spcBef>
                <a:spcPct val="40000"/>
              </a:spcBef>
            </a:pPr>
            <a:r>
              <a:rPr lang="en-US" sz="2600" b="1" dirty="0"/>
              <a:t>Benchmarking</a:t>
            </a:r>
            <a:r>
              <a:rPr lang="zh-TW" altLang="en-US" sz="2400" dirty="0"/>
              <a:t>基準化分析法</a:t>
            </a:r>
            <a:r>
              <a:rPr lang="en-US" sz="2600" dirty="0"/>
              <a:t>generates ideas for quality improvements by </a:t>
            </a:r>
            <a:r>
              <a:rPr lang="en-US" sz="2600" u="sng" dirty="0"/>
              <a:t>comparing specific project </a:t>
            </a:r>
            <a:r>
              <a:rPr lang="en-US" sz="2600" dirty="0"/>
              <a:t>practices or product characteristics </a:t>
            </a:r>
            <a:r>
              <a:rPr lang="en-US" sz="2600" u="sng" dirty="0"/>
              <a:t>to those of other projects </a:t>
            </a:r>
            <a:r>
              <a:rPr lang="en-US" sz="2600" dirty="0"/>
              <a:t>or products within or outside the performing organization </a:t>
            </a:r>
          </a:p>
          <a:p>
            <a:pPr>
              <a:spcBef>
                <a:spcPct val="40000"/>
              </a:spcBef>
            </a:pPr>
            <a:r>
              <a:rPr lang="en-US" sz="2600" dirty="0"/>
              <a:t>A </a:t>
            </a:r>
            <a:r>
              <a:rPr lang="en-US" sz="2600" b="1" dirty="0"/>
              <a:t>quality audit</a:t>
            </a:r>
            <a:r>
              <a:rPr lang="zh-TW" altLang="en-US" sz="2600" b="1" dirty="0"/>
              <a:t>品質</a:t>
            </a:r>
            <a:r>
              <a:rPr lang="zh-TW" altLang="zh-TW" sz="2400" b="1" dirty="0"/>
              <a:t>審計</a:t>
            </a:r>
            <a:r>
              <a:rPr lang="en-US" sz="2600" dirty="0"/>
              <a:t>is a </a:t>
            </a:r>
            <a:r>
              <a:rPr lang="en-US" sz="2600" u="sng" dirty="0"/>
              <a:t>structured review </a:t>
            </a:r>
            <a:r>
              <a:rPr lang="en-US" sz="2600" dirty="0"/>
              <a:t>of specific</a:t>
            </a:r>
            <a:r>
              <a:rPr lang="zh-TW" altLang="en-US" sz="2600" dirty="0"/>
              <a:t>具體審查</a:t>
            </a:r>
            <a:r>
              <a:rPr lang="en-US" sz="2600" dirty="0"/>
              <a:t> quality management activities that help identify lessons learned</a:t>
            </a:r>
            <a:r>
              <a:rPr lang="zh-TW" altLang="en-US" sz="2600" dirty="0"/>
              <a:t>查明取得的經驗</a:t>
            </a:r>
            <a:r>
              <a:rPr lang="en-US" sz="2600" dirty="0"/>
              <a:t>that could improve performance on current or future projects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2.</a:t>
            </a:r>
            <a:r>
              <a:rPr lang="en-US" dirty="0"/>
              <a:t>Performing Quality Assurance</a:t>
            </a:r>
            <a:r>
              <a:rPr lang="zh-TW" altLang="en-US" dirty="0"/>
              <a:t>保證</a:t>
            </a:r>
            <a:endParaRPr lang="en-US" dirty="0"/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6018-CC30-4C37-9361-9FE90704E01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2992</TotalTime>
  <Words>2298</Words>
  <Application>Microsoft Office PowerPoint</Application>
  <PresentationFormat>On-screen Show (4:3)</PresentationFormat>
  <Paragraphs>196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Microsoft JhengHei</vt:lpstr>
      <vt:lpstr>Arial</vt:lpstr>
      <vt:lpstr>Arial Rounded MT Bold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Custom Design</vt:lpstr>
      <vt:lpstr>Theme1</vt:lpstr>
      <vt:lpstr>Chapter 8: Project Quality Management</vt:lpstr>
      <vt:lpstr>Learning Objectives</vt:lpstr>
      <vt:lpstr>What Went Wrong?</vt:lpstr>
      <vt:lpstr>What Is Project Quality?</vt:lpstr>
      <vt:lpstr>What Is Project Quality Management?</vt:lpstr>
      <vt:lpstr>Figure 8-1. Project Quality Management Summary</vt:lpstr>
      <vt:lpstr>1.Planning Quality品質規劃</vt:lpstr>
      <vt:lpstr>Scope Aspects of IT Projects</vt:lpstr>
      <vt:lpstr>2.Performing Quality Assurance保證</vt:lpstr>
      <vt:lpstr>3.Controlling Quality</vt:lpstr>
      <vt:lpstr>(1)Cause-and-Effect Diagrams</vt:lpstr>
      <vt:lpstr>(1)Figure 8-2. Sample Cause-and-Effect Diagram</vt:lpstr>
      <vt:lpstr>(2)Quality Control Charts</vt:lpstr>
      <vt:lpstr>(2)The Seven Run Rule</vt:lpstr>
      <vt:lpstr>(2)Figure 8-3. Sample Quality  Control Chart</vt:lpstr>
      <vt:lpstr>(3)Checksheet檢查清單</vt:lpstr>
      <vt:lpstr>(3)Figure 8-4. Sample Checksheet</vt:lpstr>
      <vt:lpstr>(4)Scatter diagram散點圖</vt:lpstr>
      <vt:lpstr>(4)Figure 8-5. Sample Scatter Diagram</vt:lpstr>
      <vt:lpstr>(5)Histograms直方圖 </vt:lpstr>
      <vt:lpstr>(5)Figure 8-6. Sample Histogram</vt:lpstr>
      <vt:lpstr>(6)Pareto Charts</vt:lpstr>
      <vt:lpstr>(6)Figure 8-7. Sample Pareto Chart</vt:lpstr>
      <vt:lpstr>(7)Flowcharts</vt:lpstr>
      <vt:lpstr>(7)Figure 8-8. Sample Flowchart</vt:lpstr>
      <vt:lpstr>(8)Run (Line) Charts</vt:lpstr>
      <vt:lpstr>(8)Figure 8-9. Sample Run Chart</vt:lpstr>
      <vt:lpstr>Testing</vt:lpstr>
      <vt:lpstr>Figure 8-11. Testing Tasks in the Software Development Life Cycle</vt:lpstr>
      <vt:lpstr>Types of Tests</vt:lpstr>
      <vt:lpstr>Global Issues</vt:lpstr>
      <vt:lpstr>Improving Information Technology Project Quality</vt:lpstr>
      <vt:lpstr>The Cost of Quality</vt:lpstr>
      <vt:lpstr>Five Cost Categories Related to Quality</vt:lpstr>
      <vt:lpstr>Chapter Summary</vt:lpstr>
    </vt:vector>
  </TitlesOfParts>
  <Company>Augsburg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Celeste Ng</cp:lastModifiedBy>
  <cp:revision>152</cp:revision>
  <dcterms:created xsi:type="dcterms:W3CDTF">2001-07-05T23:10:12Z</dcterms:created>
  <dcterms:modified xsi:type="dcterms:W3CDTF">2021-07-07T08:15:17Z</dcterms:modified>
</cp:coreProperties>
</file>