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31" r:id="rId2"/>
  </p:sldMasterIdLst>
  <p:notesMasterIdLst>
    <p:notesMasterId r:id="rId58"/>
  </p:notesMasterIdLst>
  <p:handoutMasterIdLst>
    <p:handoutMasterId r:id="rId59"/>
  </p:handoutMasterIdLst>
  <p:sldIdLst>
    <p:sldId id="257" r:id="rId3"/>
    <p:sldId id="334" r:id="rId4"/>
    <p:sldId id="336" r:id="rId5"/>
    <p:sldId id="388" r:id="rId6"/>
    <p:sldId id="339" r:id="rId7"/>
    <p:sldId id="340" r:id="rId8"/>
    <p:sldId id="390" r:id="rId9"/>
    <p:sldId id="341" r:id="rId10"/>
    <p:sldId id="342" r:id="rId11"/>
    <p:sldId id="343" r:id="rId12"/>
    <p:sldId id="344" r:id="rId13"/>
    <p:sldId id="345" r:id="rId14"/>
    <p:sldId id="391" r:id="rId15"/>
    <p:sldId id="346" r:id="rId16"/>
    <p:sldId id="347" r:id="rId17"/>
    <p:sldId id="402" r:id="rId18"/>
    <p:sldId id="348" r:id="rId19"/>
    <p:sldId id="349" r:id="rId20"/>
    <p:sldId id="350" r:id="rId21"/>
    <p:sldId id="351" r:id="rId22"/>
    <p:sldId id="352" r:id="rId23"/>
    <p:sldId id="353" r:id="rId24"/>
    <p:sldId id="355" r:id="rId25"/>
    <p:sldId id="356" r:id="rId26"/>
    <p:sldId id="358" r:id="rId27"/>
    <p:sldId id="359" r:id="rId28"/>
    <p:sldId id="361" r:id="rId29"/>
    <p:sldId id="362" r:id="rId30"/>
    <p:sldId id="363" r:id="rId31"/>
    <p:sldId id="364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7" r:id="rId42"/>
    <p:sldId id="378" r:id="rId43"/>
    <p:sldId id="395" r:id="rId44"/>
    <p:sldId id="396" r:id="rId45"/>
    <p:sldId id="379" r:id="rId46"/>
    <p:sldId id="380" r:id="rId47"/>
    <p:sldId id="381" r:id="rId48"/>
    <p:sldId id="400" r:id="rId49"/>
    <p:sldId id="399" r:id="rId50"/>
    <p:sldId id="401" r:id="rId51"/>
    <p:sldId id="397" r:id="rId52"/>
    <p:sldId id="382" r:id="rId53"/>
    <p:sldId id="383" r:id="rId54"/>
    <p:sldId id="384" r:id="rId55"/>
    <p:sldId id="385" r:id="rId56"/>
    <p:sldId id="386" r:id="rId5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51" autoAdjust="0"/>
  </p:normalViewPr>
  <p:slideViewPr>
    <p:cSldViewPr>
      <p:cViewPr>
        <p:scale>
          <a:sx n="70" d="100"/>
          <a:sy n="70" d="100"/>
        </p:scale>
        <p:origin x="-115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41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E7A870C-EC54-4148-901E-A516377A0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3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C9DF17-3590-4592-BD36-41A883985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000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FC25B-8351-41F2-BCDE-922E655F08A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D802E-F52E-461F-BFF5-6AE598ABF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0A86-DA4D-4B0A-B487-55E3CE2AB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5A71-C977-48CA-A0E0-4ECEA699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9CBC40-343B-4593-A28E-D189663EB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1"/>
          <p:cNvSpPr txBox="1">
            <a:spLocks/>
          </p:cNvSpPr>
          <p:nvPr/>
        </p:nvSpPr>
        <p:spPr>
          <a:xfrm>
            <a:off x="5486400" y="6492875"/>
            <a:ext cx="1600200" cy="365125"/>
          </a:xfrm>
          <a:prstGeom prst="rect">
            <a:avLst/>
          </a:prstGeom>
        </p:spPr>
        <p:txBody>
          <a:bodyPr anchor="b"/>
          <a:lstStyle>
            <a:lvl1pPr algn="l">
              <a:buFontTx/>
              <a:buNone/>
              <a:defRPr smtClean="0"/>
            </a:lvl1pPr>
          </a:lstStyle>
          <a:p>
            <a:pPr>
              <a:defRPr/>
            </a:pPr>
            <a:r>
              <a:rPr lang="en-US" sz="1200" dirty="0">
                <a:latin typeface="+mn-lt"/>
              </a:rPr>
              <a:t>Copyright </a:t>
            </a:r>
            <a:r>
              <a:rPr lang="en-US" sz="1200" dirty="0" smtClean="0">
                <a:latin typeface="+mn-lt"/>
              </a:rPr>
              <a:t>2014</a:t>
            </a:r>
            <a:endParaRPr lang="en-US" sz="1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2590800" cy="365125"/>
          </a:xfrm>
        </p:spPr>
        <p:txBody>
          <a:bodyPr/>
          <a:lstStyle>
            <a:lvl1pPr algn="l"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588375" y="6492875"/>
            <a:ext cx="555625" cy="365125"/>
          </a:xfrm>
        </p:spPr>
        <p:txBody>
          <a:bodyPr/>
          <a:lstStyle>
            <a:lvl1pPr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92D0EA-3F60-41BB-A405-33AD93B7A0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5E56F-A642-430C-8B4E-604B1153BE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D4C274-ECC5-4587-B039-995E919757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AD251C-A5FF-4790-8F87-2AC1A4C8D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44C6-0C87-4E87-B9C7-4DBC5EE35F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B16657-024C-459D-BB4E-2F85DCC645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F888-E501-48F3-9F3B-E94CAD1CF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C610D3-5023-4794-8B07-EA09037D6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04E9-CF8F-4ADC-8517-7D8F785A5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D508-2AAC-4C9A-B537-CDE351A8C1D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4DAC-D3A4-423A-93B6-4513E822D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E031C-0932-42DE-9740-24C917046C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CE5F-0C5F-4F29-8F8B-F5D8D5BAD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B6D4-536C-4F2D-8487-80BC37C22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3E64-A5E0-46D0-93B8-B3AA3BEE3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BD74-B68B-41FB-B818-EE107B1075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8ED8-FECA-44D6-8546-AFBFD79A3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F3C8D7-9A0C-4C76-87AE-298E7615D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F3C8D7-9A0C-4C76-87AE-298E7615D6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mba.com/mgmt/ob/motivation/mcclelland/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7772400" cy="1349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Chapter </a:t>
            </a: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9:</a:t>
            </a:r>
            <a: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Human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</a:br>
            <a:r>
              <a:rPr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Resource Management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7933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See the text itself for full citations.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2400" y="3657600"/>
            <a:ext cx="57912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Information Technology Project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Management, Seventh Edition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8" name="Picture 5" descr="Information Technology Project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153" y="3034843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Maslow developed a </a:t>
            </a:r>
            <a:r>
              <a:rPr lang="en-US" b="1" dirty="0" smtClean="0"/>
              <a:t>hierarchy of needs</a:t>
            </a:r>
            <a:r>
              <a:rPr lang="en-US" dirty="0" smtClean="0"/>
              <a:t> which states that people’s behaviors are guided or motivated by a sequence of needs</a:t>
            </a:r>
            <a:r>
              <a:rPr lang="zh-TW" altLang="zh-TW" dirty="0"/>
              <a:t>人的行為是由</a:t>
            </a:r>
            <a:r>
              <a:rPr lang="zh-TW" altLang="zh-TW" dirty="0" smtClean="0"/>
              <a:t>動機</a:t>
            </a:r>
            <a:r>
              <a:rPr lang="zh-TW" altLang="zh-TW" dirty="0"/>
              <a:t>需求</a:t>
            </a:r>
            <a:r>
              <a:rPr lang="zh-TW" altLang="zh-TW" dirty="0" smtClean="0"/>
              <a:t>順序引導</a:t>
            </a:r>
            <a:r>
              <a:rPr lang="zh-TW" altLang="zh-TW" dirty="0"/>
              <a:t>的</a:t>
            </a:r>
            <a:endParaRPr 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Maslow’s Hierarchy of Needs</a:t>
            </a:r>
            <a:r>
              <a:rPr lang="zh-TW" altLang="zh-TW" dirty="0">
                <a:effectLst/>
              </a:rPr>
              <a:t>馬斯洛的需求層次</a:t>
            </a:r>
            <a:endParaRPr lang="en-US" dirty="0" smtClean="0"/>
          </a:p>
        </p:txBody>
      </p:sp>
      <p:sp>
        <p:nvSpPr>
          <p:cNvPr id="225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EE2F08-144A-43F9-A6AF-BB21360DC1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9-2. Maslow’s Hierarchy of Needs</a:t>
            </a:r>
          </a:p>
        </p:txBody>
      </p:sp>
      <p:sp>
        <p:nvSpPr>
          <p:cNvPr id="23556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576F6B9-2A38-4B35-991A-1246B6BDDC22}" type="slidenum">
              <a:rPr lang="en-US" smtClean="0"/>
              <a:pPr>
                <a:buFontTx/>
                <a:buNone/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1524000"/>
            <a:ext cx="7391400" cy="371541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819400" y="5239411"/>
            <a:ext cx="62408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Self-actualization:</a:t>
            </a:r>
            <a:r>
              <a:rPr lang="zh-TW" altLang="en-US" dirty="0"/>
              <a:t>自我實踐</a:t>
            </a:r>
            <a:endParaRPr lang="en-US" altLang="zh-TW" dirty="0" smtClean="0"/>
          </a:p>
          <a:p>
            <a:r>
              <a:rPr lang="en-US" altLang="zh-TW" dirty="0" smtClean="0"/>
              <a:t>Physiological:</a:t>
            </a:r>
            <a:r>
              <a:rPr lang="zh-TW" altLang="en-US" dirty="0"/>
              <a:t>生理學</a:t>
            </a:r>
            <a:endParaRPr lang="en-US" altLang="zh-TW" dirty="0" smtClean="0"/>
          </a:p>
          <a:p>
            <a:r>
              <a:rPr lang="en-US" altLang="zh-TW" dirty="0" smtClean="0"/>
              <a:t>Recognition , prestige</a:t>
            </a:r>
            <a:r>
              <a:rPr lang="zh-TW" altLang="en-US" dirty="0" smtClean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status:</a:t>
            </a:r>
            <a:r>
              <a:rPr lang="zh-TW" altLang="zh-TW" dirty="0"/>
              <a:t>認同</a:t>
            </a:r>
            <a:r>
              <a:rPr lang="zh-TW" altLang="en-US" dirty="0" smtClean="0"/>
              <a:t>，</a:t>
            </a:r>
            <a:r>
              <a:rPr lang="zh-TW" altLang="en-US" dirty="0"/>
              <a:t>聲望，地位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10600" cy="4525962"/>
          </a:xfrm>
        </p:spPr>
        <p:txBody>
          <a:bodyPr/>
          <a:lstStyle/>
          <a:p>
            <a:pPr marL="109537" indent="0">
              <a:lnSpc>
                <a:spcPct val="90000"/>
              </a:lnSpc>
              <a:buNone/>
            </a:pPr>
            <a:r>
              <a:rPr lang="en-US" sz="2500" dirty="0" smtClean="0">
                <a:solidFill>
                  <a:srgbClr val="FF0000"/>
                </a:solidFill>
              </a:rPr>
              <a:t>What are the two types of factors considered </a:t>
            </a:r>
            <a:r>
              <a:rPr lang="en-US" sz="2500" dirty="0">
                <a:solidFill>
                  <a:srgbClr val="FF0000"/>
                </a:solidFill>
              </a:rPr>
              <a:t>in Frederick Herzberg worker </a:t>
            </a:r>
            <a:r>
              <a:rPr lang="en-US" sz="2500" dirty="0" smtClean="0">
                <a:solidFill>
                  <a:srgbClr val="FF0000"/>
                </a:solidFill>
              </a:rPr>
              <a:t>motivation theory?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Frederick Herzberg wrote several famous books and articles about </a:t>
            </a:r>
            <a:r>
              <a:rPr lang="en-US" sz="2500" dirty="0" smtClean="0">
                <a:solidFill>
                  <a:srgbClr val="FF0000"/>
                </a:solidFill>
              </a:rPr>
              <a:t>worker motivation</a:t>
            </a:r>
            <a:r>
              <a:rPr lang="en-US" sz="2500" dirty="0" smtClean="0"/>
              <a:t>.  He distinguished between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motivational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factors</a:t>
            </a:r>
            <a:r>
              <a:rPr lang="zh-TW" altLang="en-US" dirty="0" smtClean="0"/>
              <a:t>激勵</a:t>
            </a:r>
            <a:r>
              <a:rPr lang="en-US" altLang="zh-TW" dirty="0" err="1"/>
              <a:t>jīlì</a:t>
            </a:r>
            <a:r>
              <a:rPr lang="zh-TW" altLang="en-US" dirty="0" smtClean="0"/>
              <a:t>因素</a:t>
            </a:r>
            <a:r>
              <a:rPr lang="en-US" dirty="0" smtClean="0"/>
              <a:t>: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produce </a:t>
            </a:r>
            <a:r>
              <a:rPr lang="en-US" dirty="0" smtClean="0"/>
              <a:t>job satisfaction</a:t>
            </a:r>
            <a:r>
              <a:rPr lang="zh-TW" altLang="en-US" dirty="0" smtClean="0"/>
              <a:t>工作滿意度</a:t>
            </a:r>
            <a:r>
              <a:rPr lang="en-US" dirty="0" smtClean="0"/>
              <a:t>achievement</a:t>
            </a:r>
            <a:r>
              <a:rPr lang="zh-TW" altLang="zh-TW" dirty="0" smtClean="0"/>
              <a:t>成就</a:t>
            </a:r>
            <a:r>
              <a:rPr lang="en-US" dirty="0" smtClean="0"/>
              <a:t>,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Examples include recognition</a:t>
            </a:r>
            <a:r>
              <a:rPr lang="zh-TW" altLang="zh-TW" dirty="0"/>
              <a:t>認可</a:t>
            </a:r>
            <a:r>
              <a:rPr lang="en-US" dirty="0" smtClean="0"/>
              <a:t>, the work itself, responsibility, advancement</a:t>
            </a:r>
            <a:r>
              <a:rPr lang="zh-TW" altLang="en-US" dirty="0" smtClean="0"/>
              <a:t>進步</a:t>
            </a:r>
            <a:r>
              <a:rPr lang="en-US" dirty="0" smtClean="0"/>
              <a:t>, and </a:t>
            </a:r>
            <a:r>
              <a:rPr lang="en-US" dirty="0" smtClean="0"/>
              <a:t>growth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hygiene factors</a:t>
            </a:r>
            <a:r>
              <a:rPr lang="zh-TW" altLang="en-US" dirty="0"/>
              <a:t>保健因素</a:t>
            </a:r>
            <a:r>
              <a:rPr lang="en-US" dirty="0" smtClean="0"/>
              <a:t>: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cause </a:t>
            </a:r>
            <a:r>
              <a:rPr lang="en-US" dirty="0" smtClean="0"/>
              <a:t>dissatisfaction</a:t>
            </a:r>
            <a:r>
              <a:rPr lang="zh-TW" altLang="en-US" dirty="0"/>
              <a:t>引起不滿</a:t>
            </a:r>
            <a:r>
              <a:rPr lang="en-US" dirty="0" smtClean="0"/>
              <a:t>if not present, but do not motivate workers to do more. 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Examples </a:t>
            </a:r>
            <a:r>
              <a:rPr lang="en-US" dirty="0" smtClean="0"/>
              <a:t>include larger salaries, more supervision</a:t>
            </a:r>
            <a:r>
              <a:rPr lang="zh-TW" altLang="en-US" dirty="0"/>
              <a:t>監督</a:t>
            </a:r>
            <a:r>
              <a:rPr lang="en-US" dirty="0" smtClean="0"/>
              <a:t>, and a more attractive work environment</a:t>
            </a:r>
            <a:r>
              <a:rPr lang="zh-TW" altLang="en-US" dirty="0" smtClean="0"/>
              <a:t>更</a:t>
            </a:r>
            <a:r>
              <a:rPr lang="zh-TW" altLang="en-US" dirty="0"/>
              <a:t>具吸引力的工作環境</a:t>
            </a:r>
            <a:endParaRPr lang="en-US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3255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Herzberg’s Motivational and Hygiene Factors</a:t>
            </a:r>
            <a:r>
              <a:rPr lang="zh-TW" altLang="zh-TW" dirty="0">
                <a:effectLst/>
              </a:rPr>
              <a:t>赫茨伯格的激勵因素和保健因素</a:t>
            </a:r>
            <a:endParaRPr lang="en-US" dirty="0" smtClean="0"/>
          </a:p>
        </p:txBody>
      </p:sp>
      <p:sp>
        <p:nvSpPr>
          <p:cNvPr id="245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44656F-2A39-49A9-BA46-4E2DA02971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Table 9-1: Examples of Herzberg’s Hygiene Factors and Motivators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93244F-2A36-4C7D-9DF8-0254DFB6AC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5605" name="Picture 5" descr="Tbl09-01.bmp"/>
          <p:cNvPicPr>
            <a:picLocks noChangeAspect="1"/>
          </p:cNvPicPr>
          <p:nvPr/>
        </p:nvPicPr>
        <p:blipFill>
          <a:blip r:embed="rId2" cstate="print"/>
          <a:srcRect t="10811"/>
          <a:stretch>
            <a:fillRect/>
          </a:stretch>
        </p:blipFill>
        <p:spPr bwMode="auto">
          <a:xfrm>
            <a:off x="250825" y="2057400"/>
            <a:ext cx="881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1752600" y="4800600"/>
            <a:ext cx="3275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Hygiene factors</a:t>
            </a:r>
            <a:r>
              <a:rPr lang="zh-TW" altLang="en-US" dirty="0"/>
              <a:t>保健因子</a:t>
            </a:r>
            <a:endParaRPr lang="en-US" altLang="zh-TW" dirty="0" smtClean="0"/>
          </a:p>
          <a:p>
            <a:r>
              <a:rPr lang="en-US" altLang="zh-TW" dirty="0" smtClean="0"/>
              <a:t>Achievement</a:t>
            </a:r>
            <a:r>
              <a:rPr lang="zh-TW" altLang="zh-TW" dirty="0" smtClean="0"/>
              <a:t>成就</a:t>
            </a:r>
            <a:endParaRPr lang="en-US" altLang="zh-TW" dirty="0" smtClean="0"/>
          </a:p>
          <a:p>
            <a:r>
              <a:rPr lang="en-US" altLang="zh-TW" dirty="0" smtClean="0"/>
              <a:t>Health benefits</a:t>
            </a:r>
            <a:r>
              <a:rPr lang="zh-TW" altLang="en-US" dirty="0"/>
              <a:t>健康福利</a:t>
            </a:r>
            <a:endParaRPr lang="en-US" altLang="zh-TW" dirty="0" smtClean="0"/>
          </a:p>
          <a:p>
            <a:r>
              <a:rPr lang="en-US" altLang="zh-TW" dirty="0" smtClean="0"/>
              <a:t>Training</a:t>
            </a:r>
            <a:r>
              <a:rPr lang="zh-TW" altLang="en-US" dirty="0" smtClean="0"/>
              <a:t>訓練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Specific </a:t>
            </a:r>
            <a:r>
              <a:rPr lang="en-US" dirty="0" smtClean="0">
                <a:solidFill>
                  <a:srgbClr val="FF0000"/>
                </a:solidFill>
              </a:rPr>
              <a:t>needs</a:t>
            </a:r>
            <a:r>
              <a:rPr lang="en-US" dirty="0" smtClean="0"/>
              <a:t> are acquired or </a:t>
            </a:r>
            <a:r>
              <a:rPr lang="en-US" u="sng" dirty="0" smtClean="0"/>
              <a:t>learned over time </a:t>
            </a:r>
            <a:r>
              <a:rPr lang="en-US" dirty="0" smtClean="0"/>
              <a:t>and </a:t>
            </a:r>
            <a:r>
              <a:rPr lang="en-US" u="sng" dirty="0" smtClean="0"/>
              <a:t>shaped by life experiences</a:t>
            </a:r>
            <a:r>
              <a:rPr lang="en-US" dirty="0" smtClean="0"/>
              <a:t>, including: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Achievement (nAch):  Achievers</a:t>
            </a:r>
            <a:r>
              <a:rPr lang="zh-TW" altLang="en-US" dirty="0" smtClean="0"/>
              <a:t>成就</a:t>
            </a:r>
            <a:r>
              <a:rPr lang="en-US" altLang="zh-TW" dirty="0" smtClean="0"/>
              <a:t>/</a:t>
            </a:r>
            <a:r>
              <a:rPr lang="zh-TW" altLang="zh-TW" dirty="0"/>
              <a:t>成功者</a:t>
            </a:r>
            <a:r>
              <a:rPr lang="en-US" dirty="0" smtClean="0"/>
              <a:t>like challenging projects</a:t>
            </a:r>
            <a:r>
              <a:rPr lang="zh-TW" altLang="en-US" dirty="0" smtClean="0"/>
              <a:t>挑戰性專案</a:t>
            </a:r>
            <a:r>
              <a:rPr lang="en-US" dirty="0" smtClean="0"/>
              <a:t> with achievable goals and lots of feedback</a:t>
            </a:r>
            <a:r>
              <a:rPr lang="zh-TW" altLang="en-US" dirty="0" smtClean="0"/>
              <a:t>大量的回饋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Affiliation</a:t>
            </a:r>
            <a:r>
              <a:rPr lang="zh-TW" altLang="en-US" dirty="0"/>
              <a:t>聯系</a:t>
            </a:r>
            <a:r>
              <a:rPr lang="en-US" dirty="0" smtClean="0"/>
              <a:t>(nAff):  People with high nAff desire harmonious relationships</a:t>
            </a:r>
            <a:r>
              <a:rPr lang="zh-TW" altLang="en-US" dirty="0"/>
              <a:t>和諧的關係</a:t>
            </a:r>
            <a:r>
              <a:rPr lang="en-US" dirty="0" smtClean="0"/>
              <a:t>and need to feel accepted by others, so managers should try to create a cooperative work environment</a:t>
            </a:r>
            <a:r>
              <a:rPr lang="zh-TW" altLang="en-US" dirty="0" smtClean="0"/>
              <a:t>協同</a:t>
            </a:r>
            <a:r>
              <a:rPr lang="zh-TW" altLang="en-US" dirty="0"/>
              <a:t>的</a:t>
            </a:r>
            <a:r>
              <a:rPr lang="zh-TW" altLang="en-US" dirty="0" smtClean="0"/>
              <a:t>工作環境</a:t>
            </a:r>
            <a:r>
              <a:rPr lang="en-US" dirty="0" smtClean="0"/>
              <a:t>for them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Power</a:t>
            </a:r>
            <a:r>
              <a:rPr lang="zh-TW" altLang="en-US" dirty="0"/>
              <a:t>權力</a:t>
            </a:r>
            <a:r>
              <a:rPr lang="en-US" dirty="0" smtClean="0"/>
              <a:t>: (nPow): People with a need for power desire either personal power (not good) or institutional power</a:t>
            </a:r>
            <a:r>
              <a:rPr lang="zh-TW" altLang="en-US" dirty="0"/>
              <a:t>體制化的權力</a:t>
            </a:r>
            <a:r>
              <a:rPr lang="en-US" dirty="0" smtClean="0"/>
              <a:t>(good for the organization).  Provide institutional power seekers with management opportunities</a:t>
            </a:r>
            <a:r>
              <a:rPr lang="zh-TW" altLang="en-US" dirty="0" smtClean="0"/>
              <a:t>管理機會</a:t>
            </a:r>
            <a:endParaRPr lang="en-US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3600" dirty="0" smtClean="0"/>
              <a:t>McClelland’s Acquired-Needs Theory</a:t>
            </a:r>
          </a:p>
        </p:txBody>
      </p:sp>
      <p:sp>
        <p:nvSpPr>
          <p:cNvPr id="266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1D70E-4092-4EC5-97CC-7A84B21272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257800"/>
            <a:ext cx="77724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** A person’s motivation and effectiveness in a job function is influenced by these three needs. </a:t>
            </a:r>
            <a:r>
              <a:rPr lang="en-US" dirty="0"/>
              <a:t>--- Source: </a:t>
            </a:r>
            <a:r>
              <a:rPr lang="en-US" dirty="0">
                <a:hlinkClick r:id="rId2"/>
              </a:rPr>
              <a:t>http://www.netmba.com/mgmt/ob/motivation/mcclelland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Theory X (classical systems theory): assumes workers dislike and avoid work</a:t>
            </a:r>
            <a:r>
              <a:rPr lang="zh-TW" altLang="en-US" sz="2600" dirty="0" smtClean="0"/>
              <a:t>工作者嫌棄工作</a:t>
            </a:r>
            <a:r>
              <a:rPr lang="en-US" sz="2600" dirty="0" smtClean="0"/>
              <a:t>, so managers must use coercion</a:t>
            </a:r>
            <a:r>
              <a:rPr lang="zh-TW" altLang="en-US" sz="2600" dirty="0" smtClean="0"/>
              <a:t>強迫</a:t>
            </a:r>
            <a:r>
              <a:rPr lang="en-US" sz="2600" dirty="0" smtClean="0"/>
              <a:t>, threats and various control schemes</a:t>
            </a:r>
            <a:r>
              <a:rPr lang="zh-TW" altLang="en-US" sz="2600" dirty="0"/>
              <a:t>管制計劃</a:t>
            </a:r>
            <a:r>
              <a:rPr lang="en-US" sz="2600" dirty="0" smtClean="0"/>
              <a:t>to get workers to meet objectives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Theory Y </a:t>
            </a:r>
            <a:r>
              <a:rPr lang="en-US" altLang="zh-TW" sz="2600" dirty="0" smtClean="0"/>
              <a:t>(human relations </a:t>
            </a:r>
            <a:r>
              <a:rPr lang="en-US" altLang="zh-TW" sz="2600" dirty="0"/>
              <a:t>theory)</a:t>
            </a:r>
            <a:r>
              <a:rPr lang="en-US" sz="2600" dirty="0" smtClean="0"/>
              <a:t>: assumes individuals consider work as natural</a:t>
            </a:r>
            <a:r>
              <a:rPr lang="zh-TW" altLang="en-US" sz="2600" dirty="0" smtClean="0"/>
              <a:t>自然</a:t>
            </a:r>
            <a:r>
              <a:rPr lang="en-US" sz="2600" dirty="0" smtClean="0"/>
              <a:t> as play or rest and enjoy the satisfaction of esteem</a:t>
            </a:r>
            <a:r>
              <a:rPr lang="zh-TW" altLang="en-US" sz="2600" dirty="0"/>
              <a:t>尊重</a:t>
            </a:r>
            <a:r>
              <a:rPr lang="en-US" sz="2600" dirty="0" smtClean="0"/>
              <a:t>and self-actualization needs</a:t>
            </a:r>
            <a:r>
              <a:rPr lang="zh-TW" altLang="en-US" sz="2600" dirty="0" smtClean="0"/>
              <a:t>自我</a:t>
            </a:r>
            <a:r>
              <a:rPr lang="zh-TW" altLang="en-US" sz="2600" dirty="0"/>
              <a:t>實現的</a:t>
            </a:r>
            <a:r>
              <a:rPr lang="zh-TW" altLang="en-US" sz="2600" dirty="0" smtClean="0"/>
              <a:t>需要</a:t>
            </a:r>
            <a:endParaRPr lang="en-US" sz="26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921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McGregor’s Theory X and Y</a:t>
            </a:r>
            <a:br>
              <a:rPr lang="en-US" dirty="0" smtClean="0"/>
            </a:br>
            <a:r>
              <a:rPr lang="zh-TW" altLang="zh-TW" dirty="0" smtClean="0">
                <a:effectLst/>
              </a:rPr>
              <a:t>麥</a:t>
            </a:r>
            <a:r>
              <a:rPr lang="zh-TW" altLang="zh-TW" dirty="0">
                <a:effectLst/>
              </a:rPr>
              <a:t>格雷戈的</a:t>
            </a:r>
            <a:r>
              <a:rPr lang="zh-TW" altLang="zh-TW" dirty="0" smtClean="0">
                <a:effectLst/>
              </a:rPr>
              <a:t>X</a:t>
            </a:r>
            <a:r>
              <a:rPr lang="zh-TW" altLang="zh-TW" dirty="0">
                <a:effectLst/>
              </a:rPr>
              <a:t>和Y</a:t>
            </a:r>
            <a:r>
              <a:rPr lang="zh-TW" altLang="zh-TW" dirty="0" smtClean="0">
                <a:effectLst/>
              </a:rPr>
              <a:t>理論</a:t>
            </a:r>
            <a:endParaRPr lang="en-US" dirty="0" smtClean="0"/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AC9ABD-832A-4A00-BFF0-B4F0A79743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r>
              <a:rPr lang="en-US" altLang="zh-TW" sz="2800" dirty="0" smtClean="0"/>
              <a:t>Introduced  </a:t>
            </a:r>
            <a:r>
              <a:rPr lang="en-US" altLang="zh-TW" sz="2800" dirty="0"/>
              <a:t>in 1981 by William </a:t>
            </a:r>
            <a:r>
              <a:rPr lang="en-US" altLang="zh-TW" sz="2800" dirty="0" err="1"/>
              <a:t>Ouchi</a:t>
            </a:r>
            <a:r>
              <a:rPr lang="en-US" altLang="zh-TW" sz="2800" dirty="0"/>
              <a:t> and is based on the </a:t>
            </a:r>
            <a:r>
              <a:rPr lang="en-US" altLang="zh-TW" sz="2800" u="sng" dirty="0"/>
              <a:t>Japanese approach to motivating workers</a:t>
            </a:r>
            <a:r>
              <a:rPr lang="en-US" altLang="zh-TW" sz="2800" dirty="0"/>
              <a:t>, emphasizing </a:t>
            </a:r>
            <a:endParaRPr lang="en-US" altLang="zh-TW" sz="2800" dirty="0" smtClean="0"/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Trust, </a:t>
            </a:r>
            <a:r>
              <a:rPr lang="en-US" altLang="zh-TW" sz="2400" dirty="0">
                <a:solidFill>
                  <a:srgbClr val="FF0000"/>
                </a:solidFill>
              </a:rPr>
              <a:t>quality, collective decision making</a:t>
            </a:r>
            <a:r>
              <a:rPr lang="zh-TW" altLang="en-US" sz="2400" dirty="0">
                <a:solidFill>
                  <a:srgbClr val="FF0000"/>
                </a:solidFill>
              </a:rPr>
              <a:t>集體決策</a:t>
            </a:r>
            <a:r>
              <a:rPr lang="en-US" altLang="zh-TW" sz="2400" dirty="0">
                <a:solidFill>
                  <a:srgbClr val="FF0000"/>
                </a:solidFill>
              </a:rPr>
              <a:t>, and cultural values</a:t>
            </a:r>
          </a:p>
          <a:p>
            <a:r>
              <a:rPr lang="en-US" altLang="zh-TW" dirty="0" smtClean="0"/>
              <a:t>Theory X and Theory Y – how management views employees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Theory </a:t>
            </a:r>
            <a:r>
              <a:rPr lang="en-US" altLang="zh-TW" dirty="0" smtClean="0">
                <a:solidFill>
                  <a:srgbClr val="FF0000"/>
                </a:solidFill>
              </a:rPr>
              <a:t>Z</a:t>
            </a:r>
            <a:r>
              <a:rPr lang="en-US" altLang="zh-TW" dirty="0" smtClean="0"/>
              <a:t> – describes how workers views management</a:t>
            </a:r>
          </a:p>
          <a:p>
            <a:pPr lvl="1"/>
            <a:r>
              <a:rPr lang="en-US" altLang="zh-TW" u="sng" dirty="0" smtClean="0"/>
              <a:t>Workers can be trusted </a:t>
            </a:r>
            <a:r>
              <a:rPr lang="en-US" altLang="zh-TW" dirty="0" smtClean="0"/>
              <a:t>to do their jobs to their utmost ability, as long as management can be trusted to support them and look after their well-being</a:t>
            </a:r>
            <a:r>
              <a:rPr lang="zh-TW" altLang="zh-TW" dirty="0"/>
              <a:t>福利</a:t>
            </a:r>
            <a:r>
              <a:rPr lang="en-US" altLang="zh-TW" dirty="0" smtClean="0"/>
              <a:t>. 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dirty="0" smtClean="0"/>
              <a:t>Theory Z</a:t>
            </a:r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8102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6868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What are the 9 ways of having influence on project?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Authority</a:t>
            </a:r>
            <a:r>
              <a:rPr lang="en-US" dirty="0" smtClean="0"/>
              <a:t>: the legitimate</a:t>
            </a:r>
            <a:r>
              <a:rPr lang="zh-TW" altLang="zh-TW" dirty="0"/>
              <a:t>合法</a:t>
            </a:r>
            <a:r>
              <a:rPr lang="en-US" dirty="0" smtClean="0"/>
              <a:t>hierarchical right</a:t>
            </a:r>
            <a:r>
              <a:rPr lang="zh-TW" altLang="zh-TW" dirty="0"/>
              <a:t>等級權</a:t>
            </a:r>
            <a:r>
              <a:rPr lang="en-US" dirty="0" smtClean="0"/>
              <a:t>to issue orders</a:t>
            </a:r>
            <a:r>
              <a:rPr lang="zh-TW" altLang="en-US" dirty="0"/>
              <a:t>發號施令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2. Assignment</a:t>
            </a:r>
            <a:r>
              <a:rPr lang="zh-TW" altLang="en-US" dirty="0" smtClean="0"/>
              <a:t>分配</a:t>
            </a:r>
            <a:r>
              <a:rPr lang="en-US" dirty="0" smtClean="0"/>
              <a:t>: the project manager's perceived ability to influence a worker's later work assignments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3. Budget: the project manager's perceived ability to authorize others' use of</a:t>
            </a:r>
            <a:r>
              <a:rPr lang="zh-TW" altLang="zh-TW" dirty="0"/>
              <a:t>授權他人使用</a:t>
            </a:r>
            <a:r>
              <a:rPr lang="en-US" dirty="0" smtClean="0"/>
              <a:t>discretionary funds</a:t>
            </a:r>
            <a:r>
              <a:rPr lang="zh-TW" altLang="zh-TW" dirty="0"/>
              <a:t>自由支配資金</a:t>
            </a: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4. Promotion: the ability to improve a worker's 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5.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Money</a:t>
            </a:r>
            <a:r>
              <a:rPr lang="en-US" dirty="0" smtClean="0"/>
              <a:t>: the ability to increase a worker's pay and benefits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915400" cy="8985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Thamhain and Wilemon’s </a:t>
            </a:r>
            <a:r>
              <a:rPr lang="en-US" sz="3600" u="sng" dirty="0" smtClean="0"/>
              <a:t>Ways to Have Influence </a:t>
            </a:r>
            <a:r>
              <a:rPr lang="en-US" sz="3600" dirty="0" smtClean="0"/>
              <a:t>on Projects</a:t>
            </a:r>
          </a:p>
        </p:txBody>
      </p:sp>
      <p:sp>
        <p:nvSpPr>
          <p:cNvPr id="286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DBA332-A694-4913-84E9-5E248DEB19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6.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Penalty</a:t>
            </a:r>
            <a:r>
              <a:rPr lang="en-US" dirty="0" smtClean="0"/>
              <a:t>: the project manager's ability to cause punishment</a:t>
            </a:r>
          </a:p>
          <a:p>
            <a:pPr>
              <a:buFontTx/>
              <a:buNone/>
            </a:pPr>
            <a:r>
              <a:rPr lang="en-US" dirty="0" smtClean="0"/>
              <a:t>7.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 challenge</a:t>
            </a:r>
            <a:r>
              <a:rPr lang="en-US" dirty="0" smtClean="0"/>
              <a:t>: the ability to assign work that capitalizes on a worker's enjoyment of doing a particular task</a:t>
            </a:r>
          </a:p>
          <a:p>
            <a:pPr>
              <a:buFontTx/>
              <a:buNone/>
            </a:pPr>
            <a:r>
              <a:rPr lang="en-US" dirty="0" smtClean="0"/>
              <a:t>8.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Expertise</a:t>
            </a:r>
            <a:r>
              <a:rPr lang="en-US" dirty="0" smtClean="0"/>
              <a:t>: the project manager's perceived special knowledge that others deem important</a:t>
            </a:r>
          </a:p>
          <a:p>
            <a:pPr>
              <a:buFontTx/>
              <a:buNone/>
            </a:pPr>
            <a:r>
              <a:rPr lang="en-US" dirty="0" smtClean="0"/>
              <a:t>9. Friendship: the ability to establish friendly personal relationships between the project manager and others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Thamhain and Wilemon’s Ways to Have Influence on Projects (cont’d)</a:t>
            </a:r>
          </a:p>
        </p:txBody>
      </p:sp>
      <p:sp>
        <p:nvSpPr>
          <p:cNvPr id="297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9BFCE9-EA09-452B-A28C-4272D78922B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867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succeed</a:t>
            </a:r>
            <a:r>
              <a:rPr lang="en-US" dirty="0" smtClean="0"/>
              <a:t> when project managers influence with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expertise</a:t>
            </a:r>
            <a:r>
              <a:rPr lang="zh-TW" altLang="en-US" dirty="0"/>
              <a:t>專業知識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work challenge</a:t>
            </a:r>
            <a:r>
              <a:rPr lang="zh-TW" altLang="en-US" dirty="0" smtClean="0"/>
              <a:t>工作挑戰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Projects are more likely to </a:t>
            </a:r>
            <a:r>
              <a:rPr lang="en-US" i="1" dirty="0" smtClean="0"/>
              <a:t>fail</a:t>
            </a:r>
            <a:r>
              <a:rPr lang="en-US" dirty="0" smtClean="0"/>
              <a:t> when project managers rely too heavily 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authority</a:t>
            </a:r>
            <a:r>
              <a:rPr lang="zh-TW" altLang="en-US" dirty="0"/>
              <a:t>權力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Money</a:t>
            </a:r>
            <a:r>
              <a:rPr lang="zh-TW" altLang="en-US" dirty="0" smtClean="0"/>
              <a:t>金錢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Penalty</a:t>
            </a:r>
            <a:r>
              <a:rPr lang="zh-TW" altLang="en-US" dirty="0" smtClean="0"/>
              <a:t>懲罰</a:t>
            </a: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Ways to Influence that Help and Hurt Projects</a:t>
            </a:r>
          </a:p>
        </p:txBody>
      </p:sp>
      <p:sp>
        <p:nvSpPr>
          <p:cNvPr id="307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B7CAA3-651B-4AD2-8703-661F7B40516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r>
              <a:rPr lang="en-US" sz="2400" dirty="0" smtClean="0"/>
              <a:t>Define </a:t>
            </a:r>
            <a:r>
              <a:rPr lang="en-US" sz="2400" dirty="0"/>
              <a:t>project human resource management and understand </a:t>
            </a:r>
            <a:r>
              <a:rPr lang="en-US" sz="2400" dirty="0" smtClean="0"/>
              <a:t>its processes</a:t>
            </a:r>
            <a:endParaRPr lang="en-US" sz="2400" dirty="0"/>
          </a:p>
          <a:p>
            <a:r>
              <a:rPr lang="en-US" sz="2400" dirty="0" smtClean="0"/>
              <a:t>Summarize </a:t>
            </a:r>
            <a:r>
              <a:rPr lang="en-US" sz="2400" u="sng" dirty="0"/>
              <a:t>key concepts for managing </a:t>
            </a:r>
            <a:r>
              <a:rPr lang="en-US" sz="2400" u="sng" dirty="0" smtClean="0"/>
              <a:t>people</a:t>
            </a:r>
            <a:r>
              <a:rPr lang="zh-TW" altLang="en-US" sz="2400" u="sng" dirty="0" smtClean="0"/>
              <a:t>主要概念來管理人員</a:t>
            </a:r>
            <a:r>
              <a:rPr lang="en-US" sz="2400" u="sng" dirty="0" smtClean="0"/>
              <a:t> </a:t>
            </a:r>
            <a:r>
              <a:rPr lang="en-US" sz="2400" dirty="0"/>
              <a:t>by understanding </a:t>
            </a:r>
            <a:r>
              <a:rPr lang="en-US" sz="2400" dirty="0" smtClean="0"/>
              <a:t>the related theories</a:t>
            </a:r>
          </a:p>
          <a:p>
            <a:r>
              <a:rPr lang="en-US" altLang="zh-TW" sz="2400" dirty="0"/>
              <a:t>Discuss human resource management planning and be able to create a human resource plan, </a:t>
            </a:r>
            <a:r>
              <a:rPr lang="en-US" altLang="zh-TW" sz="2400" u="sng" dirty="0"/>
              <a:t>project organizational </a:t>
            </a:r>
            <a:r>
              <a:rPr lang="en-US" altLang="zh-TW" sz="2400" u="sng" dirty="0" smtClean="0"/>
              <a:t>chart</a:t>
            </a:r>
            <a:r>
              <a:rPr lang="zh-TW" altLang="en-US" sz="2400" u="sng" dirty="0" smtClean="0"/>
              <a:t>專案組織結構圖</a:t>
            </a:r>
            <a:r>
              <a:rPr lang="en-US" altLang="zh-TW" sz="2400" dirty="0" smtClean="0"/>
              <a:t>, </a:t>
            </a:r>
            <a:r>
              <a:rPr lang="en-US" altLang="zh-TW" sz="2400" u="sng" dirty="0"/>
              <a:t>responsibility assignment </a:t>
            </a:r>
            <a:r>
              <a:rPr lang="en-US" altLang="zh-TW" sz="2400" u="sng" dirty="0" smtClean="0"/>
              <a:t>matrix</a:t>
            </a:r>
            <a:r>
              <a:rPr lang="zh-TW" altLang="en-US" sz="2400" u="sng" dirty="0"/>
              <a:t>責任分配矩陣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and </a:t>
            </a:r>
            <a:r>
              <a:rPr lang="en-US" altLang="zh-TW" sz="2400" u="sng" dirty="0"/>
              <a:t>resource </a:t>
            </a:r>
            <a:r>
              <a:rPr lang="en-US" altLang="zh-TW" sz="2400" u="sng" dirty="0" smtClean="0"/>
              <a:t>histogram</a:t>
            </a:r>
            <a:r>
              <a:rPr lang="zh-TW" altLang="en-US" sz="2400" u="sng" dirty="0" smtClean="0"/>
              <a:t>資源</a:t>
            </a:r>
            <a:r>
              <a:rPr lang="zh-TW" altLang="zh-TW" sz="2400" u="sng" dirty="0"/>
              <a:t>直方</a:t>
            </a:r>
            <a:r>
              <a:rPr lang="zh-TW" altLang="en-US" sz="2400" u="sng" dirty="0" smtClean="0"/>
              <a:t>圖</a:t>
            </a:r>
            <a:endParaRPr lang="en-US" altLang="zh-TW" sz="2400" u="sng" dirty="0"/>
          </a:p>
          <a:p>
            <a:r>
              <a:rPr lang="en-US" altLang="zh-TW" sz="2400" dirty="0"/>
              <a:t>Understand important issues involved in project staff </a:t>
            </a:r>
            <a:r>
              <a:rPr lang="en-US" altLang="zh-TW" sz="2400" dirty="0" smtClean="0"/>
              <a:t>acquisition</a:t>
            </a:r>
            <a:r>
              <a:rPr lang="zh-TW" altLang="zh-TW" sz="2400" dirty="0"/>
              <a:t>工作人員採集</a:t>
            </a:r>
            <a:r>
              <a:rPr lang="en-US" altLang="zh-TW" sz="2400" dirty="0" smtClean="0"/>
              <a:t>and </a:t>
            </a:r>
            <a:r>
              <a:rPr lang="en-US" altLang="zh-TW" sz="2400" dirty="0"/>
              <a:t>explain the concepts of resource </a:t>
            </a:r>
            <a:r>
              <a:rPr lang="en-US" altLang="zh-TW" sz="2400" dirty="0" smtClean="0"/>
              <a:t>assignments</a:t>
            </a:r>
            <a:r>
              <a:rPr lang="zh-TW" altLang="zh-TW" sz="2400" dirty="0"/>
              <a:t>資源分配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resource </a:t>
            </a:r>
            <a:r>
              <a:rPr lang="en-US" altLang="zh-TW" sz="2400" dirty="0" smtClean="0"/>
              <a:t>loading</a:t>
            </a:r>
            <a:r>
              <a:rPr lang="zh-TW" altLang="zh-TW" sz="2400" dirty="0"/>
              <a:t>資源負荷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and resource </a:t>
            </a:r>
            <a:r>
              <a:rPr lang="en-US" altLang="zh-TW" sz="2400" dirty="0" smtClean="0"/>
              <a:t>leveling</a:t>
            </a:r>
            <a:r>
              <a:rPr lang="zh-TW" altLang="zh-TW" sz="2400" dirty="0" smtClean="0"/>
              <a:t>資源</a:t>
            </a:r>
            <a:r>
              <a:rPr lang="zh-TW" altLang="zh-TW" sz="2400" dirty="0"/>
              <a:t>調配</a:t>
            </a:r>
            <a:endParaRPr lang="en-US" altLang="zh-TW" sz="2400" dirty="0"/>
          </a:p>
          <a:p>
            <a:endParaRPr lang="en-US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92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F5B08-446F-42A6-8EF9-0C0CB2E845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Power </a:t>
            </a:r>
            <a:r>
              <a:rPr lang="en-US" dirty="0" smtClean="0"/>
              <a:t>is the potential ability</a:t>
            </a:r>
            <a:r>
              <a:rPr lang="zh-TW" altLang="en-US" dirty="0"/>
              <a:t>潛在能力</a:t>
            </a:r>
            <a:r>
              <a:rPr lang="en-US" dirty="0" smtClean="0"/>
              <a:t>to influence behavior to get people to do things they would not otherwise do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Types of power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Coercive</a:t>
            </a:r>
            <a:r>
              <a:rPr lang="zh-TW" altLang="en-US" dirty="0" smtClean="0"/>
              <a:t>強制 </a:t>
            </a:r>
            <a:r>
              <a:rPr lang="en-US" altLang="zh-TW" dirty="0" smtClean="0"/>
              <a:t>– using punishments, threats or other negative approaches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Legitimate</a:t>
            </a:r>
            <a:r>
              <a:rPr lang="zh-TW" altLang="en-US" dirty="0" smtClean="0"/>
              <a:t>合法 </a:t>
            </a:r>
            <a:r>
              <a:rPr lang="en-US" altLang="zh-TW" dirty="0" smtClean="0"/>
              <a:t>– based on a position of authority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Expert</a:t>
            </a:r>
            <a:r>
              <a:rPr lang="zh-TW" altLang="en-US" dirty="0" smtClean="0"/>
              <a:t>專業 </a:t>
            </a:r>
            <a:r>
              <a:rPr lang="en-US" altLang="zh-TW" dirty="0" smtClean="0"/>
              <a:t>– using personal knowledge and expertise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Reward</a:t>
            </a:r>
            <a:r>
              <a:rPr lang="zh-TW" altLang="en-US" dirty="0" smtClean="0"/>
              <a:t>獎勵 </a:t>
            </a:r>
            <a:r>
              <a:rPr lang="en-US" altLang="zh-TW" dirty="0" smtClean="0"/>
              <a:t>– using incentives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Referent</a:t>
            </a:r>
            <a:r>
              <a:rPr lang="zh-TW" altLang="zh-TW" dirty="0"/>
              <a:t>所指對象</a:t>
            </a:r>
            <a:r>
              <a:rPr lang="en-US" altLang="zh-TW" dirty="0" smtClean="0"/>
              <a:t>– based on a person’s own charisma</a:t>
            </a:r>
            <a:r>
              <a:rPr lang="zh-TW" altLang="zh-TW" dirty="0"/>
              <a:t>個人的人格魅力</a:t>
            </a:r>
            <a:endParaRPr lang="en-US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/>
              <a:t>Power</a:t>
            </a:r>
          </a:p>
        </p:txBody>
      </p:sp>
      <p:sp>
        <p:nvSpPr>
          <p:cNvPr id="317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FC4FBD-8BDD-44F9-82CD-936AF23BC5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managers can apply Covey’s 7 habits to improve effectiveness on projects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Be proactive</a:t>
            </a:r>
            <a:r>
              <a:rPr lang="zh-TW" altLang="en-US" dirty="0"/>
              <a:t>要積極主動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Begin with the end in mind – focus on main purpose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Put first things first – doing things that are important, but not urgent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Think win/win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Seek first to understand, then to be understood – empathic listening (listening with the intent to understand)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Synergize</a:t>
            </a:r>
            <a:r>
              <a:rPr lang="zh-TW" altLang="en-US" dirty="0" smtClean="0"/>
              <a:t>協同 </a:t>
            </a:r>
            <a:r>
              <a:rPr lang="en-US" altLang="zh-TW" dirty="0" smtClean="0"/>
              <a:t>– creating collaborative products rather than a collection of individual efforts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Sharpen the saw – renew yourself physically, spiritually, mentally and socially</a:t>
            </a:r>
            <a:r>
              <a:rPr lang="zh-TW" altLang="zh-TW" dirty="0"/>
              <a:t>身體上，精神上，心理上和社會上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Covey and Improving Effectiveness</a:t>
            </a:r>
          </a:p>
        </p:txBody>
      </p:sp>
      <p:sp>
        <p:nvSpPr>
          <p:cNvPr id="327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6E05F3-2273-40D1-A674-B6E0BA0DC0B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186738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Good project managers are </a:t>
            </a:r>
            <a:r>
              <a:rPr lang="en-US" b="1" dirty="0" smtClean="0"/>
              <a:t>empathic listeners</a:t>
            </a:r>
            <a:r>
              <a:rPr lang="zh-TW" altLang="en-US" b="1" dirty="0" smtClean="0"/>
              <a:t>同理心聽眾</a:t>
            </a:r>
            <a:r>
              <a:rPr lang="en-US" dirty="0" smtClean="0"/>
              <a:t> - they listen with the intent to understand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Before you can communicate with others, you have to have </a:t>
            </a:r>
            <a:r>
              <a:rPr lang="en-US" b="1" dirty="0" smtClean="0"/>
              <a:t>rapport </a:t>
            </a:r>
            <a:r>
              <a:rPr lang="zh-TW" altLang="en-US" b="1" dirty="0" smtClean="0"/>
              <a:t>關係</a:t>
            </a:r>
            <a:r>
              <a:rPr lang="en-US" dirty="0" smtClean="0"/>
              <a:t>– a relation of harmony, conformity</a:t>
            </a:r>
            <a:r>
              <a:rPr lang="zh-TW" altLang="zh-TW" dirty="0"/>
              <a:t>一致</a:t>
            </a:r>
            <a:r>
              <a:rPr lang="en-US" dirty="0" smtClean="0"/>
              <a:t>, accord</a:t>
            </a:r>
            <a:r>
              <a:rPr lang="zh-TW" altLang="en-US" dirty="0"/>
              <a:t>協議</a:t>
            </a:r>
            <a:r>
              <a:rPr lang="en-US" dirty="0" smtClean="0"/>
              <a:t>, or affinity</a:t>
            </a:r>
            <a:r>
              <a:rPr lang="zh-TW" altLang="en-US" dirty="0"/>
              <a:t>親和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Mirroring</a:t>
            </a:r>
            <a:r>
              <a:rPr lang="zh-TW" altLang="en-US" dirty="0"/>
              <a:t>鏡像</a:t>
            </a:r>
            <a:r>
              <a:rPr lang="en-US" dirty="0" smtClean="0"/>
              <a:t>is the matching of certain behaviors of the other person, a technique to help establish rapport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professionals need to develop empathic listening and other people skills to improve relationships with users and other stakeholders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/>
          <a:lstStyle/>
          <a:p>
            <a:r>
              <a:rPr lang="en-US" dirty="0" smtClean="0"/>
              <a:t>Empathic Listening and Rapport</a:t>
            </a:r>
          </a:p>
        </p:txBody>
      </p:sp>
      <p:sp>
        <p:nvSpPr>
          <p:cNvPr id="3379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2423C5-FE1A-450A-A811-91890ECFB31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186738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Involves identifying and documenting</a:t>
            </a:r>
            <a:r>
              <a:rPr lang="zh-TW" altLang="en-US" sz="3200" dirty="0"/>
              <a:t>確認並記錄</a:t>
            </a:r>
            <a:r>
              <a:rPr lang="en-US" sz="3200" dirty="0" smtClean="0"/>
              <a:t>project roles, responsibilities, and reporting relationships</a:t>
            </a:r>
            <a:r>
              <a:rPr lang="zh-TW" altLang="en-US" sz="3200" dirty="0"/>
              <a:t>上下級關係</a:t>
            </a: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Contents include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project organizational charts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staffing</a:t>
            </a:r>
            <a:r>
              <a:rPr lang="zh-TW" altLang="zh-TW" sz="2800" dirty="0"/>
              <a:t>人員配置</a:t>
            </a:r>
            <a:r>
              <a:rPr lang="en-US" sz="2800" dirty="0" smtClean="0"/>
              <a:t>management plan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responsibility assignment matrixes</a:t>
            </a:r>
            <a:r>
              <a:rPr lang="zh-TW" altLang="en-US" sz="2800" dirty="0"/>
              <a:t>責任分配矩陣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dirty="0" smtClean="0"/>
              <a:t>resource histograms</a:t>
            </a:r>
            <a:r>
              <a:rPr lang="zh-TW" altLang="en-US" sz="2800" dirty="0"/>
              <a:t>資源直方圖</a:t>
            </a:r>
            <a:endParaRPr lang="en-US" sz="28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1.</a:t>
            </a:r>
            <a:r>
              <a:rPr lang="en-US" dirty="0" smtClean="0"/>
              <a:t>Developing the Human Resource Plan</a:t>
            </a:r>
          </a:p>
        </p:txBody>
      </p:sp>
      <p:sp>
        <p:nvSpPr>
          <p:cNvPr id="3482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495BC-466D-426D-99E7-6109E92CD6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9-3. Sample Organizational Chart for a Large IT Project</a:t>
            </a:r>
          </a:p>
        </p:txBody>
      </p:sp>
      <p:sp>
        <p:nvSpPr>
          <p:cNvPr id="358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19D784B-72A3-4AB6-971D-C784D58BD8E6}" type="slidenum">
              <a:rPr lang="en-US" smtClean="0"/>
              <a:pPr>
                <a:buFontTx/>
                <a:buNone/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0"/>
            <a:ext cx="8229600" cy="482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responsibility assignment matrix</a:t>
            </a:r>
            <a:r>
              <a:rPr lang="zh-TW" altLang="en-US" b="1" dirty="0"/>
              <a:t>責任分配矩陣</a:t>
            </a:r>
            <a:r>
              <a:rPr lang="en-US" b="1" dirty="0" smtClean="0"/>
              <a:t>(RAM)</a:t>
            </a:r>
            <a:r>
              <a:rPr lang="en-US" dirty="0" smtClean="0"/>
              <a:t> is a matrix that maps</a:t>
            </a:r>
            <a:r>
              <a:rPr lang="zh-TW" altLang="en-US" dirty="0" smtClean="0"/>
              <a:t>對應</a:t>
            </a:r>
            <a:r>
              <a:rPr lang="en-US" dirty="0" smtClean="0"/>
              <a:t> the work of the project as described in the WBS</a:t>
            </a:r>
            <a:r>
              <a:rPr lang="zh-TW" altLang="en-US" dirty="0"/>
              <a:t>工作分解</a:t>
            </a:r>
            <a:r>
              <a:rPr lang="zh-TW" altLang="en-US" dirty="0" smtClean="0"/>
              <a:t>結構</a:t>
            </a:r>
            <a:r>
              <a:rPr lang="zh-TW" altLang="en-US" dirty="0"/>
              <a:t>裡面的工作</a:t>
            </a:r>
            <a:r>
              <a:rPr lang="en-US" dirty="0" smtClean="0"/>
              <a:t>to the people responsible for performing the work as described in the organizational breakdown structure</a:t>
            </a:r>
            <a:r>
              <a:rPr lang="zh-TW" altLang="zh-TW" dirty="0"/>
              <a:t>組織</a:t>
            </a:r>
            <a:r>
              <a:rPr lang="zh-TW" altLang="en-US" dirty="0" smtClean="0"/>
              <a:t>分解</a:t>
            </a:r>
            <a:r>
              <a:rPr lang="zh-TW" altLang="en-US" dirty="0"/>
              <a:t>結構裡面</a:t>
            </a:r>
            <a:r>
              <a:rPr lang="zh-TW" altLang="en-US" dirty="0" smtClean="0"/>
              <a:t>的</a:t>
            </a:r>
            <a:r>
              <a:rPr lang="zh-TW" altLang="en-US" dirty="0"/>
              <a:t>人的角色</a:t>
            </a:r>
            <a:r>
              <a:rPr lang="en-US" dirty="0" smtClean="0"/>
              <a:t>(OBS). </a:t>
            </a:r>
            <a:endParaRPr lang="en-US" dirty="0"/>
          </a:p>
          <a:p>
            <a:r>
              <a:rPr lang="en-US" dirty="0" smtClean="0"/>
              <a:t>=&gt;</a:t>
            </a:r>
            <a:r>
              <a:rPr lang="zh-TW" altLang="en-US" dirty="0"/>
              <a:t>工作分解結構裡面的</a:t>
            </a:r>
            <a:r>
              <a:rPr lang="zh-TW" altLang="en-US" u="sng" dirty="0" smtClean="0"/>
              <a:t>工作</a:t>
            </a: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</a:rPr>
              <a:t>對應</a:t>
            </a:r>
            <a:r>
              <a:rPr lang="zh-TW" altLang="zh-TW" dirty="0"/>
              <a:t>組織</a:t>
            </a:r>
            <a:r>
              <a:rPr lang="zh-TW" altLang="en-US" dirty="0"/>
              <a:t>分解結構裡面的</a:t>
            </a:r>
            <a:r>
              <a:rPr lang="zh-TW" altLang="en-US" u="sng" dirty="0"/>
              <a:t>人的角色</a:t>
            </a:r>
            <a:endParaRPr lang="en-US" b="1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Responsibility Assignment Matrices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C65B6-91D6-4BBB-B27F-270395A2009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9-5. Sample Responsibility Assignment Matrix (RAM)</a:t>
            </a:r>
          </a:p>
        </p:txBody>
      </p:sp>
      <p:sp>
        <p:nvSpPr>
          <p:cNvPr id="389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A083A689-2E64-4820-85C1-4DA94FD073A7}" type="slidenum">
              <a:rPr lang="en-US" smtClean="0"/>
              <a:pPr>
                <a:buFontTx/>
                <a:buNone/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23" y="1905000"/>
            <a:ext cx="8701275" cy="4186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Table 9-2. Sample RACI Chart</a:t>
            </a:r>
          </a:p>
        </p:txBody>
      </p:sp>
      <p:sp>
        <p:nvSpPr>
          <p:cNvPr id="40966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42601972-3A38-41CC-8F76-1ED103C0F30A}" type="slidenum">
              <a:rPr lang="en-US" smtClean="0"/>
              <a:pPr>
                <a:buFontTx/>
                <a:buNone/>
                <a:defRPr/>
              </a:pPr>
              <a:t>27</a:t>
            </a:fld>
            <a:endParaRPr lang="en-US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90749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 = </a:t>
            </a:r>
            <a:r>
              <a:rPr lang="en-US" sz="2400" dirty="0" smtClean="0"/>
              <a:t>responsibility</a:t>
            </a:r>
            <a:r>
              <a:rPr lang="zh-TW" altLang="en-US" sz="2400" dirty="0"/>
              <a:t>有</a:t>
            </a:r>
            <a:r>
              <a:rPr lang="zh-TW" altLang="en-US" sz="2400" dirty="0" smtClean="0"/>
              <a:t>責任 </a:t>
            </a:r>
            <a:r>
              <a:rPr lang="en-US" altLang="zh-TW" sz="2400" dirty="0" smtClean="0"/>
              <a:t>(who does the task?)</a:t>
            </a:r>
            <a:endParaRPr lang="en-US" sz="2400" dirty="0"/>
          </a:p>
          <a:p>
            <a:r>
              <a:rPr lang="en-US" sz="2400" dirty="0"/>
              <a:t>A = </a:t>
            </a:r>
            <a:r>
              <a:rPr lang="en-US" sz="2400" dirty="0" smtClean="0"/>
              <a:t>accountability</a:t>
            </a:r>
            <a:r>
              <a:rPr lang="zh-TW" altLang="zh-TW" sz="2400" dirty="0" smtClean="0"/>
              <a:t>負責</a:t>
            </a:r>
            <a:r>
              <a:rPr lang="en-US" sz="2400" dirty="0" smtClean="0"/>
              <a:t>, only one A per task (who signs off on the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ask and has authority for it?)</a:t>
            </a:r>
            <a:endParaRPr lang="en-US" sz="2400" dirty="0"/>
          </a:p>
          <a:p>
            <a:r>
              <a:rPr lang="en-US" sz="2400" dirty="0"/>
              <a:t>C = </a:t>
            </a:r>
            <a:r>
              <a:rPr lang="en-US" sz="2400" dirty="0" smtClean="0"/>
              <a:t>consultation</a:t>
            </a:r>
            <a:r>
              <a:rPr lang="zh-TW" altLang="en-US" sz="2400" dirty="0" smtClean="0"/>
              <a:t>咨詢 </a:t>
            </a:r>
            <a:r>
              <a:rPr lang="en-US" altLang="zh-TW" sz="2400" dirty="0" smtClean="0"/>
              <a:t>(who has information to complete the task?)</a:t>
            </a:r>
            <a:endParaRPr lang="en-US" sz="2400" dirty="0"/>
          </a:p>
          <a:p>
            <a:r>
              <a:rPr lang="en-US" sz="2400" dirty="0"/>
              <a:t>I = </a:t>
            </a:r>
            <a:r>
              <a:rPr lang="en-US" sz="2400" dirty="0" smtClean="0"/>
              <a:t>informed (person need to be notified of task status)</a:t>
            </a:r>
            <a:endParaRPr lang="en-US" sz="2400" dirty="0"/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2" cstate="print"/>
          <a:srcRect l="25625" t="21000" r="20000" b="50000"/>
          <a:stretch>
            <a:fillRect/>
          </a:stretch>
        </p:blipFill>
        <p:spPr bwMode="auto">
          <a:xfrm>
            <a:off x="457200" y="1295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19400" y="5921514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that some people reverse the definitions of responsible </a:t>
            </a:r>
            <a:r>
              <a:rPr lang="en-US" sz="2000" dirty="0" smtClean="0"/>
              <a:t>and accountable.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staffing management plan</a:t>
            </a:r>
            <a:r>
              <a:rPr lang="zh-TW" altLang="en-US" b="1" dirty="0"/>
              <a:t>人員配備管理計劃</a:t>
            </a:r>
            <a:r>
              <a:rPr lang="en-US" dirty="0" smtClean="0"/>
              <a:t>describes when and how people will be added to and taken off the project team</a:t>
            </a:r>
            <a:r>
              <a:rPr lang="zh-TW" altLang="zh-TW" dirty="0"/>
              <a:t>被調離</a:t>
            </a:r>
            <a:r>
              <a:rPr lang="zh-TW" altLang="en-US" dirty="0" smtClean="0"/>
              <a:t>專案</a:t>
            </a:r>
            <a:r>
              <a:rPr lang="zh-TW" altLang="en-US" dirty="0"/>
              <a:t>團隊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resource histogram</a:t>
            </a:r>
            <a:r>
              <a:rPr lang="zh-TW" altLang="zh-TW" dirty="0"/>
              <a:t>直方圖</a:t>
            </a:r>
            <a:r>
              <a:rPr lang="en-US" dirty="0" smtClean="0"/>
              <a:t>is a column chart that shows the number of resources assigned to a project over time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Staffing Management Plans and Resource Histograms</a:t>
            </a:r>
          </a:p>
        </p:txBody>
      </p:sp>
      <p:sp>
        <p:nvSpPr>
          <p:cNvPr id="419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F491C-0DB5-4247-9EB0-1BEB32805F5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Figure 9-6. Sample Resource Histogram</a:t>
            </a:r>
          </a:p>
        </p:txBody>
      </p:sp>
      <p:sp>
        <p:nvSpPr>
          <p:cNvPr id="430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FB58D0B-65DB-4B3C-9292-8B6D37ED86F9}" type="slidenum">
              <a:rPr lang="en-US" smtClean="0"/>
              <a:pPr>
                <a:buFontTx/>
                <a:buNone/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800"/>
            <a:ext cx="8077199" cy="5251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Many corporate executives have said, “People are our most important asset”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People </a:t>
            </a:r>
            <a:r>
              <a:rPr lang="en-US" dirty="0" smtClean="0"/>
              <a:t>determine the </a:t>
            </a:r>
            <a:r>
              <a:rPr lang="en-US" dirty="0" smtClean="0">
                <a:solidFill>
                  <a:srgbClr val="FF0000"/>
                </a:solidFill>
              </a:rPr>
              <a:t>success and failure of organizations and projects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Resource Management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76DBDD-75EC-45E5-8159-F1A5F7B12B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Acquiring qualified people for teams is crucial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project manager who is the smartest person on the team has done a poor job of recruiting</a:t>
            </a:r>
            <a:r>
              <a:rPr lang="zh-TW" altLang="en-US" dirty="0"/>
              <a:t>招募</a:t>
            </a:r>
            <a:r>
              <a:rPr lang="en-US" dirty="0" smtClean="0"/>
              <a:t>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It’s important to assign the </a:t>
            </a:r>
            <a:r>
              <a:rPr lang="en-US" u="sng" dirty="0" smtClean="0"/>
              <a:t>appropriate type</a:t>
            </a:r>
            <a:r>
              <a:rPr lang="zh-TW" altLang="en-US" dirty="0"/>
              <a:t>指定相應的類型</a:t>
            </a:r>
            <a:r>
              <a:rPr lang="en-US" u="sng" dirty="0" smtClean="0"/>
              <a:t>and number of people</a:t>
            </a:r>
            <a:r>
              <a:rPr lang="en-US" dirty="0" smtClean="0"/>
              <a:t> to work on projects </a:t>
            </a:r>
            <a:r>
              <a:rPr lang="en-US" u="sng" dirty="0" smtClean="0"/>
              <a:t>at the appropriate times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305800" cy="868363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en-US" dirty="0" smtClean="0"/>
              <a:t>Acquiring</a:t>
            </a:r>
            <a:r>
              <a:rPr lang="zh-TW" altLang="en-US" dirty="0"/>
              <a:t>獲取</a:t>
            </a:r>
            <a:r>
              <a:rPr lang="en-US" dirty="0" smtClean="0"/>
              <a:t>the Project Team</a:t>
            </a:r>
            <a:endParaRPr lang="en-US" sz="4800" dirty="0" smtClean="0"/>
          </a:p>
        </p:txBody>
      </p:sp>
      <p:sp>
        <p:nvSpPr>
          <p:cNvPr id="4506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AE158C-4FC1-4EEE-83AE-90E1C09F8B5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loading</a:t>
            </a:r>
            <a:r>
              <a:rPr lang="zh-TW" altLang="en-US" dirty="0"/>
              <a:t>資源</a:t>
            </a:r>
            <a:r>
              <a:rPr lang="zh-TW" altLang="en-US" dirty="0" smtClean="0"/>
              <a:t>負載</a:t>
            </a:r>
            <a:r>
              <a:rPr lang="en-US" altLang="zh-TW" dirty="0" smtClean="0"/>
              <a:t>(</a:t>
            </a:r>
            <a:r>
              <a:rPr lang="zh-TW" altLang="zh-TW" dirty="0"/>
              <a:t>工作</a:t>
            </a:r>
            <a:r>
              <a:rPr lang="zh-TW" altLang="zh-TW" dirty="0" smtClean="0"/>
              <a:t>負荷</a:t>
            </a:r>
            <a:r>
              <a:rPr lang="en-US" altLang="zh-TW" dirty="0" smtClean="0"/>
              <a:t>)</a:t>
            </a:r>
            <a:r>
              <a:rPr lang="en-US" dirty="0" smtClean="0"/>
              <a:t>refers to the amount of individual resources an existing schedule requires during specific time periods</a:t>
            </a:r>
          </a:p>
          <a:p>
            <a:r>
              <a:rPr lang="en-US" dirty="0" smtClean="0"/>
              <a:t>Helps project managers develop a general understanding of the demands a project</a:t>
            </a:r>
            <a:r>
              <a:rPr lang="zh-TW" altLang="en-US" dirty="0" smtClean="0"/>
              <a:t>專案需求</a:t>
            </a:r>
            <a:r>
              <a:rPr lang="en-US" dirty="0" smtClean="0"/>
              <a:t> will make on the organization’s resources and individual people’s schedules</a:t>
            </a:r>
          </a:p>
          <a:p>
            <a:r>
              <a:rPr lang="en-US" b="1" dirty="0" err="1" smtClean="0"/>
              <a:t>Overallocation</a:t>
            </a:r>
            <a:r>
              <a:rPr lang="zh-TW" altLang="en-US" dirty="0"/>
              <a:t>資源過度分配</a:t>
            </a:r>
            <a:r>
              <a:rPr lang="en-US" dirty="0" smtClean="0"/>
              <a:t>means more resources than are available are assigned to perform work at a given time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Loading</a:t>
            </a:r>
            <a:r>
              <a:rPr lang="zh-TW" altLang="zh-TW" sz="4400" dirty="0"/>
              <a:t>資源負荷</a:t>
            </a:r>
            <a:endParaRPr lang="en-US" dirty="0" smtClean="0"/>
          </a:p>
        </p:txBody>
      </p:sp>
      <p:sp>
        <p:nvSpPr>
          <p:cNvPr id="4813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C03B9D-49CD-4B3E-A1EF-F0BFF5ED586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Figure 9-7. Sample Histogram Showing an Overallocated Individual</a:t>
            </a:r>
            <a:endParaRPr lang="en-US" dirty="0" smtClean="0"/>
          </a:p>
        </p:txBody>
      </p:sp>
      <p:sp>
        <p:nvSpPr>
          <p:cNvPr id="49157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05496CD9-3A68-48EC-8F36-2318BF276943}" type="slidenum">
              <a:rPr lang="en-US" smtClean="0"/>
              <a:pPr>
                <a:buFontTx/>
                <a:buNone/>
                <a:defRPr/>
              </a:pPr>
              <a:t>32</a:t>
            </a:fld>
            <a:endParaRPr lang="en-US" dirty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786563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Resource leveling</a:t>
            </a:r>
            <a:r>
              <a:rPr lang="en-US" dirty="0" smtClean="0"/>
              <a:t> is a technique for resolving resource conflicts</a:t>
            </a:r>
            <a:r>
              <a:rPr lang="zh-TW" altLang="en-US" dirty="0"/>
              <a:t>解決資源衝突的技術</a:t>
            </a:r>
            <a:r>
              <a:rPr lang="en-US" dirty="0" smtClean="0"/>
              <a:t>by delaying tasks</a:t>
            </a:r>
            <a:r>
              <a:rPr lang="zh-TW" altLang="en-US" dirty="0" smtClean="0"/>
              <a:t>延遲任務</a:t>
            </a:r>
            <a:endParaRPr lang="en-US" altLang="zh-TW" dirty="0" smtClean="0"/>
          </a:p>
          <a:p>
            <a:r>
              <a:rPr lang="en-US" dirty="0" smtClean="0"/>
              <a:t>The main purpose of resource leveling is to create a smoother distribution of resource</a:t>
            </a:r>
            <a:r>
              <a:rPr lang="zh-TW" altLang="en-US" dirty="0"/>
              <a:t>資源的分配更順暢</a:t>
            </a:r>
            <a:r>
              <a:rPr lang="en-US" dirty="0" smtClean="0"/>
              <a:t>usage and reduce </a:t>
            </a:r>
            <a:r>
              <a:rPr lang="en-US" dirty="0" err="1" smtClean="0"/>
              <a:t>overallocation</a:t>
            </a:r>
            <a:r>
              <a:rPr lang="zh-TW" altLang="en-US" dirty="0"/>
              <a:t>過度分配</a:t>
            </a:r>
            <a:endParaRPr lang="en-US" dirty="0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Leveling</a:t>
            </a:r>
            <a:r>
              <a:rPr lang="zh-TW" altLang="en-US" dirty="0"/>
              <a:t>資源調配</a:t>
            </a:r>
            <a:endParaRPr lang="en-US" dirty="0" smtClean="0"/>
          </a:p>
        </p:txBody>
      </p:sp>
      <p:sp>
        <p:nvSpPr>
          <p:cNvPr id="5018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533B6-83B6-4E9D-951B-AF378874C45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9-8. Resource Leveling Example</a:t>
            </a:r>
            <a:endParaRPr lang="en-US" sz="4800" dirty="0" smtClean="0"/>
          </a:p>
        </p:txBody>
      </p:sp>
      <p:sp>
        <p:nvSpPr>
          <p:cNvPr id="5120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744BC653-2704-47EB-B749-09F544E61927}" type="slidenum">
              <a:rPr lang="en-US" smtClean="0"/>
              <a:pPr>
                <a:buFontTx/>
                <a:buNone/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950644"/>
            <a:ext cx="6477000" cy="540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resources are used on a more constant basis, they require less management</a:t>
            </a:r>
          </a:p>
          <a:p>
            <a:r>
              <a:rPr lang="en-US" dirty="0" smtClean="0"/>
              <a:t>It may enable project managers to use </a:t>
            </a:r>
            <a:r>
              <a:rPr lang="en-US" u="sng" dirty="0" smtClean="0"/>
              <a:t>a just-in-time inventory type of policy</a:t>
            </a:r>
            <a:r>
              <a:rPr lang="zh-TW" altLang="zh-TW" dirty="0" smtClean="0"/>
              <a:t>即時</a:t>
            </a:r>
            <a:r>
              <a:rPr lang="zh-TW" altLang="en-US" dirty="0"/>
              <a:t>庫存</a:t>
            </a:r>
            <a:r>
              <a:rPr lang="zh-TW" altLang="zh-TW" dirty="0" smtClean="0"/>
              <a:t>政策</a:t>
            </a:r>
            <a:r>
              <a:rPr lang="en-US" dirty="0" smtClean="0"/>
              <a:t>for using subcontractors or other expensive resources</a:t>
            </a:r>
          </a:p>
          <a:p>
            <a:r>
              <a:rPr lang="en-US" dirty="0" smtClean="0"/>
              <a:t>It results in fewer problems for project personnel and accounting department</a:t>
            </a:r>
          </a:p>
          <a:p>
            <a:r>
              <a:rPr lang="en-US" dirty="0" smtClean="0"/>
              <a:t>It often improves morale</a:t>
            </a:r>
            <a:r>
              <a:rPr lang="zh-TW" altLang="en-US" dirty="0" smtClean="0"/>
              <a:t>情緒 </a:t>
            </a:r>
            <a:r>
              <a:rPr lang="en-US" altLang="zh-TW" dirty="0" smtClean="0"/>
              <a:t>– fewer problem for project personnel, additional work and confusion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Resource Leveling</a:t>
            </a:r>
            <a:r>
              <a:rPr lang="zh-TW" altLang="en-US" dirty="0"/>
              <a:t>資源調配</a:t>
            </a:r>
            <a:endParaRPr lang="en-US" dirty="0" smtClean="0"/>
          </a:p>
        </p:txBody>
      </p:sp>
      <p:sp>
        <p:nvSpPr>
          <p:cNvPr id="5222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575A48-F06F-4253-943B-A493757C7B4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goal of </a:t>
            </a:r>
            <a:r>
              <a:rPr lang="en-US" b="1" dirty="0" smtClean="0"/>
              <a:t>team development</a:t>
            </a:r>
            <a:r>
              <a:rPr lang="en-US" dirty="0" smtClean="0"/>
              <a:t> is to help people work together more effectively</a:t>
            </a:r>
            <a:r>
              <a:rPr lang="zh-TW" altLang="en-US" dirty="0"/>
              <a:t>人們一起工作更有效</a:t>
            </a:r>
            <a:r>
              <a:rPr lang="en-US" dirty="0" smtClean="0"/>
              <a:t>to improve project performance </a:t>
            </a:r>
          </a:p>
          <a:p>
            <a:r>
              <a:rPr lang="en-US" dirty="0" smtClean="0"/>
              <a:t>It takes teamwork</a:t>
            </a:r>
            <a:r>
              <a:rPr lang="zh-TW" altLang="en-US" dirty="0" smtClean="0"/>
              <a:t>團隊合作</a:t>
            </a:r>
            <a:r>
              <a:rPr lang="en-US" dirty="0" smtClean="0"/>
              <a:t> to successfully complete most projects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</a:t>
            </a:r>
            <a:r>
              <a:rPr lang="en-US" dirty="0" smtClean="0"/>
              <a:t>Developing</a:t>
            </a:r>
            <a:r>
              <a:rPr lang="zh-TW" altLang="en-US" dirty="0" smtClean="0"/>
              <a:t>開發</a:t>
            </a:r>
            <a:r>
              <a:rPr lang="en-US" dirty="0" smtClean="0"/>
              <a:t> the Project Team</a:t>
            </a:r>
          </a:p>
        </p:txBody>
      </p:sp>
      <p:sp>
        <p:nvSpPr>
          <p:cNvPr id="5325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0486C6-C6CB-49E9-92A1-25BC862C7E9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Forming</a:t>
            </a:r>
            <a:r>
              <a:rPr lang="zh-TW" altLang="en-US" dirty="0"/>
              <a:t>形成</a:t>
            </a:r>
            <a:r>
              <a:rPr lang="zh-TW" altLang="en-US" dirty="0" smtClean="0"/>
              <a:t>期 </a:t>
            </a:r>
            <a:r>
              <a:rPr lang="en-US" altLang="zh-TW" dirty="0" smtClean="0"/>
              <a:t>– involves the introduction of team members</a:t>
            </a:r>
            <a:endParaRPr lang="en-US" dirty="0" smtClean="0"/>
          </a:p>
          <a:p>
            <a:r>
              <a:rPr lang="en-US" dirty="0" smtClean="0"/>
              <a:t>Storming</a:t>
            </a:r>
            <a:r>
              <a:rPr lang="zh-TW" altLang="en-US" dirty="0"/>
              <a:t>風暴期、動盪</a:t>
            </a:r>
            <a:r>
              <a:rPr lang="zh-TW" altLang="en-US" dirty="0" smtClean="0"/>
              <a:t>期 </a:t>
            </a:r>
            <a:r>
              <a:rPr lang="en-US" altLang="zh-TW" dirty="0" smtClean="0"/>
              <a:t>– occurs when team members have different opinions for how the team operate</a:t>
            </a:r>
            <a:endParaRPr lang="en-US" dirty="0" smtClean="0"/>
          </a:p>
          <a:p>
            <a:r>
              <a:rPr lang="en-US" dirty="0" smtClean="0"/>
              <a:t>Norming</a:t>
            </a:r>
            <a:r>
              <a:rPr lang="zh-TW" altLang="en-US" dirty="0"/>
              <a:t>規範</a:t>
            </a:r>
            <a:r>
              <a:rPr lang="zh-TW" altLang="en-US" dirty="0" smtClean="0"/>
              <a:t>期 </a:t>
            </a:r>
            <a:r>
              <a:rPr lang="en-US" altLang="zh-TW" dirty="0"/>
              <a:t>- occurs when </a:t>
            </a:r>
            <a:r>
              <a:rPr lang="en-US" altLang="zh-TW" dirty="0" smtClean="0"/>
              <a:t>team </a:t>
            </a:r>
            <a:r>
              <a:rPr lang="en-US" altLang="zh-TW" dirty="0"/>
              <a:t>members have </a:t>
            </a:r>
            <a:r>
              <a:rPr lang="en-US" altLang="zh-TW" dirty="0" smtClean="0"/>
              <a:t>developed a common working method</a:t>
            </a:r>
            <a:endParaRPr lang="en-US" dirty="0" smtClean="0"/>
          </a:p>
          <a:p>
            <a:r>
              <a:rPr lang="en-US" dirty="0" smtClean="0"/>
              <a:t>Performing</a:t>
            </a:r>
            <a:r>
              <a:rPr lang="zh-TW" altLang="en-US" dirty="0"/>
              <a:t>執行期、績效</a:t>
            </a:r>
            <a:r>
              <a:rPr lang="zh-TW" altLang="en-US" dirty="0" smtClean="0"/>
              <a:t>期 </a:t>
            </a:r>
            <a:r>
              <a:rPr lang="en-US" altLang="zh-TW" dirty="0"/>
              <a:t>- occurs </a:t>
            </a:r>
            <a:r>
              <a:rPr lang="en-US" altLang="zh-TW" dirty="0" smtClean="0"/>
              <a:t>when the emphasis is on reaching the team’s goal </a:t>
            </a:r>
            <a:endParaRPr lang="en-US" dirty="0" smtClean="0"/>
          </a:p>
          <a:p>
            <a:r>
              <a:rPr lang="en-US" dirty="0" smtClean="0"/>
              <a:t>Adjourning</a:t>
            </a:r>
            <a:r>
              <a:rPr lang="zh-TW" altLang="en-US" dirty="0"/>
              <a:t>解散</a:t>
            </a:r>
            <a:r>
              <a:rPr lang="zh-TW" altLang="en-US" dirty="0" smtClean="0"/>
              <a:t>期 </a:t>
            </a:r>
            <a:r>
              <a:rPr lang="en-US" altLang="zh-TW" dirty="0" smtClean="0"/>
              <a:t>– involves the break-up of the team after it successfully completes the work</a:t>
            </a:r>
            <a:endParaRPr lang="en-US" dirty="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Tuckman Model of Team Development</a:t>
            </a:r>
            <a:r>
              <a:rPr lang="zh-TW" altLang="en-US" b="0" dirty="0">
                <a:effectLst/>
              </a:rPr>
              <a:t>團隊發展階段模型</a:t>
            </a:r>
            <a:endParaRPr lang="en-US" dirty="0" smtClean="0"/>
          </a:p>
        </p:txBody>
      </p:sp>
      <p:sp>
        <p:nvSpPr>
          <p:cNvPr id="5427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44B807-4ED5-4CD6-83DF-DEE3BB39231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can help people understand themselves, each other, and how to work better in teams</a:t>
            </a:r>
          </a:p>
          <a:p>
            <a:r>
              <a:rPr lang="en-US" dirty="0" smtClean="0"/>
              <a:t>Team building</a:t>
            </a:r>
            <a:r>
              <a:rPr lang="zh-TW" altLang="en-US" dirty="0"/>
              <a:t>建立最佳團隊</a:t>
            </a:r>
            <a:r>
              <a:rPr lang="en-US" dirty="0" smtClean="0"/>
              <a:t>activities include</a:t>
            </a:r>
          </a:p>
          <a:p>
            <a:pPr lvl="1"/>
            <a:r>
              <a:rPr lang="en-US" dirty="0" smtClean="0"/>
              <a:t>physical challenges</a:t>
            </a:r>
            <a:r>
              <a:rPr lang="zh-TW" altLang="en-US" dirty="0"/>
              <a:t>身體的挑戰</a:t>
            </a:r>
            <a:endParaRPr lang="en-US" dirty="0" smtClean="0"/>
          </a:p>
          <a:p>
            <a:pPr lvl="1"/>
            <a:r>
              <a:rPr lang="en-US" dirty="0" smtClean="0"/>
              <a:t>psychological preference indicator tools</a:t>
            </a:r>
            <a:r>
              <a:rPr lang="zh-TW" altLang="en-US" dirty="0"/>
              <a:t>心理偏好指標工具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</p:txBody>
      </p:sp>
      <p:sp>
        <p:nvSpPr>
          <p:cNvPr id="55301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36755-EAD2-414D-9321-6AA687A35C8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1867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 smtClean="0"/>
              <a:t>MBTI is a popular tool for determining personality preferences</a:t>
            </a:r>
            <a:r>
              <a:rPr lang="zh-TW" altLang="en-US" sz="2500" dirty="0"/>
              <a:t>個性喜好</a:t>
            </a:r>
            <a:r>
              <a:rPr lang="en-US" sz="2500" dirty="0" smtClean="0"/>
              <a:t>and helping teammates</a:t>
            </a:r>
            <a:r>
              <a:rPr lang="zh-TW" altLang="en-US" sz="2500" dirty="0"/>
              <a:t>隊友</a:t>
            </a:r>
            <a:r>
              <a:rPr lang="en-US" sz="2500" dirty="0" smtClean="0"/>
              <a:t>understand each other 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Four dimensions include: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Extrovert/Introvert (E/I)</a:t>
            </a:r>
            <a:r>
              <a:rPr lang="zh-TW" altLang="en-US" sz="2000" dirty="0"/>
              <a:t>外向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內向 </a:t>
            </a:r>
            <a:r>
              <a:rPr lang="en-US" altLang="zh-TW" sz="2000" dirty="0" smtClean="0"/>
              <a:t>– signifies whether you draw energy from other people or from yourself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Sensation/Intuition (S/N)</a:t>
            </a:r>
            <a:r>
              <a:rPr lang="zh-TW" altLang="en-US" sz="2000" dirty="0"/>
              <a:t>感覺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直覺 </a:t>
            </a:r>
            <a:r>
              <a:rPr lang="en-US" altLang="zh-TW" sz="2000" dirty="0" smtClean="0"/>
              <a:t>– the manner is which you gather </a:t>
            </a:r>
            <a:r>
              <a:rPr lang="en-US" altLang="zh-TW" sz="2000" dirty="0" err="1" smtClean="0"/>
              <a:t>infromation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Thinking/Feeling (T/F)</a:t>
            </a:r>
            <a:r>
              <a:rPr lang="zh-TW" altLang="en-US" sz="2000" dirty="0"/>
              <a:t>思考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感覺 </a:t>
            </a:r>
            <a:r>
              <a:rPr lang="en-US" altLang="zh-TW" sz="2000" dirty="0" smtClean="0"/>
              <a:t>– objective vs. subjective judgment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Judgment/Perception (J/P)</a:t>
            </a:r>
            <a:r>
              <a:rPr lang="zh-TW" altLang="en-US" sz="2000" dirty="0"/>
              <a:t>判斷</a:t>
            </a:r>
            <a:r>
              <a:rPr lang="en-US" altLang="zh-TW" sz="2000" dirty="0"/>
              <a:t>/</a:t>
            </a:r>
            <a:r>
              <a:rPr lang="zh-TW" altLang="en-US" sz="2000" dirty="0" smtClean="0"/>
              <a:t>知覺 </a:t>
            </a:r>
            <a:r>
              <a:rPr lang="en-US" altLang="zh-TW" sz="2000" dirty="0" smtClean="0"/>
              <a:t>– attitude towards structure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500" dirty="0" smtClean="0"/>
              <a:t>NTs or rationals are attracted to technology fields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IT people vary most from the general population in not being extroverted or sensing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9144000" cy="7350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Meyers-Briggs Type Indicator (MBTI)</a:t>
            </a:r>
            <a:br>
              <a:rPr lang="en-US" dirty="0" smtClean="0"/>
            </a:br>
            <a:r>
              <a:rPr lang="zh-TW" altLang="en-US" sz="4400" b="0" dirty="0">
                <a:effectLst/>
              </a:rPr>
              <a:t>邁爾斯</a:t>
            </a:r>
            <a:r>
              <a:rPr lang="en-US" altLang="zh-TW" sz="4400" b="0" dirty="0">
                <a:effectLst/>
              </a:rPr>
              <a:t>-</a:t>
            </a:r>
            <a:r>
              <a:rPr lang="zh-TW" altLang="en-US" sz="4400" b="0" dirty="0">
                <a:effectLst/>
              </a:rPr>
              <a:t>布里格斯性格分類指標</a:t>
            </a:r>
            <a:endParaRPr lang="en-US" sz="4800" dirty="0" smtClean="0"/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70F67-BD7F-4B81-9865-4B889747CB9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Proactive</a:t>
            </a:r>
            <a:r>
              <a:rPr lang="zh-TW" altLang="en-US" dirty="0"/>
              <a:t>積極</a:t>
            </a:r>
            <a:r>
              <a:rPr lang="en-US" dirty="0" smtClean="0"/>
              <a:t>organizations are addressing workforce</a:t>
            </a:r>
            <a:r>
              <a:rPr lang="zh-TW" altLang="zh-TW" dirty="0"/>
              <a:t>工作人員</a:t>
            </a:r>
            <a:r>
              <a:rPr lang="en-US" dirty="0" smtClean="0"/>
              <a:t>needs by</a:t>
            </a:r>
          </a:p>
          <a:p>
            <a:pPr lvl="1"/>
            <a:r>
              <a:rPr lang="en-US" dirty="0" smtClean="0"/>
              <a:t>improving </a:t>
            </a:r>
            <a:r>
              <a:rPr lang="en-US" u="sng" dirty="0" smtClean="0"/>
              <a:t>benefits</a:t>
            </a:r>
            <a:r>
              <a:rPr lang="zh-TW" altLang="zh-TW" sz="2400" dirty="0" smtClean="0"/>
              <a:t>福利</a:t>
            </a:r>
            <a:r>
              <a:rPr lang="zh-TW" altLang="en-US" dirty="0" smtClean="0"/>
              <a:t> </a:t>
            </a:r>
            <a:endParaRPr lang="en-US" dirty="0" smtClean="0"/>
          </a:p>
          <a:p>
            <a:pPr lvl="1"/>
            <a:r>
              <a:rPr lang="en-US" u="sng" dirty="0" smtClean="0"/>
              <a:t>Redefining</a:t>
            </a:r>
            <a:r>
              <a:rPr lang="zh-TW" altLang="en-US" dirty="0" smtClean="0"/>
              <a:t>重新定義</a:t>
            </a:r>
            <a:r>
              <a:rPr lang="en-US" dirty="0" smtClean="0"/>
              <a:t> work hours and </a:t>
            </a:r>
            <a:r>
              <a:rPr lang="en-US" u="sng" dirty="0" smtClean="0"/>
              <a:t>incentives</a:t>
            </a:r>
            <a:r>
              <a:rPr lang="zh-TW" altLang="zh-TW" dirty="0"/>
              <a:t>獎勵</a:t>
            </a:r>
            <a:r>
              <a:rPr lang="zh-TW" altLang="en-US" dirty="0" smtClean="0"/>
              <a:t>措施</a:t>
            </a:r>
            <a:endParaRPr lang="en-US" dirty="0" smtClean="0"/>
          </a:p>
          <a:p>
            <a:pPr lvl="1"/>
            <a:r>
              <a:rPr lang="en-US" dirty="0" smtClean="0"/>
              <a:t>finding future workers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u="sng" dirty="0" smtClean="0"/>
              <a:t>Implications</a:t>
            </a:r>
            <a:r>
              <a:rPr lang="zh-TW" altLang="en-US" dirty="0"/>
              <a:t>含意</a:t>
            </a:r>
            <a:r>
              <a:rPr lang="en-US" dirty="0" smtClean="0"/>
              <a:t>for the Future of IT Human Resource Management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D15328-1F82-4A7B-B4BB-5811F6E2DA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perceived as behaving</a:t>
            </a:r>
            <a:r>
              <a:rPr lang="zh-TW" altLang="en-US" dirty="0" smtClean="0"/>
              <a:t>行為</a:t>
            </a:r>
            <a:r>
              <a:rPr lang="en-US" dirty="0" smtClean="0"/>
              <a:t> primarily in one of four zones, based on their assertiveness and responsiveness</a:t>
            </a:r>
            <a:r>
              <a:rPr lang="zh-TW" altLang="en-US" dirty="0"/>
              <a:t>自信和反應能力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Drivers</a:t>
            </a:r>
            <a:r>
              <a:rPr lang="zh-TW" altLang="en-US" dirty="0" smtClean="0"/>
              <a:t>驅動 </a:t>
            </a:r>
            <a:r>
              <a:rPr lang="en-US" altLang="zh-TW" dirty="0" smtClean="0"/>
              <a:t>- </a:t>
            </a:r>
            <a:endParaRPr lang="en-US" dirty="0" smtClean="0"/>
          </a:p>
          <a:p>
            <a:pPr lvl="1"/>
            <a:r>
              <a:rPr lang="en-US" dirty="0" err="1" smtClean="0"/>
              <a:t>Expressives</a:t>
            </a:r>
            <a:r>
              <a:rPr lang="zh-TW" altLang="en-US" dirty="0" smtClean="0"/>
              <a:t>表達能力</a:t>
            </a:r>
            <a:endParaRPr lang="en-US" dirty="0" smtClean="0"/>
          </a:p>
          <a:p>
            <a:pPr lvl="1"/>
            <a:r>
              <a:rPr lang="en-US" dirty="0" err="1" smtClean="0"/>
              <a:t>Analyticals</a:t>
            </a:r>
            <a:r>
              <a:rPr lang="zh-TW" altLang="en-US" dirty="0" smtClean="0"/>
              <a:t>分析能力</a:t>
            </a:r>
            <a:endParaRPr lang="en-US" dirty="0" smtClean="0"/>
          </a:p>
          <a:p>
            <a:pPr lvl="1"/>
            <a:r>
              <a:rPr lang="en-US" dirty="0" err="1" smtClean="0"/>
              <a:t>Amiables</a:t>
            </a:r>
            <a:r>
              <a:rPr lang="zh-TW" altLang="en-US" dirty="0" smtClean="0"/>
              <a:t>親合</a:t>
            </a:r>
            <a:endParaRPr lang="en-US" dirty="0" smtClean="0"/>
          </a:p>
          <a:p>
            <a:r>
              <a:rPr lang="en-US" dirty="0" smtClean="0"/>
              <a:t>People on opposite corners</a:t>
            </a:r>
            <a:r>
              <a:rPr lang="zh-TW" altLang="en-US" dirty="0"/>
              <a:t>相對角</a:t>
            </a:r>
            <a:r>
              <a:rPr lang="en-US" dirty="0" smtClean="0"/>
              <a:t>(drivers and amiables, analyticals and expressives) may have difficulties getting along</a:t>
            </a:r>
            <a:r>
              <a:rPr lang="zh-TW" altLang="en-US" dirty="0"/>
              <a:t>相處</a:t>
            </a:r>
            <a:endParaRPr lang="en-US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Styles Profile</a:t>
            </a:r>
          </a:p>
        </p:txBody>
      </p:sp>
      <p:sp>
        <p:nvSpPr>
          <p:cNvPr id="5734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E59B3F-0229-4927-8D4D-95B783A47D0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Figure 9-9. Social Styles</a:t>
            </a:r>
          </a:p>
        </p:txBody>
      </p:sp>
      <p:sp>
        <p:nvSpPr>
          <p:cNvPr id="5837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392AE87C-03B5-4F4C-993A-873D40107ECF}" type="slidenum">
              <a:rPr lang="en-US" smtClean="0"/>
              <a:pPr>
                <a:buFontTx/>
                <a:buNone/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091561"/>
            <a:ext cx="5257799" cy="5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uses a four-dimensional</a:t>
            </a:r>
            <a:r>
              <a:rPr lang="zh-TW" altLang="en-US" dirty="0"/>
              <a:t>四維</a:t>
            </a:r>
            <a:r>
              <a:rPr lang="zh-TW" altLang="en-US" dirty="0" smtClean="0"/>
              <a:t>空間</a:t>
            </a:r>
            <a:r>
              <a:rPr lang="en-US" dirty="0" smtClean="0"/>
              <a:t> model of normal behavior</a:t>
            </a:r>
          </a:p>
          <a:p>
            <a:pPr lvl="1"/>
            <a:r>
              <a:rPr lang="en-US" dirty="0" smtClean="0"/>
              <a:t>Dominance</a:t>
            </a:r>
            <a:r>
              <a:rPr lang="zh-TW" altLang="en-US" dirty="0"/>
              <a:t>支配型</a:t>
            </a:r>
            <a:endParaRPr lang="en-US" dirty="0" smtClean="0"/>
          </a:p>
          <a:p>
            <a:pPr lvl="1"/>
            <a:r>
              <a:rPr lang="en-US" dirty="0" smtClean="0"/>
              <a:t>Influence</a:t>
            </a:r>
            <a:r>
              <a:rPr lang="zh-TW" altLang="en-US" dirty="0"/>
              <a:t>影響型</a:t>
            </a:r>
            <a:endParaRPr lang="en-US" dirty="0" smtClean="0"/>
          </a:p>
          <a:p>
            <a:pPr lvl="1"/>
            <a:r>
              <a:rPr lang="en-US" dirty="0" smtClean="0"/>
              <a:t>Steadiness</a:t>
            </a:r>
            <a:r>
              <a:rPr lang="zh-TW" altLang="en-US" dirty="0"/>
              <a:t>穩健型</a:t>
            </a:r>
            <a:endParaRPr lang="en-US" dirty="0" smtClean="0"/>
          </a:p>
          <a:p>
            <a:pPr lvl="1"/>
            <a:r>
              <a:rPr lang="en-US" dirty="0" smtClean="0"/>
              <a:t>Compliance</a:t>
            </a:r>
            <a:r>
              <a:rPr lang="zh-TW" altLang="en-US" dirty="0"/>
              <a:t>分析型</a:t>
            </a:r>
            <a:endParaRPr lang="en-US" dirty="0" smtClean="0"/>
          </a:p>
          <a:p>
            <a:r>
              <a:rPr lang="en-US" dirty="0" smtClean="0"/>
              <a:t>People in opposite quadrants</a:t>
            </a:r>
            <a:r>
              <a:rPr lang="zh-TW" altLang="en-US" dirty="0"/>
              <a:t>相對象限</a:t>
            </a:r>
            <a:r>
              <a:rPr lang="en-US" dirty="0" smtClean="0"/>
              <a:t>can have problems understanding each other</a:t>
            </a:r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 Profiles</a:t>
            </a:r>
          </a:p>
        </p:txBody>
      </p:sp>
      <p:sp>
        <p:nvSpPr>
          <p:cNvPr id="59396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9D482-0E7B-4933-A612-481FEE7DC6B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9-10. The DISC Profile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A2F540-B045-42D3-A6B6-C8EAF20EAF0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57" y="1303564"/>
            <a:ext cx="6368561" cy="40386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63118" y="1981200"/>
            <a:ext cx="30700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Risk</a:t>
            </a:r>
            <a:r>
              <a:rPr lang="zh-TW" altLang="en-US" dirty="0" smtClean="0"/>
              <a:t> </a:t>
            </a:r>
            <a:r>
              <a:rPr lang="en-US" altLang="zh-TW" dirty="0" smtClean="0"/>
              <a:t>averse</a:t>
            </a:r>
            <a:r>
              <a:rPr lang="zh-TW" altLang="en-US" dirty="0"/>
              <a:t>風險規避 </a:t>
            </a:r>
            <a:endParaRPr lang="en-US" altLang="zh-TW" dirty="0" smtClean="0"/>
          </a:p>
          <a:p>
            <a:r>
              <a:rPr lang="en-US" altLang="zh-TW" dirty="0" smtClean="0"/>
              <a:t>Assertive</a:t>
            </a:r>
            <a:r>
              <a:rPr lang="zh-TW" altLang="en-US" dirty="0"/>
              <a:t>武斷的 </a:t>
            </a:r>
            <a:endParaRPr lang="en-US" altLang="zh-TW" dirty="0" smtClean="0"/>
          </a:p>
          <a:p>
            <a:r>
              <a:rPr lang="en-US" altLang="zh-TW" dirty="0" smtClean="0"/>
              <a:t>Self assured</a:t>
            </a:r>
            <a:r>
              <a:rPr lang="zh-TW" altLang="en-US" dirty="0"/>
              <a:t>自我放心 </a:t>
            </a:r>
            <a:endParaRPr lang="en-US" altLang="zh-TW" dirty="0" smtClean="0"/>
          </a:p>
          <a:p>
            <a:r>
              <a:rPr lang="en-US" altLang="zh-TW" dirty="0" smtClean="0"/>
              <a:t>Sympathetic</a:t>
            </a:r>
            <a:r>
              <a:rPr lang="zh-TW" altLang="en-US" dirty="0"/>
              <a:t>有同情心 </a:t>
            </a:r>
            <a:endParaRPr lang="en-US" altLang="zh-TW" dirty="0" smtClean="0"/>
          </a:p>
          <a:p>
            <a:r>
              <a:rPr lang="en-US" altLang="zh-TW" dirty="0" smtClean="0"/>
              <a:t>Persuasive</a:t>
            </a:r>
            <a:r>
              <a:rPr lang="zh-TW" altLang="en-US" dirty="0"/>
              <a:t>有說服力的 </a:t>
            </a:r>
            <a:endParaRPr lang="en-US" altLang="zh-TW" dirty="0" smtClean="0"/>
          </a:p>
          <a:p>
            <a:r>
              <a:rPr lang="en-US" altLang="zh-TW" dirty="0" smtClean="0"/>
              <a:t>Enthusiastic</a:t>
            </a:r>
            <a:r>
              <a:rPr lang="zh-TW" altLang="en-US" dirty="0"/>
              <a:t>熱心</a:t>
            </a:r>
            <a:endParaRPr lang="en-US" altLang="zh-TW" dirty="0" smtClean="0"/>
          </a:p>
          <a:p>
            <a:r>
              <a:rPr lang="en-US" altLang="zh-TW" dirty="0" smtClean="0"/>
              <a:t>acclimation</a:t>
            </a:r>
            <a:r>
              <a:rPr lang="zh-TW" altLang="en-US" dirty="0"/>
              <a:t>鍛煉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Team-based reward and recognition systems can promote teamwork</a:t>
            </a:r>
          </a:p>
          <a:p>
            <a:r>
              <a:rPr lang="en-US" dirty="0" smtClean="0"/>
              <a:t>Focus on rewarding teams for achieving specific goals</a:t>
            </a:r>
            <a:r>
              <a:rPr lang="zh-TW" altLang="en-US" dirty="0"/>
              <a:t>注重團隊獎勵為實現特定目標</a:t>
            </a:r>
            <a:endParaRPr lang="en-US" dirty="0" smtClean="0"/>
          </a:p>
          <a:p>
            <a:r>
              <a:rPr lang="en-US" dirty="0" smtClean="0"/>
              <a:t>Allow time for team members to mentor and help each other to meet project goals and develop human resources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Reward and Recognition</a:t>
            </a:r>
            <a:r>
              <a:rPr lang="zh-TW" altLang="en-US" dirty="0"/>
              <a:t>獎勵</a:t>
            </a:r>
            <a:r>
              <a:rPr lang="zh-TW" altLang="en-US" dirty="0" smtClean="0"/>
              <a:t>和</a:t>
            </a:r>
            <a:r>
              <a:rPr lang="zh-TW" altLang="zh-TW" dirty="0">
                <a:effectLst/>
              </a:rPr>
              <a:t>認可</a:t>
            </a:r>
            <a:r>
              <a:rPr lang="en-US" dirty="0" smtClean="0"/>
              <a:t>Systems</a:t>
            </a:r>
          </a:p>
        </p:txBody>
      </p:sp>
      <p:sp>
        <p:nvSpPr>
          <p:cNvPr id="6144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6D4269-9001-418E-995A-22BD7843805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Project managers must lead their teams</a:t>
            </a:r>
            <a:r>
              <a:rPr lang="zh-TW" altLang="en-US" dirty="0"/>
              <a:t>帶領他們的團隊</a:t>
            </a:r>
            <a:r>
              <a:rPr lang="en-US" dirty="0" smtClean="0"/>
              <a:t>in performing various project activities</a:t>
            </a:r>
          </a:p>
          <a:p>
            <a:r>
              <a:rPr lang="en-US" dirty="0" smtClean="0"/>
              <a:t>After assessing team performance and related information, the project manager must decide</a:t>
            </a:r>
          </a:p>
          <a:p>
            <a:pPr lvl="1"/>
            <a:r>
              <a:rPr lang="en-US" dirty="0" smtClean="0"/>
              <a:t>if changes should be requested to the project</a:t>
            </a:r>
          </a:p>
          <a:p>
            <a:pPr lvl="1"/>
            <a:r>
              <a:rPr lang="en-US" dirty="0" smtClean="0"/>
              <a:t>if corrective or preventive actions should be recommended</a:t>
            </a:r>
          </a:p>
          <a:p>
            <a:pPr lvl="1"/>
            <a:r>
              <a:rPr lang="en-US" dirty="0" smtClean="0"/>
              <a:t>if updates are needed to the project management plan or organizational process assets.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4.Managing the Project Team</a:t>
            </a:r>
          </a:p>
        </p:txBody>
      </p:sp>
      <p:sp>
        <p:nvSpPr>
          <p:cNvPr id="624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9634B-9F7B-4567-B3EF-235CA5EF2B3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and conversation</a:t>
            </a:r>
            <a:r>
              <a:rPr lang="zh-TW" altLang="en-US" dirty="0"/>
              <a:t>觀察與交談 </a:t>
            </a:r>
            <a:endParaRPr lang="en-US" dirty="0" smtClean="0"/>
          </a:p>
          <a:p>
            <a:r>
              <a:rPr lang="en-US" dirty="0" smtClean="0"/>
              <a:t>Project performance appraisals</a:t>
            </a:r>
            <a:r>
              <a:rPr lang="zh-TW" altLang="en-US" dirty="0" smtClean="0"/>
              <a:t>專案績效</a:t>
            </a:r>
            <a:r>
              <a:rPr lang="zh-TW" altLang="en-US" dirty="0"/>
              <a:t>評估 </a:t>
            </a:r>
            <a:endParaRPr lang="en-US" dirty="0" smtClean="0"/>
          </a:p>
          <a:p>
            <a:r>
              <a:rPr lang="en-US" dirty="0" smtClean="0"/>
              <a:t>Interpersonal skills</a:t>
            </a:r>
            <a:r>
              <a:rPr lang="zh-TW" altLang="en-US" dirty="0"/>
              <a:t>人際交往能力 </a:t>
            </a:r>
            <a:endParaRPr lang="en-US" dirty="0" smtClean="0"/>
          </a:p>
          <a:p>
            <a:r>
              <a:rPr lang="en-US" dirty="0" smtClean="0"/>
              <a:t>Conflict management</a:t>
            </a:r>
            <a:r>
              <a:rPr lang="zh-TW" altLang="en-US" dirty="0"/>
              <a:t>衝突管理</a:t>
            </a:r>
            <a:endParaRPr lang="en-US" dirty="0" smtClean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and Techniques for Managing Project Teams</a:t>
            </a:r>
          </a:p>
        </p:txBody>
      </p:sp>
      <p:sp>
        <p:nvSpPr>
          <p:cNvPr id="634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455C51-222E-44B3-9F41-0B1B92FA3A82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4525962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Confrontation</a:t>
            </a:r>
            <a:r>
              <a:rPr lang="zh-TW" altLang="en-US" sz="2400" b="1" dirty="0"/>
              <a:t>對抗 </a:t>
            </a:r>
            <a:r>
              <a:rPr lang="en-US" sz="2400" dirty="0" smtClean="0"/>
              <a:t>: Directly face a conflict using a problem-solving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Compromise</a:t>
            </a:r>
            <a:r>
              <a:rPr lang="zh-TW" altLang="en-US" sz="2400" b="1" dirty="0"/>
              <a:t>和解</a:t>
            </a:r>
            <a:r>
              <a:rPr lang="en-US" sz="2400" dirty="0" smtClean="0"/>
              <a:t>: Use a give-and-take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Smoothing</a:t>
            </a:r>
            <a:r>
              <a:rPr lang="zh-TW" altLang="en-US" sz="2400" b="1" dirty="0"/>
              <a:t>平滑處理</a:t>
            </a:r>
            <a:r>
              <a:rPr lang="en-US" sz="2400" dirty="0" smtClean="0"/>
              <a:t>: De-emphasize areas of difference and emphasize areas of agreement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Forcing</a:t>
            </a:r>
            <a:r>
              <a:rPr lang="zh-TW" altLang="en-US" sz="2400" b="1" dirty="0"/>
              <a:t>強制 </a:t>
            </a:r>
            <a:r>
              <a:rPr lang="en-US" sz="2400" dirty="0" smtClean="0"/>
              <a:t>: The win-lose approach</a:t>
            </a:r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Withdrawal</a:t>
            </a:r>
            <a:r>
              <a:rPr lang="zh-TW" altLang="en-US" sz="2400" b="1" dirty="0" smtClean="0"/>
              <a:t>撤</a:t>
            </a:r>
            <a:r>
              <a:rPr lang="en-US" altLang="zh-TW" sz="1800" dirty="0" err="1"/>
              <a:t>Chè</a:t>
            </a:r>
            <a:r>
              <a:rPr lang="zh-TW" altLang="en-US" sz="2400" b="1" dirty="0" smtClean="0"/>
              <a:t>離</a:t>
            </a:r>
            <a:r>
              <a:rPr lang="en-US" sz="2400" dirty="0" smtClean="0"/>
              <a:t>: Retreat or withdraw from an actual or potential disagreement</a:t>
            </a:r>
            <a:r>
              <a:rPr lang="zh-TW" altLang="en-US" sz="2400" dirty="0"/>
              <a:t>意見不合</a:t>
            </a:r>
            <a:endParaRPr lang="en-US" sz="2400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 typeface="+mj-lt"/>
              <a:buAutoNum type="arabicPeriod"/>
            </a:pPr>
            <a:r>
              <a:rPr lang="en-US" sz="2400" b="1" dirty="0" smtClean="0"/>
              <a:t>Collaborating</a:t>
            </a:r>
            <a:r>
              <a:rPr lang="zh-TW" altLang="en-US" sz="2400" b="1" dirty="0"/>
              <a:t>協作</a:t>
            </a:r>
            <a:r>
              <a:rPr lang="en-US" sz="2400" dirty="0" smtClean="0"/>
              <a:t>: Decision makers incorporate different  viewpoints and insights to develop consensus and commitment</a:t>
            </a:r>
            <a:r>
              <a:rPr lang="zh-TW" altLang="zh-TW" dirty="0"/>
              <a:t>把不同的觀點和見解，發展共識和承諾</a:t>
            </a:r>
            <a:endParaRPr lang="en-US" dirty="0" smtClean="0"/>
          </a:p>
          <a:p>
            <a:pPr marL="533400" indent="-533400">
              <a:spcBef>
                <a:spcPct val="50000"/>
              </a:spcBef>
              <a:buClr>
                <a:srgbClr val="666699"/>
              </a:buClr>
              <a:buFontTx/>
              <a:buAutoNum type="arabicPeriod"/>
            </a:pPr>
            <a:endParaRPr 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Conflict Handling Modes</a:t>
            </a:r>
          </a:p>
        </p:txBody>
      </p:sp>
      <p:sp>
        <p:nvSpPr>
          <p:cNvPr id="3686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DA2C56-7428-4053-BCC9-9633C82923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5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9-11. Conflict Handling Modes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Technology Project Management, Seventh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7F6D6-12E9-47E2-83FA-0573725E037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19200"/>
            <a:ext cx="7543800" cy="51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868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876800"/>
          </a:xfrm>
        </p:spPr>
        <p:txBody>
          <a:bodyPr/>
          <a:lstStyle/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Conflict often produces important results, such as new ideas, better alternatives, and motivation to work harder and more collaboratively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b="1" dirty="0" smtClean="0"/>
              <a:t>Groupthink</a:t>
            </a:r>
            <a:r>
              <a:rPr lang="en-US" dirty="0" smtClean="0"/>
              <a:t>: Conformance to the values or ethical standards of a group. Groupthink can develop if there are no conflicting viewpoints</a:t>
            </a:r>
          </a:p>
          <a:p>
            <a:pPr>
              <a:spcBef>
                <a:spcPct val="80000"/>
              </a:spcBef>
              <a:buClr>
                <a:srgbClr val="666699"/>
              </a:buClr>
            </a:pPr>
            <a:r>
              <a:rPr lang="en-US" dirty="0" smtClean="0"/>
              <a:t>Research suggests that task-related conflict</a:t>
            </a:r>
            <a:r>
              <a:rPr lang="zh-TW" altLang="en-US" dirty="0"/>
              <a:t>任務相關衝突</a:t>
            </a:r>
            <a:r>
              <a:rPr lang="en-US" dirty="0" smtClean="0"/>
              <a:t>often improves team performance, but emotional conflict often depresses team performance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Can Be Good</a:t>
            </a:r>
          </a:p>
        </p:txBody>
      </p:sp>
      <p:sp>
        <p:nvSpPr>
          <p:cNvPr id="3789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Information Technology Project Management,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9AA3D8-7433-4027-A5FC-D8845AD4F8F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2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334000"/>
          </a:xfrm>
        </p:spPr>
        <p:txBody>
          <a:bodyPr/>
          <a:lstStyle/>
          <a:p>
            <a:r>
              <a:rPr lang="en-US" dirty="0"/>
              <a:t>Many people enjoy using Facebook, Twitter, and other social media sites. Some </a:t>
            </a:r>
            <a:r>
              <a:rPr lang="en-US" dirty="0" smtClean="0"/>
              <a:t>companies even </a:t>
            </a:r>
            <a:r>
              <a:rPr lang="en-US" dirty="0"/>
              <a:t>encouraged workers to use these </a:t>
            </a:r>
            <a:r>
              <a:rPr lang="en-US" dirty="0" smtClean="0"/>
              <a:t>tools. </a:t>
            </a:r>
            <a:r>
              <a:rPr lang="en-US" dirty="0"/>
              <a:t>A 2011 survey, however, shows that companies </a:t>
            </a:r>
            <a:r>
              <a:rPr lang="en-US" dirty="0" smtClean="0"/>
              <a:t>have </a:t>
            </a:r>
            <a:r>
              <a:rPr lang="en-US" u="sng" dirty="0" smtClean="0"/>
              <a:t>changed </a:t>
            </a:r>
            <a:r>
              <a:rPr lang="en-US" u="sng" dirty="0"/>
              <a:t>their </a:t>
            </a:r>
            <a:r>
              <a:rPr lang="en-US" u="sng" dirty="0" smtClean="0"/>
              <a:t>tune</a:t>
            </a:r>
            <a:r>
              <a:rPr lang="zh-TW" altLang="en-US" u="sng" dirty="0" smtClean="0"/>
              <a:t>改變原本步調</a:t>
            </a:r>
            <a:r>
              <a:rPr lang="en-US" u="sng" dirty="0" smtClean="0"/>
              <a:t> </a:t>
            </a:r>
            <a:r>
              <a:rPr lang="en-US" dirty="0"/>
              <a:t>after realizing that </a:t>
            </a:r>
            <a:r>
              <a:rPr lang="en-US" u="sng" dirty="0"/>
              <a:t>worker productivity often </a:t>
            </a:r>
            <a:r>
              <a:rPr lang="en-US" u="sng" dirty="0" smtClean="0"/>
              <a:t>suffers</a:t>
            </a:r>
            <a:r>
              <a:rPr lang="zh-TW" altLang="en-US" dirty="0" smtClean="0"/>
              <a:t>員工工作效率</a:t>
            </a:r>
            <a:r>
              <a:rPr lang="zh-TW" altLang="zh-TW" dirty="0"/>
              <a:t>影響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social media </a:t>
            </a:r>
            <a:r>
              <a:rPr lang="en-US" dirty="0"/>
              <a:t>and other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Psychologists </a:t>
            </a:r>
            <a:r>
              <a:rPr lang="en-US" dirty="0"/>
              <a:t>have even created a </a:t>
            </a:r>
            <a:r>
              <a:rPr lang="en-US" u="sng" dirty="0"/>
              <a:t>term—Internet addiction </a:t>
            </a:r>
            <a:r>
              <a:rPr lang="en-US" u="sng" dirty="0" smtClean="0"/>
              <a:t>disorder</a:t>
            </a:r>
            <a:r>
              <a:rPr lang="zh-TW" altLang="en-US" dirty="0"/>
              <a:t>網絡</a:t>
            </a:r>
            <a:r>
              <a:rPr lang="zh-TW" altLang="en-US" dirty="0" smtClean="0"/>
              <a:t>成癮</a:t>
            </a:r>
            <a:r>
              <a:rPr lang="en-US" altLang="zh-TW" sz="1800" dirty="0" err="1"/>
              <a:t>Yǐn</a:t>
            </a:r>
            <a:r>
              <a:rPr lang="en-US" dirty="0" smtClean="0"/>
              <a:t>(IAD</a:t>
            </a:r>
            <a:r>
              <a:rPr lang="en-US" dirty="0"/>
              <a:t>)—for </a:t>
            </a:r>
            <a:r>
              <a:rPr lang="en-US" dirty="0" smtClean="0"/>
              <a:t>the increasingly </a:t>
            </a:r>
            <a:r>
              <a:rPr lang="en-US" dirty="0"/>
              <a:t>common addiction to Web-based </a:t>
            </a:r>
            <a:r>
              <a:rPr lang="en-US" dirty="0" smtClean="0"/>
              <a:t>activity. </a:t>
            </a:r>
            <a:r>
              <a:rPr lang="en-US" dirty="0"/>
              <a:t>Many children suffer from </a:t>
            </a:r>
            <a:r>
              <a:rPr lang="en-US" dirty="0" smtClean="0"/>
              <a:t>this disorder</a:t>
            </a:r>
            <a:r>
              <a:rPr lang="en-US" dirty="0"/>
              <a:t>, especially in Asian countries like China, Taiwan, and South Korea</a:t>
            </a:r>
            <a:endParaRPr lang="en-US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 Issues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BEDF5A-CC2B-41EC-9024-1E458DD4F0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/>
              <a:t>Patrick Lencioni, author of several books on teams, says that “Teamwork remains the one sustainable competitive advantage that has been large untapped”*</a:t>
            </a:r>
          </a:p>
          <a:p>
            <a:pPr marL="514350" indent="-514350">
              <a:defRPr/>
            </a:pPr>
            <a:r>
              <a:rPr lang="en-US" dirty="0" smtClean="0"/>
              <a:t>The five dysfunctions of teams are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Absence of trust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Fear of conflict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Lack of commitment</a:t>
            </a:r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Avoidance of accountability</a:t>
            </a:r>
            <a:r>
              <a:rPr lang="zh-TW" altLang="en-US" sz="2400" dirty="0"/>
              <a:t>責任迴避</a:t>
            </a:r>
            <a:endParaRPr lang="en-US" sz="2400" dirty="0" smtClean="0"/>
          </a:p>
          <a:p>
            <a:pPr marL="1063625" lvl="2" indent="-514350">
              <a:buFont typeface="+mj-lt"/>
              <a:buAutoNum type="arabicPeriod"/>
              <a:defRPr/>
            </a:pPr>
            <a:r>
              <a:rPr lang="en-US" sz="2400" dirty="0" smtClean="0"/>
              <a:t>Inattention to results</a:t>
            </a:r>
          </a:p>
          <a:p>
            <a:pPr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Dysfunctions</a:t>
            </a:r>
            <a:r>
              <a:rPr lang="zh-TW" altLang="en-US" dirty="0"/>
              <a:t>功能障礙</a:t>
            </a:r>
            <a:r>
              <a:rPr lang="en-US" dirty="0" smtClean="0"/>
              <a:t>of a Team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7E6A-936B-4ACD-B13C-34772058D73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685800" y="5410200"/>
            <a:ext cx="87217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*Lencioni, Patrick, “Overcoming the Five Dysfunctions of a Team,” Jossey-Bass: San Francisco, CA (2005), p. 3.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86738" cy="3648075"/>
          </a:xfrm>
        </p:spPr>
        <p:txBody>
          <a:bodyPr/>
          <a:lstStyle/>
          <a:p>
            <a:r>
              <a:rPr lang="en-US" dirty="0" smtClean="0"/>
              <a:t>Be patient and kind with your team</a:t>
            </a:r>
          </a:p>
          <a:p>
            <a:r>
              <a:rPr lang="en-US" dirty="0" smtClean="0"/>
              <a:t>Fix the problem</a:t>
            </a:r>
            <a:r>
              <a:rPr lang="zh-TW" altLang="en-US" dirty="0" smtClean="0"/>
              <a:t>修復</a:t>
            </a:r>
            <a:r>
              <a:rPr lang="zh-TW" altLang="en-US" dirty="0"/>
              <a:t>問題</a:t>
            </a:r>
            <a:r>
              <a:rPr lang="en-US" dirty="0" smtClean="0"/>
              <a:t>instead of blaming people </a:t>
            </a:r>
          </a:p>
          <a:p>
            <a:r>
              <a:rPr lang="en-US" dirty="0" smtClean="0"/>
              <a:t>Establish regular, effective meetings</a:t>
            </a:r>
          </a:p>
          <a:p>
            <a:r>
              <a:rPr lang="en-US" dirty="0" smtClean="0"/>
              <a:t>Allow time for teams to go through the basic team-building stages </a:t>
            </a:r>
          </a:p>
          <a:p>
            <a:r>
              <a:rPr lang="en-US" dirty="0" smtClean="0"/>
              <a:t>Limit the size of work teams</a:t>
            </a:r>
            <a:r>
              <a:rPr lang="zh-TW" altLang="en-US" dirty="0"/>
              <a:t>工作團隊的規模</a:t>
            </a:r>
            <a:r>
              <a:rPr lang="en-US" dirty="0" smtClean="0"/>
              <a:t>to three to seven members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Advice on Teams</a:t>
            </a:r>
          </a:p>
        </p:txBody>
      </p:sp>
      <p:sp>
        <p:nvSpPr>
          <p:cNvPr id="6451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EDBA-EBC3-407A-A285-B88C5263A4A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 some social activities to help project team members and other stakeholders get to know each other better </a:t>
            </a:r>
          </a:p>
          <a:p>
            <a:r>
              <a:rPr lang="en-US" dirty="0" smtClean="0"/>
              <a:t>Stress team identity</a:t>
            </a:r>
            <a:r>
              <a:rPr lang="zh-TW" altLang="en-US" dirty="0"/>
              <a:t>強調團隊的身份</a:t>
            </a:r>
            <a:endParaRPr lang="en-US" dirty="0" smtClean="0"/>
          </a:p>
          <a:p>
            <a:r>
              <a:rPr lang="en-US" dirty="0" smtClean="0"/>
              <a:t>Nurture</a:t>
            </a:r>
            <a:r>
              <a:rPr lang="zh-TW" altLang="en-US" dirty="0"/>
              <a:t>培養</a:t>
            </a:r>
            <a:r>
              <a:rPr lang="en-US" dirty="0" smtClean="0"/>
              <a:t>team members and encourage them to help each other</a:t>
            </a:r>
          </a:p>
          <a:p>
            <a:r>
              <a:rPr lang="en-US" dirty="0" smtClean="0"/>
              <a:t>Take additional actions to work with virtual team members</a:t>
            </a:r>
          </a:p>
          <a:p>
            <a:endParaRPr lang="en-US" dirty="0" smtClean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Advice on Teams (cont’d)</a:t>
            </a:r>
          </a:p>
        </p:txBody>
      </p:sp>
      <p:sp>
        <p:nvSpPr>
          <p:cNvPr id="6656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419FB6-89AD-4B56-A803-1511FC888592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Software can help in producing RAMS and resource histograms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Project management software includes several features related to human resource management such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Assigning resources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Identifying potential resource shortages or underutilization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Leveling resources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Software to Assist in Human Resource Management</a:t>
            </a:r>
          </a:p>
        </p:txBody>
      </p:sp>
      <p:sp>
        <p:nvSpPr>
          <p:cNvPr id="6758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EDA0A-988F-4053-9F65-16A93AFF07C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01000" cy="4572000"/>
          </a:xfrm>
        </p:spPr>
        <p:txBody>
          <a:bodyPr/>
          <a:lstStyle/>
          <a:p>
            <a:r>
              <a:rPr lang="en-US" dirty="0" smtClean="0"/>
              <a:t>Project managers must </a:t>
            </a:r>
          </a:p>
          <a:p>
            <a:pPr lvl="1"/>
            <a:r>
              <a:rPr lang="en-US" dirty="0" smtClean="0"/>
              <a:t>Treat people with consideration and respect</a:t>
            </a:r>
          </a:p>
          <a:p>
            <a:pPr lvl="1"/>
            <a:r>
              <a:rPr lang="en-US" dirty="0" smtClean="0"/>
              <a:t>Understand what motivates them</a:t>
            </a:r>
          </a:p>
          <a:p>
            <a:pPr lvl="1"/>
            <a:r>
              <a:rPr lang="en-US" dirty="0" smtClean="0"/>
              <a:t>Communicate carefully with them</a:t>
            </a:r>
          </a:p>
          <a:p>
            <a:r>
              <a:rPr lang="en-US" dirty="0" smtClean="0"/>
              <a:t>Focus on your goal of enabling project team</a:t>
            </a:r>
            <a:r>
              <a:rPr lang="zh-TW" altLang="en-US" dirty="0"/>
              <a:t>實現專案團隊</a:t>
            </a:r>
            <a:r>
              <a:rPr lang="en-US" dirty="0" smtClean="0"/>
              <a:t>members to deliver their best work 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Project Resource Management Involves Much More Than Using Software</a:t>
            </a:r>
          </a:p>
        </p:txBody>
      </p:sp>
      <p:sp>
        <p:nvSpPr>
          <p:cNvPr id="68613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FC8A9F-9BF6-45D9-A598-E1B2444F533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Project human resource management includes the processes required to make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Main processes include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Plan human resource management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Acquire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Develop project team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Manage project team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/>
          <a:lstStyle/>
          <a:p>
            <a:r>
              <a:rPr lang="en-US" dirty="0" smtClean="0"/>
              <a:t>Chapter Summary</a:t>
            </a:r>
          </a:p>
        </p:txBody>
      </p:sp>
      <p:sp>
        <p:nvSpPr>
          <p:cNvPr id="696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67D4E-E157-4D62-9947-FB836A6F39F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Making the most effective use of the people involved with a project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Processes include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1. Planning human resource management: </a:t>
            </a:r>
            <a:r>
              <a:rPr lang="en-US" dirty="0" smtClean="0"/>
              <a:t>identifying and </a:t>
            </a:r>
            <a:r>
              <a:rPr lang="en-US" u="sng" dirty="0" smtClean="0"/>
              <a:t>documenting</a:t>
            </a:r>
            <a:r>
              <a:rPr lang="zh-TW" altLang="en-US" dirty="0"/>
              <a:t>文檔化</a:t>
            </a:r>
            <a:r>
              <a:rPr lang="en-US" dirty="0" smtClean="0"/>
              <a:t>project roles, responsibilities, and </a:t>
            </a:r>
            <a:r>
              <a:rPr lang="en-US" u="sng" dirty="0" smtClean="0"/>
              <a:t>reporting relationships</a:t>
            </a:r>
            <a:r>
              <a:rPr lang="zh-TW" altLang="zh-TW" dirty="0"/>
              <a:t>上下級</a:t>
            </a:r>
            <a:r>
              <a:rPr lang="zh-TW" altLang="zh-TW" dirty="0" smtClean="0"/>
              <a:t>關係</a:t>
            </a:r>
            <a:endParaRPr lang="en-US" altLang="zh-TW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2. Acquiring</a:t>
            </a:r>
            <a:r>
              <a:rPr lang="zh-TW" altLang="en-US" b="1" dirty="0"/>
              <a:t>取得</a:t>
            </a:r>
            <a:r>
              <a:rPr lang="en-US" b="1" dirty="0" smtClean="0"/>
              <a:t>the project team: </a:t>
            </a:r>
            <a:r>
              <a:rPr lang="en-US" dirty="0" smtClean="0"/>
              <a:t>getting the needed personnel </a:t>
            </a:r>
            <a:r>
              <a:rPr lang="en-US" u="sng" dirty="0" smtClean="0"/>
              <a:t>assigned</a:t>
            </a:r>
            <a:r>
              <a:rPr lang="zh-TW" altLang="zh-TW" dirty="0" smtClean="0"/>
              <a:t>調</a:t>
            </a:r>
            <a:r>
              <a:rPr lang="en-US" altLang="zh-TW" dirty="0" smtClean="0"/>
              <a:t>/</a:t>
            </a:r>
            <a:r>
              <a:rPr lang="zh-TW" altLang="zh-TW" dirty="0" smtClean="0"/>
              <a:t>指派</a:t>
            </a:r>
            <a:r>
              <a:rPr lang="en-US" dirty="0" smtClean="0"/>
              <a:t>to and working on the project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3. Developing</a:t>
            </a:r>
            <a:r>
              <a:rPr lang="zh-TW" altLang="zh-TW" dirty="0"/>
              <a:t>開發</a:t>
            </a:r>
            <a:r>
              <a:rPr lang="en-US" b="1" dirty="0" smtClean="0"/>
              <a:t>the project team: </a:t>
            </a:r>
            <a:r>
              <a:rPr lang="en-US" dirty="0" smtClean="0"/>
              <a:t>building individual and group </a:t>
            </a:r>
            <a:r>
              <a:rPr lang="en-US" u="sng" dirty="0" smtClean="0"/>
              <a:t>skills</a:t>
            </a:r>
            <a:r>
              <a:rPr lang="zh-TW" altLang="en-US" dirty="0"/>
              <a:t>發展技能</a:t>
            </a:r>
            <a:r>
              <a:rPr lang="en-US" dirty="0" smtClean="0"/>
              <a:t>to enhance project performance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4. Managing the project team:</a:t>
            </a:r>
            <a:r>
              <a:rPr lang="en-US" dirty="0" smtClean="0"/>
              <a:t> </a:t>
            </a:r>
            <a:r>
              <a:rPr lang="en-US" u="sng" dirty="0" smtClean="0"/>
              <a:t>tracking</a:t>
            </a:r>
            <a:r>
              <a:rPr lang="en-US" dirty="0" smtClean="0"/>
              <a:t> team member performance, </a:t>
            </a:r>
            <a:r>
              <a:rPr lang="en-US" u="sng" dirty="0" smtClean="0"/>
              <a:t>motivating</a:t>
            </a:r>
            <a:r>
              <a:rPr lang="en-US" dirty="0" smtClean="0"/>
              <a:t> team members, providing timely </a:t>
            </a:r>
            <a:r>
              <a:rPr lang="en-US" u="sng" dirty="0" smtClean="0"/>
              <a:t>feedback</a:t>
            </a:r>
            <a:r>
              <a:rPr lang="zh-TW" altLang="en-US" u="sng" dirty="0"/>
              <a:t> 見解</a:t>
            </a:r>
            <a:r>
              <a:rPr lang="en-US" dirty="0" smtClean="0"/>
              <a:t>, resolving issues and </a:t>
            </a:r>
            <a:r>
              <a:rPr lang="en-US" u="sng" dirty="0" smtClean="0"/>
              <a:t>conflicts</a:t>
            </a:r>
            <a:r>
              <a:rPr lang="zh-TW" altLang="en-US" u="sng" dirty="0" smtClean="0"/>
              <a:t>衝突</a:t>
            </a:r>
            <a:r>
              <a:rPr lang="en-US" dirty="0" smtClean="0"/>
              <a:t>, and </a:t>
            </a:r>
            <a:r>
              <a:rPr lang="en-US" u="sng" dirty="0" smtClean="0"/>
              <a:t>coordinating</a:t>
            </a:r>
            <a:r>
              <a:rPr lang="en-US" dirty="0" smtClean="0"/>
              <a:t> changes to help enhance project performance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Project Human Resource Management?</a:t>
            </a:r>
          </a:p>
        </p:txBody>
      </p:sp>
      <p:sp>
        <p:nvSpPr>
          <p:cNvPr id="18437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830807-6AFF-4B7E-9A21-32E636B402D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9-1. Project Human Resource Management Summary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BE7F09-45DB-4DF8-BAE6-8B96A7FA427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35668"/>
            <a:ext cx="7924800" cy="4827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997146"/>
            <a:ext cx="4788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Project staff assignment</a:t>
            </a:r>
            <a:r>
              <a:rPr lang="zh-TW" altLang="en-US" sz="1800" dirty="0" smtClean="0"/>
              <a:t>專案員工分配</a:t>
            </a:r>
            <a:endParaRPr lang="en-US" altLang="zh-TW" sz="1800" dirty="0" smtClean="0"/>
          </a:p>
          <a:p>
            <a:r>
              <a:rPr lang="en-US" sz="1800" dirty="0" smtClean="0"/>
              <a:t>Team performance assessment</a:t>
            </a:r>
            <a:r>
              <a:rPr lang="zh-TW" altLang="en-US" sz="1800" dirty="0"/>
              <a:t>團隊績效評估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Psychologists</a:t>
            </a:r>
            <a:r>
              <a:rPr lang="zh-TW" altLang="en-US" dirty="0"/>
              <a:t>心理學家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management theorists </a:t>
            </a:r>
            <a:r>
              <a:rPr lang="en-US" dirty="0" smtClean="0"/>
              <a:t>have devoted much research and thought to the field of </a:t>
            </a:r>
            <a:r>
              <a:rPr lang="en-US" u="sng" dirty="0" smtClean="0"/>
              <a:t>managing people at work</a:t>
            </a:r>
          </a:p>
          <a:p>
            <a:r>
              <a:rPr lang="en-US" dirty="0" smtClean="0"/>
              <a:t>Important areas related to project management include</a:t>
            </a:r>
          </a:p>
          <a:p>
            <a:pPr lvl="1"/>
            <a:r>
              <a:rPr lang="en-US" dirty="0" smtClean="0"/>
              <a:t>motivation</a:t>
            </a:r>
            <a:r>
              <a:rPr lang="zh-TW" altLang="zh-TW" dirty="0"/>
              <a:t>動機</a:t>
            </a:r>
            <a:r>
              <a:rPr lang="en-US" dirty="0" smtClean="0"/>
              <a:t>theories</a:t>
            </a:r>
          </a:p>
          <a:p>
            <a:pPr lvl="1"/>
            <a:r>
              <a:rPr lang="en-US" dirty="0" smtClean="0"/>
              <a:t>influence and power</a:t>
            </a:r>
            <a:r>
              <a:rPr lang="zh-TW" altLang="en-US" dirty="0"/>
              <a:t>影響力和權力</a:t>
            </a:r>
            <a:endParaRPr lang="en-US" dirty="0" smtClean="0"/>
          </a:p>
          <a:p>
            <a:pPr lvl="1"/>
            <a:r>
              <a:rPr lang="en-US" dirty="0" smtClean="0"/>
              <a:t>effectiveness</a:t>
            </a:r>
            <a:r>
              <a:rPr lang="zh-TW" altLang="en-US" dirty="0"/>
              <a:t>效力</a:t>
            </a:r>
            <a:endParaRPr 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Managing People</a:t>
            </a:r>
          </a:p>
        </p:txBody>
      </p:sp>
      <p:sp>
        <p:nvSpPr>
          <p:cNvPr id="20485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6F5EE5-EB00-4D42-A72F-97C3668C95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does </a:t>
            </a:r>
            <a:r>
              <a:rPr lang="en-US" b="1" dirty="0">
                <a:solidFill>
                  <a:srgbClr val="FF0000"/>
                </a:solidFill>
              </a:rPr>
              <a:t>intrinsic motivation </a:t>
            </a:r>
            <a:r>
              <a:rPr lang="en-US" b="1" dirty="0" smtClean="0">
                <a:solidFill>
                  <a:srgbClr val="FF0000"/>
                </a:solidFill>
              </a:rPr>
              <a:t>at work differ from extrinsic </a:t>
            </a:r>
            <a:r>
              <a:rPr lang="en-US" b="1" dirty="0">
                <a:solidFill>
                  <a:srgbClr val="FF0000"/>
                </a:solidFill>
              </a:rPr>
              <a:t>motivation at </a:t>
            </a:r>
            <a:r>
              <a:rPr lang="en-US" b="1" dirty="0" smtClean="0">
                <a:solidFill>
                  <a:srgbClr val="FF0000"/>
                </a:solidFill>
              </a:rPr>
              <a:t>work?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Intrinsic</a:t>
            </a:r>
            <a:r>
              <a:rPr lang="zh-TW" altLang="en-US" b="1" dirty="0" smtClean="0"/>
              <a:t>內在</a:t>
            </a:r>
            <a:r>
              <a:rPr lang="en-US" b="1" dirty="0" smtClean="0"/>
              <a:t> motivation</a:t>
            </a:r>
            <a:r>
              <a:rPr lang="en-US" dirty="0" smtClean="0"/>
              <a:t> causes people to participate in an activity for their own enjoyment</a:t>
            </a:r>
            <a:r>
              <a:rPr lang="zh-TW" altLang="en-US" dirty="0" smtClean="0"/>
              <a:t>自我享受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Extrinsic</a:t>
            </a:r>
            <a:r>
              <a:rPr lang="zh-TW" altLang="en-US" b="1" dirty="0" smtClean="0"/>
              <a:t>外在</a:t>
            </a:r>
            <a:r>
              <a:rPr lang="en-US" b="1" dirty="0" smtClean="0"/>
              <a:t> motivation</a:t>
            </a:r>
            <a:r>
              <a:rPr lang="en-US" dirty="0" smtClean="0"/>
              <a:t> causes people to do something for a reward or to avoid a penalty</a:t>
            </a:r>
            <a:r>
              <a:rPr lang="zh-TW" altLang="en-US" dirty="0"/>
              <a:t>獎勵或避免懲罰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example, some children take piano lessons for intrinsic motivation (they enjoy it) while others take them for extrinsic motivation (to get a reward or avoid punishment)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Intrinsic and Extrinsic Motivation</a:t>
            </a:r>
            <a:r>
              <a:rPr lang="zh-TW" altLang="en-US" dirty="0" smtClean="0"/>
              <a:t>動機</a:t>
            </a:r>
            <a:endParaRPr lang="en-US" dirty="0" smtClean="0"/>
          </a:p>
        </p:txBody>
      </p:sp>
      <p:sp>
        <p:nvSpPr>
          <p:cNvPr id="21509" name="Footer Placeholder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Technology Project Management, Seventh Edition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3C6201-79D3-4073-9E7D-1052C1BF49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3516</Words>
  <Application>Microsoft Office PowerPoint</Application>
  <PresentationFormat>On-screen Show (4:3)</PresentationFormat>
  <Paragraphs>379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Custom Design</vt:lpstr>
      <vt:lpstr>Theme1</vt:lpstr>
      <vt:lpstr>Chapter 9: Project Human Resource Management</vt:lpstr>
      <vt:lpstr>Learning Objectives</vt:lpstr>
      <vt:lpstr>The Importance of Human Resource Management</vt:lpstr>
      <vt:lpstr>Implications含意for the Future of IT Human Resource Management</vt:lpstr>
      <vt:lpstr>Global Issues</vt:lpstr>
      <vt:lpstr>What is Project Human Resource Management?</vt:lpstr>
      <vt:lpstr>Figure 9-1. Project Human Resource Management Summary</vt:lpstr>
      <vt:lpstr>Keys to Managing People</vt:lpstr>
      <vt:lpstr>Intrinsic and Extrinsic Motivation動機</vt:lpstr>
      <vt:lpstr>Maslow’s Hierarchy of Needs馬斯洛的需求層次</vt:lpstr>
      <vt:lpstr>Figure 9-2. Maslow’s Hierarchy of Needs</vt:lpstr>
      <vt:lpstr>Herzberg’s Motivational and Hygiene Factors赫茨伯格的激勵因素和保健因素</vt:lpstr>
      <vt:lpstr>Table 9-1: Examples of Herzberg’s Hygiene Factors and Motivators</vt:lpstr>
      <vt:lpstr>McClelland’s Acquired-Needs Theory</vt:lpstr>
      <vt:lpstr>McGregor’s Theory X and Y 麥格雷戈的X和Y理論</vt:lpstr>
      <vt:lpstr>Theory Z</vt:lpstr>
      <vt:lpstr>Thamhain and Wilemon’s Ways to Have Influence on Projects</vt:lpstr>
      <vt:lpstr>Thamhain and Wilemon’s Ways to Have Influence on Projects (cont’d)</vt:lpstr>
      <vt:lpstr>Ways to Influence that Help and Hurt Projects</vt:lpstr>
      <vt:lpstr>Power</vt:lpstr>
      <vt:lpstr>Covey and Improving Effectiveness</vt:lpstr>
      <vt:lpstr>Empathic Listening and Rapport</vt:lpstr>
      <vt:lpstr>1.Developing the Human Resource Plan</vt:lpstr>
      <vt:lpstr>Figure 9-3. Sample Organizational Chart for a Large IT Project</vt:lpstr>
      <vt:lpstr>Responsibility Assignment Matrices</vt:lpstr>
      <vt:lpstr>Figure 9-5. Sample Responsibility Assignment Matrix (RAM)</vt:lpstr>
      <vt:lpstr>Table 9-2. Sample RACI Chart</vt:lpstr>
      <vt:lpstr>Staffing Management Plans and Resource Histograms</vt:lpstr>
      <vt:lpstr>Figure 9-6. Sample Resource Histogram</vt:lpstr>
      <vt:lpstr>2.Acquiring獲取the Project Team</vt:lpstr>
      <vt:lpstr>Resource Loading資源負荷</vt:lpstr>
      <vt:lpstr>Figure 9-7. Sample Histogram Showing an Overallocated Individual</vt:lpstr>
      <vt:lpstr>Resource Leveling資源調配</vt:lpstr>
      <vt:lpstr>Figure 9-8. Resource Leveling Example</vt:lpstr>
      <vt:lpstr>Benefits of Resource Leveling資源調配</vt:lpstr>
      <vt:lpstr>3.Developing開發 the Project Team</vt:lpstr>
      <vt:lpstr>Tuckman Model of Team Development團隊發展階段模型</vt:lpstr>
      <vt:lpstr>Training</vt:lpstr>
      <vt:lpstr>Meyers-Briggs Type Indicator (MBTI) 邁爾斯-布里格斯性格分類指標</vt:lpstr>
      <vt:lpstr>Social Styles Profile</vt:lpstr>
      <vt:lpstr>Figure 9-9. Social Styles</vt:lpstr>
      <vt:lpstr>DISC Profiles</vt:lpstr>
      <vt:lpstr>Figure 9-10. The DISC Profile</vt:lpstr>
      <vt:lpstr>Reward and Recognition獎勵和認可Systems</vt:lpstr>
      <vt:lpstr>4.Managing the Project Team</vt:lpstr>
      <vt:lpstr>Tools and Techniques for Managing Project Teams</vt:lpstr>
      <vt:lpstr>Conflict Handling Modes</vt:lpstr>
      <vt:lpstr>Figure 9-11. Conflict Handling Modes</vt:lpstr>
      <vt:lpstr>Conflict Can Be Good</vt:lpstr>
      <vt:lpstr>Five Dysfunctions功能障礙of a Team</vt:lpstr>
      <vt:lpstr>General Advice on Teams</vt:lpstr>
      <vt:lpstr>General Advice on Teams (cont’d)</vt:lpstr>
      <vt:lpstr>Using Software to Assist in Human Resource Management</vt:lpstr>
      <vt:lpstr>Project Resource Management Involves Much More Than Using Software</vt:lpstr>
      <vt:lpstr>Chapter Summary</vt:lpstr>
    </vt:vector>
  </TitlesOfParts>
  <Company>Augsburg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user</cp:lastModifiedBy>
  <cp:revision>233</cp:revision>
  <cp:lastPrinted>2014-04-21T05:31:28Z</cp:lastPrinted>
  <dcterms:created xsi:type="dcterms:W3CDTF">2001-07-05T23:10:12Z</dcterms:created>
  <dcterms:modified xsi:type="dcterms:W3CDTF">2017-05-30T13:47:09Z</dcterms:modified>
</cp:coreProperties>
</file>