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912" r:id="rId2"/>
  </p:sldMasterIdLst>
  <p:notesMasterIdLst>
    <p:notesMasterId r:id="rId41"/>
  </p:notesMasterIdLst>
  <p:handoutMasterIdLst>
    <p:handoutMasterId r:id="rId42"/>
  </p:handoutMasterIdLst>
  <p:sldIdLst>
    <p:sldId id="257" r:id="rId3"/>
    <p:sldId id="336" r:id="rId4"/>
    <p:sldId id="338" r:id="rId5"/>
    <p:sldId id="339" r:id="rId6"/>
    <p:sldId id="378" r:id="rId7"/>
    <p:sldId id="386" r:id="rId8"/>
    <p:sldId id="351" r:id="rId9"/>
    <p:sldId id="347" r:id="rId10"/>
    <p:sldId id="352" r:id="rId11"/>
    <p:sldId id="348" r:id="rId12"/>
    <p:sldId id="346" r:id="rId13"/>
    <p:sldId id="353" r:id="rId14"/>
    <p:sldId id="355" r:id="rId15"/>
    <p:sldId id="356" r:id="rId16"/>
    <p:sldId id="340" r:id="rId17"/>
    <p:sldId id="341" r:id="rId18"/>
    <p:sldId id="343" r:id="rId19"/>
    <p:sldId id="388" r:id="rId20"/>
    <p:sldId id="389" r:id="rId21"/>
    <p:sldId id="391" r:id="rId22"/>
    <p:sldId id="349" r:id="rId23"/>
    <p:sldId id="357" r:id="rId24"/>
    <p:sldId id="392" r:id="rId25"/>
    <p:sldId id="361" r:id="rId26"/>
    <p:sldId id="364" r:id="rId27"/>
    <p:sldId id="380" r:id="rId28"/>
    <p:sldId id="365" r:id="rId29"/>
    <p:sldId id="366" r:id="rId30"/>
    <p:sldId id="385" r:id="rId31"/>
    <p:sldId id="368" r:id="rId32"/>
    <p:sldId id="369" r:id="rId33"/>
    <p:sldId id="370" r:id="rId34"/>
    <p:sldId id="371" r:id="rId35"/>
    <p:sldId id="372" r:id="rId36"/>
    <p:sldId id="382" r:id="rId37"/>
    <p:sldId id="373" r:id="rId38"/>
    <p:sldId id="374" r:id="rId39"/>
    <p:sldId id="377" r:id="rId4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51" autoAdjust="0"/>
  </p:normalViewPr>
  <p:slideViewPr>
    <p:cSldViewPr>
      <p:cViewPr varScale="1">
        <p:scale>
          <a:sx n="63" d="100"/>
          <a:sy n="63" d="100"/>
        </p:scale>
        <p:origin x="8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91C4D6C-6EDE-49B0-A311-F32A12FED5D1}" type="slidenum">
              <a:rPr lang="en-US"/>
              <a:pPr>
                <a:defRPr/>
              </a:pPr>
              <a:t>‹#›</a:t>
            </a:fld>
            <a:endParaRPr lang="en-US" dirty="0"/>
          </a:p>
        </p:txBody>
      </p:sp>
    </p:spTree>
    <p:extLst>
      <p:ext uri="{BB962C8B-B14F-4D97-AF65-F5344CB8AC3E}">
        <p14:creationId xmlns:p14="http://schemas.microsoft.com/office/powerpoint/2010/main" val="140029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46F34499-B82A-45E5-967D-F3C4D18AFBEB}" type="slidenum">
              <a:rPr lang="en-US"/>
              <a:pPr>
                <a:defRPr/>
              </a:pPr>
              <a:t>‹#›</a:t>
            </a:fld>
            <a:endParaRPr lang="en-US" dirty="0"/>
          </a:p>
        </p:txBody>
      </p:sp>
    </p:spTree>
    <p:extLst>
      <p:ext uri="{BB962C8B-B14F-4D97-AF65-F5344CB8AC3E}">
        <p14:creationId xmlns:p14="http://schemas.microsoft.com/office/powerpoint/2010/main" val="240114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a:p>
        </p:txBody>
      </p:sp>
      <p:sp>
        <p:nvSpPr>
          <p:cNvPr id="55300" name="Slide Number Placeholder 3"/>
          <p:cNvSpPr>
            <a:spLocks noGrp="1"/>
          </p:cNvSpPr>
          <p:nvPr>
            <p:ph type="sldNum" sz="quarter" idx="5"/>
          </p:nvPr>
        </p:nvSpPr>
        <p:spPr>
          <a:noFill/>
        </p:spPr>
        <p:txBody>
          <a:bodyPr/>
          <a:lstStyle/>
          <a:p>
            <a:fld id="{BF5120FB-DB2F-4316-B49C-3147D5074945}"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C8F429C8-286F-4CBB-8323-E07CB01A2B7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E4D68D3E-95C0-4AD3-9DF7-A60E65E6C68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EC1AA9CB-A49F-428D-8075-9BAA7E4AAB5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Information Technology Project Management, Seventh Edition</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5CE54AD-B30A-469E-AD93-7B59B656CE34}"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a:t>Information Technology Project Management, Seventh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E7041028-70A1-4883-98CC-1414125760B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8" name="Slide Number Placeholder 5"/>
          <p:cNvSpPr>
            <a:spLocks noGrp="1"/>
          </p:cNvSpPr>
          <p:nvPr>
            <p:ph type="sldNum" sz="quarter" idx="12"/>
          </p:nvPr>
        </p:nvSpPr>
        <p:spPr/>
        <p:txBody>
          <a:bodyPr/>
          <a:lstStyle>
            <a:lvl1pPr>
              <a:defRPr/>
            </a:lvl1pPr>
            <a:extLst/>
          </a:lstStyle>
          <a:p>
            <a:pPr>
              <a:defRPr/>
            </a:pPr>
            <a:fld id="{4BDBFCCD-691C-40AA-8EFC-CF970F22E1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88ECA2BC-76D7-4F9C-9D66-33CDF6D917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9" name="Slide Number Placeholder 8"/>
          <p:cNvSpPr>
            <a:spLocks noGrp="1"/>
          </p:cNvSpPr>
          <p:nvPr>
            <p:ph type="sldNum" sz="quarter" idx="12"/>
          </p:nvPr>
        </p:nvSpPr>
        <p:spPr/>
        <p:txBody>
          <a:bodyPr/>
          <a:lstStyle>
            <a:lvl1pPr>
              <a:defRPr/>
            </a:lvl1pPr>
            <a:extLst/>
          </a:lstStyle>
          <a:p>
            <a:pPr>
              <a:defRPr/>
            </a:pPr>
            <a:fld id="{80E1AB30-0018-412D-8C9C-E8D2BE76AA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5" name="Slide Number Placeholder 4"/>
          <p:cNvSpPr>
            <a:spLocks noGrp="1"/>
          </p:cNvSpPr>
          <p:nvPr>
            <p:ph type="sldNum" sz="quarter" idx="12"/>
          </p:nvPr>
        </p:nvSpPr>
        <p:spPr/>
        <p:txBody>
          <a:bodyPr/>
          <a:lstStyle>
            <a:lvl1pPr>
              <a:defRPr/>
            </a:lvl1pPr>
            <a:extLst/>
          </a:lstStyle>
          <a:p>
            <a:pPr>
              <a:defRPr/>
            </a:pPr>
            <a:fld id="{84AA60CE-7DB8-4518-9645-A357FEA2E3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4" name="Slide Number Placeholder 17"/>
          <p:cNvSpPr>
            <a:spLocks noGrp="1"/>
          </p:cNvSpPr>
          <p:nvPr>
            <p:ph type="sldNum" sz="quarter" idx="12"/>
          </p:nvPr>
        </p:nvSpPr>
        <p:spPr/>
        <p:txBody>
          <a:bodyPr/>
          <a:lstStyle>
            <a:lvl1pPr>
              <a:defRPr/>
            </a:lvl1pPr>
          </a:lstStyle>
          <a:p>
            <a:pPr>
              <a:defRPr/>
            </a:pPr>
            <a:fld id="{FE14304E-FB8E-4A11-90C0-0D1234AF3E6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0BF5E2FE-52D3-4232-B85F-0C3C8901D3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7603967C-F284-4E77-A024-1853F01D66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a:t>Information Technology Project Management, Seventh Edition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5475CA9-08CF-4B16-8E5B-A9E2B9C71B7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260BCE2F-BB23-47FB-93E3-7F57817977C3}"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13152180-080B-47A2-A616-2BCCE64515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6" name="Slide Number Placeholder 5"/>
          <p:cNvSpPr>
            <a:spLocks noGrp="1"/>
          </p:cNvSpPr>
          <p:nvPr>
            <p:ph type="sldNum" sz="quarter" idx="12"/>
          </p:nvPr>
        </p:nvSpPr>
        <p:spPr/>
        <p:txBody>
          <a:bodyPr/>
          <a:lstStyle>
            <a:lvl1pPr>
              <a:defRPr/>
            </a:lvl1pPr>
          </a:lstStyle>
          <a:p>
            <a:pPr>
              <a:defRPr/>
            </a:pPr>
            <a:fld id="{1C232BB4-75B4-4C69-94AD-424C8FD0F9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487B63AB-9E04-47FC-9F10-3CEA81C558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9" name="Slide Number Placeholder 5"/>
          <p:cNvSpPr>
            <a:spLocks noGrp="1"/>
          </p:cNvSpPr>
          <p:nvPr>
            <p:ph type="sldNum" sz="quarter" idx="12"/>
          </p:nvPr>
        </p:nvSpPr>
        <p:spPr/>
        <p:txBody>
          <a:bodyPr/>
          <a:lstStyle>
            <a:lvl1pPr>
              <a:defRPr/>
            </a:lvl1pPr>
          </a:lstStyle>
          <a:p>
            <a:pPr>
              <a:defRPr/>
            </a:pPr>
            <a:fld id="{D6068384-3A5E-42B0-9DB2-68C2834A8D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5" name="Slide Number Placeholder 5"/>
          <p:cNvSpPr>
            <a:spLocks noGrp="1"/>
          </p:cNvSpPr>
          <p:nvPr>
            <p:ph type="sldNum" sz="quarter" idx="12"/>
          </p:nvPr>
        </p:nvSpPr>
        <p:spPr/>
        <p:txBody>
          <a:bodyPr/>
          <a:lstStyle>
            <a:lvl1pPr>
              <a:defRPr/>
            </a:lvl1pPr>
          </a:lstStyle>
          <a:p>
            <a:pPr>
              <a:defRPr/>
            </a:pPr>
            <a:fld id="{D59D01A5-6FD8-44B4-AD7E-D5CC8471A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4" name="Slide Number Placeholder 5"/>
          <p:cNvSpPr>
            <a:spLocks noGrp="1"/>
          </p:cNvSpPr>
          <p:nvPr>
            <p:ph type="sldNum" sz="quarter" idx="12"/>
          </p:nvPr>
        </p:nvSpPr>
        <p:spPr/>
        <p:txBody>
          <a:bodyPr/>
          <a:lstStyle>
            <a:lvl1pPr>
              <a:defRPr/>
            </a:lvl1pPr>
          </a:lstStyle>
          <a:p>
            <a:pPr>
              <a:defRPr/>
            </a:pPr>
            <a:fld id="{458B6FEB-F9E5-4AD9-9F53-51CC456E2E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6349C5E4-E79D-433E-94F2-96A93C7FD0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Information Technology Project Management, Seventh Edition</a:t>
            </a:r>
          </a:p>
        </p:txBody>
      </p:sp>
      <p:sp>
        <p:nvSpPr>
          <p:cNvPr id="7" name="Slide Number Placeholder 5"/>
          <p:cNvSpPr>
            <a:spLocks noGrp="1"/>
          </p:cNvSpPr>
          <p:nvPr>
            <p:ph type="sldNum" sz="quarter" idx="12"/>
          </p:nvPr>
        </p:nvSpPr>
        <p:spPr/>
        <p:txBody>
          <a:bodyPr/>
          <a:lstStyle>
            <a:lvl1pPr>
              <a:defRPr/>
            </a:lvl1pPr>
          </a:lstStyle>
          <a:p>
            <a:pPr>
              <a:defRPr/>
            </a:pPr>
            <a:fld id="{7E4D32EF-206D-4E59-ADF9-6B674F5D28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a:t>Information Technology Project Management, Seventh Edition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7B9482A8-9EF2-49AB-81BA-2929840DB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a:t>Information Technology Project Management, Seventh Edition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9482A8-9EF2-49AB-81BA-2929840DBB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10:</a:t>
            </a:r>
            <a:br>
              <a:rPr dirty="0">
                <a:effectLst>
                  <a:outerShdw blurRad="38100" dist="38100" dir="2700000" algn="tl">
                    <a:srgbClr val="FFFFFF"/>
                  </a:outerShdw>
                </a:effectLst>
                <a:latin typeface="Arial Rounded MT Bold" pitchFamily="34" charset="0"/>
              </a:rPr>
            </a:br>
            <a:r>
              <a:rPr dirty="0">
                <a:effectLst>
                  <a:outerShdw blurRad="38100" dist="38100" dir="2700000" algn="tl">
                    <a:srgbClr val="FFFFFF"/>
                  </a:outerShdw>
                </a:effectLst>
                <a:latin typeface="Arial Rounded MT Bold" pitchFamily="34" charset="0"/>
              </a:rPr>
              <a:t>Project Communications Management</a:t>
            </a: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828800"/>
            <a:ext cx="8458200" cy="4343400"/>
          </a:xfrm>
        </p:spPr>
        <p:txBody>
          <a:bodyPr/>
          <a:lstStyle/>
          <a:p>
            <a:pPr>
              <a:spcBef>
                <a:spcPct val="100000"/>
              </a:spcBef>
              <a:buClr>
                <a:srgbClr val="666699"/>
              </a:buClr>
              <a:buFont typeface="Wingdings" pitchFamily="2" charset="2"/>
              <a:buChar char="§"/>
            </a:pPr>
            <a:r>
              <a:rPr lang="en-US" u="sng" dirty="0"/>
              <a:t>Short, frequent meeting</a:t>
            </a:r>
            <a:r>
              <a:rPr lang="en-US" dirty="0"/>
              <a:t>s</a:t>
            </a:r>
            <a:r>
              <a:rPr lang="zh-TW" altLang="en-US" dirty="0"/>
              <a:t>頻繁的會議</a:t>
            </a:r>
            <a:r>
              <a:rPr lang="en-US" dirty="0"/>
              <a:t>are often very effective in IT projects</a:t>
            </a:r>
          </a:p>
          <a:p>
            <a:pPr>
              <a:spcBef>
                <a:spcPct val="100000"/>
              </a:spcBef>
              <a:buClr>
                <a:srgbClr val="666699"/>
              </a:buClr>
              <a:buFont typeface="Wingdings" pitchFamily="2" charset="2"/>
              <a:buChar char="§"/>
            </a:pPr>
            <a:r>
              <a:rPr lang="en-US" u="sng" dirty="0"/>
              <a:t>Stand-up meetings </a:t>
            </a:r>
            <a:r>
              <a:rPr lang="en-US" dirty="0"/>
              <a:t>force people to focus on what they really need to communicate</a:t>
            </a:r>
          </a:p>
          <a:p>
            <a:pPr>
              <a:spcBef>
                <a:spcPct val="100000"/>
              </a:spcBef>
              <a:buClr>
                <a:srgbClr val="666699"/>
              </a:buClr>
              <a:buFont typeface="Wingdings" pitchFamily="2" charset="2"/>
              <a:buChar char="§"/>
            </a:pPr>
            <a:r>
              <a:rPr lang="en-US" dirty="0"/>
              <a:t>Some companies have policies</a:t>
            </a:r>
            <a:r>
              <a:rPr lang="zh-TW" altLang="en-US" dirty="0"/>
              <a:t>策略</a:t>
            </a:r>
            <a:r>
              <a:rPr lang="en-US" u="sng" dirty="0"/>
              <a:t>preventing the use of e-mail between certain hours </a:t>
            </a:r>
            <a:r>
              <a:rPr lang="en-US" dirty="0"/>
              <a:t>or even entire days of the week</a:t>
            </a:r>
          </a:p>
        </p:txBody>
      </p:sp>
      <p:sp>
        <p:nvSpPr>
          <p:cNvPr id="22530" name="Rectangle 2"/>
          <p:cNvSpPr>
            <a:spLocks noGrp="1" noChangeArrowheads="1"/>
          </p:cNvSpPr>
          <p:nvPr>
            <p:ph type="title"/>
          </p:nvPr>
        </p:nvSpPr>
        <p:spPr/>
        <p:txBody>
          <a:bodyPr>
            <a:normAutofit fontScale="90000"/>
          </a:bodyPr>
          <a:lstStyle/>
          <a:p>
            <a:r>
              <a:rPr lang="en-US" dirty="0"/>
              <a:t>Encouraging More Face-to-Face Interactions</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34D694-D08E-4893-8645-A8AFEF63C205}"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981200"/>
            <a:ext cx="8458200" cy="4343400"/>
          </a:xfrm>
        </p:spPr>
        <p:txBody>
          <a:bodyPr/>
          <a:lstStyle/>
          <a:p>
            <a:pPr>
              <a:spcBef>
                <a:spcPct val="100000"/>
              </a:spcBef>
              <a:buClr>
                <a:srgbClr val="666699"/>
              </a:buClr>
              <a:buFont typeface="Wingdings" pitchFamily="2" charset="2"/>
              <a:buChar char="§"/>
            </a:pPr>
            <a:r>
              <a:rPr lang="en-US" u="sng" dirty="0"/>
              <a:t>Don’t bury</a:t>
            </a:r>
            <a:r>
              <a:rPr lang="zh-TW" altLang="en-US" dirty="0"/>
              <a:t>隱藏</a:t>
            </a:r>
            <a:r>
              <a:rPr lang="en-US" dirty="0"/>
              <a:t>crucial information</a:t>
            </a:r>
          </a:p>
          <a:p>
            <a:pPr>
              <a:spcBef>
                <a:spcPct val="100000"/>
              </a:spcBef>
              <a:buClr>
                <a:srgbClr val="666699"/>
              </a:buClr>
              <a:buFont typeface="Wingdings" pitchFamily="2" charset="2"/>
              <a:buChar char="§"/>
            </a:pPr>
            <a:r>
              <a:rPr lang="en-US" u="sng" dirty="0"/>
              <a:t>Don’t be afraid </a:t>
            </a:r>
            <a:r>
              <a:rPr lang="en-US" dirty="0"/>
              <a:t>to report bad information</a:t>
            </a:r>
          </a:p>
          <a:p>
            <a:pPr>
              <a:spcBef>
                <a:spcPct val="100000"/>
              </a:spcBef>
              <a:buClr>
                <a:srgbClr val="666699"/>
              </a:buClr>
              <a:buFont typeface="Wingdings" pitchFamily="2" charset="2"/>
              <a:buChar char="§"/>
            </a:pPr>
            <a:r>
              <a:rPr lang="en-US" u="sng" dirty="0"/>
              <a:t>Oral communication</a:t>
            </a:r>
            <a:r>
              <a:rPr lang="zh-TW" altLang="en-US" dirty="0"/>
              <a:t>口頭溝通</a:t>
            </a:r>
            <a:r>
              <a:rPr lang="en-US" dirty="0"/>
              <a:t>via meetings and </a:t>
            </a:r>
            <a:r>
              <a:rPr lang="en-US" u="sng" dirty="0"/>
              <a:t>informal talks </a:t>
            </a:r>
            <a:r>
              <a:rPr lang="en-US" dirty="0"/>
              <a:t>helps bring important information</a:t>
            </a:r>
            <a:r>
              <a:rPr lang="en-US" dirty="0">
                <a:cs typeface="Times New Roman" pitchFamily="18" charset="0"/>
              </a:rPr>
              <a:t>—</a:t>
            </a:r>
            <a:r>
              <a:rPr lang="en-US" dirty="0"/>
              <a:t>good and bad</a:t>
            </a:r>
            <a:r>
              <a:rPr lang="en-US" dirty="0">
                <a:cs typeface="Times New Roman" pitchFamily="18" charset="0"/>
              </a:rPr>
              <a:t>—</a:t>
            </a:r>
            <a:r>
              <a:rPr lang="en-US" dirty="0"/>
              <a:t>out into the open</a:t>
            </a:r>
          </a:p>
        </p:txBody>
      </p:sp>
      <p:sp>
        <p:nvSpPr>
          <p:cNvPr id="20482" name="Rectangle 2"/>
          <p:cNvSpPr>
            <a:spLocks noGrp="1" noChangeArrowheads="1"/>
          </p:cNvSpPr>
          <p:nvPr>
            <p:ph type="title"/>
          </p:nvPr>
        </p:nvSpPr>
        <p:spPr/>
        <p:txBody>
          <a:bodyPr>
            <a:normAutofit fontScale="90000"/>
          </a:bodyPr>
          <a:lstStyle/>
          <a:p>
            <a:r>
              <a:rPr lang="en-US" dirty="0"/>
              <a:t>Distributing Information in an Effective and Timely Manner</a:t>
            </a:r>
            <a:r>
              <a:rPr lang="zh-TW" altLang="en-US" dirty="0"/>
              <a:t>傳播有效和即時的訊息</a:t>
            </a:r>
            <a:endParaRPr lang="en-US" dirty="0"/>
          </a:p>
        </p:txBody>
      </p:sp>
      <p:sp>
        <p:nvSpPr>
          <p:cNvPr id="2048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18C68D1-3354-47B1-B13F-4C776BE79FAF}"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600200"/>
            <a:ext cx="8458200" cy="4572000"/>
          </a:xfrm>
        </p:spPr>
        <p:txBody>
          <a:bodyPr/>
          <a:lstStyle/>
          <a:p>
            <a:pPr>
              <a:spcBef>
                <a:spcPct val="80000"/>
              </a:spcBef>
              <a:buClr>
                <a:srgbClr val="666699"/>
              </a:buClr>
            </a:pPr>
            <a:r>
              <a:rPr lang="en-US" u="sng" dirty="0"/>
              <a:t>Rarely does the receiver interpret a message exactly as the sender </a:t>
            </a:r>
            <a:r>
              <a:rPr lang="en-US" dirty="0"/>
              <a:t>intended</a:t>
            </a:r>
          </a:p>
          <a:p>
            <a:pPr>
              <a:spcBef>
                <a:spcPct val="80000"/>
              </a:spcBef>
              <a:buClr>
                <a:srgbClr val="666699"/>
              </a:buClr>
            </a:pPr>
            <a:r>
              <a:rPr lang="en-US" dirty="0"/>
              <a:t>Geographic location</a:t>
            </a:r>
            <a:r>
              <a:rPr lang="zh-TW" altLang="en-US" dirty="0"/>
              <a:t>地理位置</a:t>
            </a:r>
            <a:r>
              <a:rPr lang="en-US" dirty="0"/>
              <a:t>and cultural background affect the complexity of project communications</a:t>
            </a:r>
          </a:p>
          <a:p>
            <a:pPr lvl="1">
              <a:spcBef>
                <a:spcPct val="80000"/>
              </a:spcBef>
              <a:buClr>
                <a:srgbClr val="666699"/>
              </a:buClr>
            </a:pPr>
            <a:r>
              <a:rPr lang="en-US" dirty="0"/>
              <a:t>Different working hours</a:t>
            </a:r>
          </a:p>
          <a:p>
            <a:pPr lvl="1">
              <a:spcBef>
                <a:spcPct val="80000"/>
              </a:spcBef>
              <a:buClr>
                <a:srgbClr val="666699"/>
              </a:buClr>
            </a:pPr>
            <a:r>
              <a:rPr lang="en-US" dirty="0"/>
              <a:t>Language barriers</a:t>
            </a:r>
          </a:p>
          <a:p>
            <a:pPr lvl="1">
              <a:spcBef>
                <a:spcPct val="80000"/>
              </a:spcBef>
              <a:buClr>
                <a:srgbClr val="666699"/>
              </a:buClr>
            </a:pPr>
            <a:r>
              <a:rPr lang="en-US" dirty="0"/>
              <a:t>Different cultural norms</a:t>
            </a:r>
            <a:r>
              <a:rPr lang="zh-TW" altLang="en-US" dirty="0"/>
              <a:t>文化規範</a:t>
            </a:r>
            <a:endParaRPr lang="en-US" dirty="0"/>
          </a:p>
          <a:p>
            <a:endParaRPr lang="en-US" dirty="0"/>
          </a:p>
        </p:txBody>
      </p:sp>
      <p:sp>
        <p:nvSpPr>
          <p:cNvPr id="27650" name="Rectangle 2"/>
          <p:cNvSpPr>
            <a:spLocks noGrp="1" noChangeArrowheads="1"/>
          </p:cNvSpPr>
          <p:nvPr>
            <p:ph type="title"/>
          </p:nvPr>
        </p:nvSpPr>
        <p:spPr/>
        <p:txBody>
          <a:bodyPr>
            <a:normAutofit fontScale="90000"/>
          </a:bodyPr>
          <a:lstStyle/>
          <a:p>
            <a:r>
              <a:rPr lang="en-US" dirty="0"/>
              <a:t>Other Communication Considerations</a:t>
            </a:r>
          </a:p>
        </p:txBody>
      </p:sp>
      <p:sp>
        <p:nvSpPr>
          <p:cNvPr id="2765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3ED1362-77DC-4486-BA61-3B6FCC150406}"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057400"/>
            <a:ext cx="8458200" cy="4267200"/>
          </a:xfrm>
        </p:spPr>
        <p:txBody>
          <a:bodyPr/>
          <a:lstStyle/>
          <a:p>
            <a:pPr>
              <a:buClr>
                <a:srgbClr val="666699"/>
              </a:buClr>
            </a:pPr>
            <a:r>
              <a:rPr lang="en-US" dirty="0"/>
              <a:t>As the number of people involved increases, the complexity of communications increases because there are more communications channels or pathways through which people can communicate.</a:t>
            </a:r>
          </a:p>
          <a:p>
            <a:pPr marL="109537" indent="0">
              <a:buClr>
                <a:srgbClr val="666699"/>
              </a:buClr>
              <a:buNone/>
            </a:pPr>
            <a:r>
              <a:rPr lang="zh-TW" altLang="en-US" dirty="0"/>
              <a:t>  人們可以透過某些途徑溝通</a:t>
            </a:r>
            <a:endParaRPr lang="en-US" dirty="0"/>
          </a:p>
          <a:p>
            <a:pPr>
              <a:buClr>
                <a:srgbClr val="666699"/>
              </a:buClr>
            </a:pPr>
            <a:r>
              <a:rPr lang="en-US" dirty="0"/>
              <a:t>Number of communications channels = </a:t>
            </a:r>
            <a:r>
              <a:rPr lang="en-US" i="1" u="sng" dirty="0"/>
              <a:t>n</a:t>
            </a:r>
            <a:r>
              <a:rPr lang="en-US" u="sng" dirty="0"/>
              <a:t>(</a:t>
            </a:r>
            <a:r>
              <a:rPr lang="en-US" i="1" u="sng" dirty="0"/>
              <a:t>n-1</a:t>
            </a:r>
            <a:r>
              <a:rPr lang="en-US" u="sng" dirty="0"/>
              <a:t>)</a:t>
            </a:r>
            <a:endParaRPr lang="en-US" dirty="0"/>
          </a:p>
          <a:p>
            <a:pPr>
              <a:buClr>
                <a:srgbClr val="666699"/>
              </a:buClr>
              <a:buNone/>
            </a:pPr>
            <a:r>
              <a:rPr lang="en-US" dirty="0"/>
              <a:t>				      			 	     2		 </a:t>
            </a:r>
            <a:br>
              <a:rPr lang="en-US" dirty="0"/>
            </a:br>
            <a:r>
              <a:rPr lang="en-US" dirty="0"/>
              <a:t>where</a:t>
            </a:r>
            <a:r>
              <a:rPr lang="en-US" i="1" dirty="0"/>
              <a:t> n</a:t>
            </a:r>
            <a:r>
              <a:rPr lang="en-US" dirty="0"/>
              <a:t> is the number of people involved</a:t>
            </a:r>
          </a:p>
        </p:txBody>
      </p:sp>
      <p:sp>
        <p:nvSpPr>
          <p:cNvPr id="29698" name="Rectangle 2"/>
          <p:cNvSpPr>
            <a:spLocks noGrp="1" noChangeArrowheads="1"/>
          </p:cNvSpPr>
          <p:nvPr>
            <p:ph type="title"/>
          </p:nvPr>
        </p:nvSpPr>
        <p:spPr/>
        <p:txBody>
          <a:bodyPr>
            <a:normAutofit fontScale="90000"/>
          </a:bodyPr>
          <a:lstStyle/>
          <a:p>
            <a:r>
              <a:rPr lang="en-US" dirty="0"/>
              <a:t>Determining the Number of Communications Channels</a:t>
            </a:r>
            <a:r>
              <a:rPr lang="zh-TW" altLang="en-US" dirty="0"/>
              <a:t>溝通渠道的數量</a:t>
            </a:r>
            <a:endParaRPr lang="en-US" dirty="0"/>
          </a:p>
        </p:txBody>
      </p:sp>
      <p:sp>
        <p:nvSpPr>
          <p:cNvPr id="2970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9A9DAF9-50B2-4BD0-A6D7-3428D1B547B9}"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a:t>Figure 10-2. The Impact of the Number of People on Communications Channels</a:t>
            </a:r>
            <a:endParaRPr lang="en-US" sz="4400" dirty="0"/>
          </a:p>
        </p:txBody>
      </p:sp>
      <p:sp>
        <p:nvSpPr>
          <p:cNvPr id="30725"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97773767-0404-439F-BDD5-8029323C6671}" type="slidenum">
              <a:rPr lang="en-US" smtClean="0"/>
              <a:pPr>
                <a:defRPr/>
              </a:pPr>
              <a:t>14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599043" cy="51377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spcBef>
                <a:spcPct val="100000"/>
              </a:spcBef>
              <a:buClr>
                <a:srgbClr val="666699"/>
              </a:buClr>
              <a:buFont typeface="Wingdings" pitchFamily="2" charset="2"/>
              <a:buChar char="§"/>
            </a:pPr>
            <a:r>
              <a:rPr lang="en-US" dirty="0"/>
              <a:t>Every project should include some type of </a:t>
            </a:r>
            <a:r>
              <a:rPr lang="en-US" b="1" dirty="0"/>
              <a:t>communications management plan</a:t>
            </a:r>
            <a:r>
              <a:rPr lang="en-US" dirty="0"/>
              <a:t>, a document that guides project communications</a:t>
            </a:r>
          </a:p>
          <a:p>
            <a:r>
              <a:rPr lang="en-US" dirty="0"/>
              <a:t>The communications management plan varies with the needs of the project, but some type of written plan should always be prepared</a:t>
            </a:r>
            <a:r>
              <a:rPr lang="zh-TW" altLang="en-US" dirty="0"/>
              <a:t>某種類型的書面計劃應該隨時準備</a:t>
            </a:r>
            <a:endParaRPr lang="en-US" dirty="0"/>
          </a:p>
          <a:p>
            <a:r>
              <a:rPr lang="en-US" dirty="0"/>
              <a:t>For </a:t>
            </a:r>
            <a:r>
              <a:rPr lang="en-US" u="sng" dirty="0"/>
              <a:t>small projects</a:t>
            </a:r>
            <a:r>
              <a:rPr lang="en-US" dirty="0"/>
              <a:t>, the communications management plan can </a:t>
            </a:r>
            <a:r>
              <a:rPr lang="en-US" u="sng" dirty="0"/>
              <a:t>be part of the team contract</a:t>
            </a:r>
          </a:p>
          <a:p>
            <a:r>
              <a:rPr lang="en-US" dirty="0"/>
              <a:t>For </a:t>
            </a:r>
            <a:r>
              <a:rPr lang="en-US" u="sng" dirty="0"/>
              <a:t>large projects</a:t>
            </a:r>
            <a:r>
              <a:rPr lang="en-US" dirty="0"/>
              <a:t>, it should be </a:t>
            </a:r>
            <a:r>
              <a:rPr lang="en-US" u="sng" dirty="0"/>
              <a:t>a separate document</a:t>
            </a:r>
          </a:p>
        </p:txBody>
      </p:sp>
      <p:sp>
        <p:nvSpPr>
          <p:cNvPr id="14338" name="Rectangle 2"/>
          <p:cNvSpPr>
            <a:spLocks noGrp="1" noChangeArrowheads="1"/>
          </p:cNvSpPr>
          <p:nvPr>
            <p:ph type="title"/>
          </p:nvPr>
        </p:nvSpPr>
        <p:spPr/>
        <p:txBody>
          <a:bodyPr>
            <a:normAutofit fontScale="90000"/>
          </a:bodyPr>
          <a:lstStyle/>
          <a:p>
            <a:r>
              <a:rPr lang="en-US" altLang="zh-TW" dirty="0"/>
              <a:t>1.</a:t>
            </a:r>
            <a:r>
              <a:rPr lang="en-US" dirty="0"/>
              <a:t>Planning Communications Management</a:t>
            </a:r>
          </a:p>
        </p:txBody>
      </p:sp>
      <p:sp>
        <p:nvSpPr>
          <p:cNvPr id="1434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6750A1E-0D14-4AFD-BFA9-02B84F7E0A76}"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1219200"/>
            <a:ext cx="8458200" cy="4419600"/>
          </a:xfrm>
        </p:spPr>
        <p:txBody>
          <a:bodyPr/>
          <a:lstStyle/>
          <a:p>
            <a:pPr marL="109537" indent="0">
              <a:buNone/>
            </a:pPr>
            <a:r>
              <a:rPr lang="en-US" sz="2400" dirty="0"/>
              <a:t>1. Stakeholder </a:t>
            </a:r>
            <a:r>
              <a:rPr lang="en-US" sz="2400" u="sng" dirty="0"/>
              <a:t>communications requirements</a:t>
            </a:r>
            <a:r>
              <a:rPr lang="zh-TW" altLang="en-US" sz="2400" dirty="0"/>
              <a:t>利益相關者的溝通需求</a:t>
            </a:r>
            <a:endParaRPr lang="en-US" sz="2400" dirty="0"/>
          </a:p>
          <a:p>
            <a:pPr marL="109537" indent="0">
              <a:buNone/>
            </a:pPr>
            <a:r>
              <a:rPr lang="en-US" sz="2400" dirty="0"/>
              <a:t>2. Information to be communicated, including </a:t>
            </a:r>
            <a:r>
              <a:rPr lang="en-US" sz="2400" u="sng" dirty="0"/>
              <a:t>format, content, and level of detail</a:t>
            </a:r>
            <a:r>
              <a:rPr lang="zh-TW" altLang="en-US" sz="2400" dirty="0"/>
              <a:t>詳細程度</a:t>
            </a:r>
            <a:endParaRPr lang="en-US" sz="2400" dirty="0"/>
          </a:p>
          <a:p>
            <a:pPr marL="109537" indent="0">
              <a:buNone/>
            </a:pPr>
            <a:r>
              <a:rPr lang="en-US" sz="2400" dirty="0"/>
              <a:t>3. </a:t>
            </a:r>
            <a:r>
              <a:rPr lang="en-US" sz="2400" u="sng" dirty="0"/>
              <a:t>Who</a:t>
            </a:r>
            <a:r>
              <a:rPr lang="en-US" sz="2400" dirty="0"/>
              <a:t> will receive the information and who will produce it</a:t>
            </a:r>
          </a:p>
          <a:p>
            <a:pPr marL="109537" indent="0">
              <a:buNone/>
            </a:pPr>
            <a:r>
              <a:rPr lang="en-US" sz="2400" dirty="0"/>
              <a:t>4. Suggested </a:t>
            </a:r>
            <a:r>
              <a:rPr lang="en-US" sz="2400" u="sng" dirty="0"/>
              <a:t>methods or technologies for conveying </a:t>
            </a:r>
            <a:r>
              <a:rPr lang="en-US" sz="2400" dirty="0"/>
              <a:t>the information</a:t>
            </a:r>
          </a:p>
          <a:p>
            <a:pPr marL="109537" indent="0">
              <a:buNone/>
            </a:pPr>
            <a:r>
              <a:rPr lang="en-US" sz="2400" dirty="0"/>
              <a:t>5. </a:t>
            </a:r>
            <a:r>
              <a:rPr lang="en-US" sz="2400" u="sng" dirty="0"/>
              <a:t>Frequency</a:t>
            </a:r>
            <a:r>
              <a:rPr lang="en-US" sz="2400" dirty="0"/>
              <a:t> of communication</a:t>
            </a:r>
          </a:p>
          <a:p>
            <a:pPr marL="109537" indent="0">
              <a:buNone/>
            </a:pPr>
            <a:r>
              <a:rPr lang="en-US" sz="2400" dirty="0"/>
              <a:t>6. Escalation procedures for </a:t>
            </a:r>
            <a:r>
              <a:rPr lang="en-US" sz="2400" u="sng" dirty="0"/>
              <a:t>resolving issues</a:t>
            </a:r>
            <a:r>
              <a:rPr lang="zh-TW" altLang="en-US" sz="2400" dirty="0"/>
              <a:t>上報程序解決問題</a:t>
            </a:r>
            <a:endParaRPr lang="en-US" sz="2400" dirty="0"/>
          </a:p>
          <a:p>
            <a:pPr marL="109537" indent="0">
              <a:buNone/>
            </a:pPr>
            <a:r>
              <a:rPr lang="en-US" sz="2400" dirty="0"/>
              <a:t>7. Revision procedures</a:t>
            </a:r>
            <a:r>
              <a:rPr lang="zh-TW" altLang="en-US" sz="2400" dirty="0"/>
              <a:t>修訂程序</a:t>
            </a:r>
            <a:r>
              <a:rPr lang="en-US" sz="2400" dirty="0"/>
              <a:t>for updating the communications management plan</a:t>
            </a:r>
          </a:p>
          <a:p>
            <a:pPr marL="109537" indent="0">
              <a:buNone/>
            </a:pPr>
            <a:r>
              <a:rPr lang="en-US" sz="2400" dirty="0"/>
              <a:t>8. A glossary of common terminology</a:t>
            </a:r>
            <a:r>
              <a:rPr lang="zh-TW" altLang="en-US" sz="2400" dirty="0"/>
              <a:t>通用術語詞彙</a:t>
            </a:r>
            <a:r>
              <a:rPr lang="en-US" altLang="zh-TW" sz="2400" dirty="0" err="1"/>
              <a:t>Cíhuì</a:t>
            </a:r>
            <a:r>
              <a:rPr lang="zh-TW" altLang="en-US" sz="2400" dirty="0"/>
              <a:t>表</a:t>
            </a:r>
            <a:endParaRPr lang="en-US" sz="2400" dirty="0"/>
          </a:p>
        </p:txBody>
      </p:sp>
      <p:sp>
        <p:nvSpPr>
          <p:cNvPr id="15362" name="Rectangle 2"/>
          <p:cNvSpPr>
            <a:spLocks noGrp="1" noChangeArrowheads="1"/>
          </p:cNvSpPr>
          <p:nvPr>
            <p:ph type="title"/>
          </p:nvPr>
        </p:nvSpPr>
        <p:spPr>
          <a:xfrm>
            <a:off x="457200" y="0"/>
            <a:ext cx="8229600" cy="1143000"/>
          </a:xfrm>
        </p:spPr>
        <p:txBody>
          <a:bodyPr>
            <a:normAutofit fontScale="90000"/>
          </a:bodyPr>
          <a:lstStyle/>
          <a:p>
            <a:r>
              <a:rPr lang="en-US" dirty="0"/>
              <a:t>Communications Management</a:t>
            </a:r>
            <a:br>
              <a:rPr lang="en-US" dirty="0"/>
            </a:br>
            <a:r>
              <a:rPr lang="en-US" dirty="0"/>
              <a:t>Plan Contents</a:t>
            </a:r>
          </a:p>
        </p:txBody>
      </p:sp>
      <p:sp>
        <p:nvSpPr>
          <p:cNvPr id="1536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1901660-625A-429A-86A8-6CD93411A105}"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r>
              <a:rPr lang="en-US" sz="3600" dirty="0"/>
              <a:t>Table 10-1. Sample Stakeholder Analysis for Project Communications</a:t>
            </a:r>
          </a:p>
        </p:txBody>
      </p:sp>
      <p:sp>
        <p:nvSpPr>
          <p:cNvPr id="17412" name="Footer Placeholder 7"/>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59E06270-8745-46BE-905A-87514833B8ED}" type="slidenum">
              <a:rPr lang="en-US" smtClean="0"/>
              <a:pPr>
                <a:buFontTx/>
                <a:buNone/>
                <a:defRPr/>
              </a:pPr>
              <a:t>17</a:t>
            </a:fld>
            <a:endParaRPr lang="en-US" dirty="0"/>
          </a:p>
        </p:txBody>
      </p:sp>
      <p:pic>
        <p:nvPicPr>
          <p:cNvPr id="17415" name="Picture 7"/>
          <p:cNvPicPr>
            <a:picLocks noChangeAspect="1" noChangeArrowheads="1"/>
          </p:cNvPicPr>
          <p:nvPr/>
        </p:nvPicPr>
        <p:blipFill>
          <a:blip r:embed="rId2"/>
          <a:srcRect l="23125" t="29000" r="26875" b="13000"/>
          <a:stretch>
            <a:fillRect/>
          </a:stretch>
        </p:blipFill>
        <p:spPr bwMode="auto">
          <a:xfrm>
            <a:off x="914400" y="1143000"/>
            <a:ext cx="7147034" cy="5181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communications is a large part of a </a:t>
            </a:r>
            <a:r>
              <a:rPr lang="en-US" u="sng" dirty="0"/>
              <a:t>project manager’s job</a:t>
            </a:r>
          </a:p>
          <a:p>
            <a:r>
              <a:rPr lang="en-US" dirty="0"/>
              <a:t>Getting project information to the right people at the right time and in a useful format is just as important as developing the information in the first place</a:t>
            </a:r>
          </a:p>
          <a:p>
            <a:r>
              <a:rPr lang="en-US" b="1" dirty="0"/>
              <a:t>Important considerations</a:t>
            </a:r>
            <a:r>
              <a:rPr lang="zh-TW" altLang="en-US" dirty="0"/>
              <a:t>重要的考慮因素</a:t>
            </a:r>
            <a:r>
              <a:rPr lang="en-US" dirty="0"/>
              <a:t>include the </a:t>
            </a:r>
            <a:r>
              <a:rPr lang="en-US" u="sng" dirty="0"/>
              <a:t>use of technology</a:t>
            </a:r>
            <a:r>
              <a:rPr lang="en-US" dirty="0"/>
              <a:t>, the </a:t>
            </a:r>
            <a:r>
              <a:rPr lang="en-US" u="sng" dirty="0"/>
              <a:t>appropriate methods and media to use</a:t>
            </a:r>
            <a:r>
              <a:rPr lang="en-US" dirty="0"/>
              <a:t>, and </a:t>
            </a:r>
            <a:r>
              <a:rPr lang="en-US" u="sng" dirty="0"/>
              <a:t>performance reporting</a:t>
            </a:r>
            <a:r>
              <a:rPr lang="zh-TW" altLang="en-US" dirty="0"/>
              <a:t>績效報告</a:t>
            </a:r>
            <a:endParaRPr lang="en-US" dirty="0"/>
          </a:p>
        </p:txBody>
      </p:sp>
      <p:sp>
        <p:nvSpPr>
          <p:cNvPr id="3" name="Title 2"/>
          <p:cNvSpPr>
            <a:spLocks noGrp="1"/>
          </p:cNvSpPr>
          <p:nvPr>
            <p:ph type="title"/>
          </p:nvPr>
        </p:nvSpPr>
        <p:spPr/>
        <p:txBody>
          <a:bodyPr/>
          <a:lstStyle/>
          <a:p>
            <a:r>
              <a:rPr lang="en-US" altLang="zh-TW" dirty="0"/>
              <a:t>2.</a:t>
            </a:r>
            <a:r>
              <a:rPr lang="en-US" dirty="0"/>
              <a:t>Managing Communications</a:t>
            </a:r>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18</a:t>
            </a:fld>
            <a:endParaRPr lang="en-US" dirty="0"/>
          </a:p>
        </p:txBody>
      </p:sp>
    </p:spTree>
    <p:extLst>
      <p:ext uri="{BB962C8B-B14F-4D97-AF65-F5344CB8AC3E}">
        <p14:creationId xmlns:p14="http://schemas.microsoft.com/office/powerpoint/2010/main" val="4288651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Technology can facilitate the process of creating and distributing information, when used properly</a:t>
            </a:r>
          </a:p>
          <a:p>
            <a:r>
              <a:rPr lang="en-US" dirty="0"/>
              <a:t>It is important to select the appropriate communication method and media</a:t>
            </a:r>
            <a:r>
              <a:rPr lang="zh-TW" altLang="en-US" dirty="0"/>
              <a:t>選擇合適的溝通方法</a:t>
            </a:r>
            <a:endParaRPr lang="en-US" dirty="0"/>
          </a:p>
        </p:txBody>
      </p:sp>
      <p:sp>
        <p:nvSpPr>
          <p:cNvPr id="3" name="Title 2"/>
          <p:cNvSpPr>
            <a:spLocks noGrp="1"/>
          </p:cNvSpPr>
          <p:nvPr>
            <p:ph type="title"/>
          </p:nvPr>
        </p:nvSpPr>
        <p:spPr/>
        <p:txBody>
          <a:bodyPr>
            <a:normAutofit fontScale="90000"/>
          </a:bodyPr>
          <a:lstStyle/>
          <a:p>
            <a:r>
              <a:rPr lang="en-US" dirty="0"/>
              <a:t>Using Technology to Enhance Creation and Distribution</a:t>
            </a:r>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19</a:t>
            </a:fld>
            <a:endParaRPr lang="en-US" dirty="0"/>
          </a:p>
        </p:txBody>
      </p:sp>
    </p:spTree>
    <p:extLst>
      <p:ext uri="{BB962C8B-B14F-4D97-AF65-F5344CB8AC3E}">
        <p14:creationId xmlns:p14="http://schemas.microsoft.com/office/powerpoint/2010/main" val="62821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066800"/>
            <a:ext cx="8610600" cy="4800600"/>
          </a:xfrm>
        </p:spPr>
        <p:txBody>
          <a:bodyPr/>
          <a:lstStyle/>
          <a:p>
            <a:r>
              <a:rPr lang="en-US" sz="2800" dirty="0"/>
              <a:t>Understand the </a:t>
            </a:r>
            <a:r>
              <a:rPr lang="en-US" sz="2800" u="sng" dirty="0"/>
              <a:t>importance</a:t>
            </a:r>
            <a:r>
              <a:rPr lang="en-US" sz="2800" dirty="0"/>
              <a:t> of good communications</a:t>
            </a:r>
            <a:r>
              <a:rPr lang="zh-TW" altLang="en-US" sz="2800" dirty="0"/>
              <a:t>良好溝通的重要性</a:t>
            </a:r>
            <a:r>
              <a:rPr lang="en-US" sz="2800" dirty="0"/>
              <a:t>on projects and the need to develop soft skills</a:t>
            </a:r>
            <a:r>
              <a:rPr lang="zh-TW" altLang="en-US" sz="2800" dirty="0"/>
              <a:t>開發軟技能</a:t>
            </a:r>
            <a:endParaRPr lang="en-US" sz="2800" dirty="0"/>
          </a:p>
          <a:p>
            <a:r>
              <a:rPr lang="en-US" sz="2800" dirty="0"/>
              <a:t>Review </a:t>
            </a:r>
            <a:r>
              <a:rPr lang="en-US" sz="2800" u="sng" dirty="0"/>
              <a:t>key concepts related to communications</a:t>
            </a:r>
          </a:p>
          <a:p>
            <a:pPr marL="109537" indent="0">
              <a:buNone/>
            </a:pPr>
            <a:r>
              <a:rPr lang="zh-TW" altLang="en-US" sz="2800" dirty="0"/>
              <a:t>   與溝通有關的關鍵概念</a:t>
            </a:r>
            <a:endParaRPr lang="en-US" sz="2800" dirty="0"/>
          </a:p>
          <a:p>
            <a:r>
              <a:rPr lang="en-US" sz="2800" dirty="0"/>
              <a:t>Explain how to create a </a:t>
            </a:r>
            <a:r>
              <a:rPr lang="en-US" sz="2800" u="sng" dirty="0"/>
              <a:t>communications management plan</a:t>
            </a:r>
          </a:p>
          <a:p>
            <a:r>
              <a:rPr lang="en-US" sz="2800" dirty="0"/>
              <a:t>Describe how to manage communications</a:t>
            </a:r>
          </a:p>
          <a:p>
            <a:r>
              <a:rPr lang="en-US" altLang="zh-TW" sz="2800" dirty="0"/>
              <a:t>Discuss methods for controlling communications</a:t>
            </a:r>
            <a:endParaRPr lang="en-US" sz="2800" dirty="0"/>
          </a:p>
          <a:p>
            <a:r>
              <a:rPr lang="en-US" altLang="zh-TW" sz="2800" dirty="0"/>
              <a:t>List </a:t>
            </a:r>
            <a:r>
              <a:rPr lang="en-US" altLang="zh-TW" sz="2800" u="sng" dirty="0"/>
              <a:t>various methods for improving project communications</a:t>
            </a:r>
            <a:endParaRPr lang="en-US" sz="2800" u="sng" dirty="0"/>
          </a:p>
          <a:p>
            <a:endParaRPr lang="en-US" sz="2800" dirty="0"/>
          </a:p>
        </p:txBody>
      </p:sp>
      <p:sp>
        <p:nvSpPr>
          <p:cNvPr id="9218" name="Rectangle 2"/>
          <p:cNvSpPr>
            <a:spLocks noGrp="1" noChangeArrowheads="1"/>
          </p:cNvSpPr>
          <p:nvPr>
            <p:ph type="title"/>
          </p:nvPr>
        </p:nvSpPr>
        <p:spPr>
          <a:xfrm>
            <a:off x="381000" y="228600"/>
            <a:ext cx="8382000" cy="609600"/>
          </a:xfrm>
        </p:spPr>
        <p:txBody>
          <a:bodyPr>
            <a:normAutofit fontScale="90000"/>
          </a:bodyPr>
          <a:lstStyle/>
          <a:p>
            <a:r>
              <a:rPr lang="en-US" dirty="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4835EC-F943-42CB-B61C-C0479D4AB78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a:t>Interactive communication</a:t>
            </a:r>
            <a:r>
              <a:rPr lang="zh-TW" altLang="en-US" sz="2400" i="1" dirty="0"/>
              <a:t>互動溝通交流</a:t>
            </a:r>
            <a:r>
              <a:rPr lang="en-US" sz="2400" dirty="0"/>
              <a:t>: Two or more </a:t>
            </a:r>
            <a:r>
              <a:rPr lang="en-US" sz="2400" u="sng" dirty="0"/>
              <a:t>people interact to exchange information </a:t>
            </a:r>
            <a:r>
              <a:rPr lang="en-US" sz="2400" dirty="0"/>
              <a:t>via meetings, phone calls, or video conferencing. Most effective way to ensure common understanding</a:t>
            </a:r>
          </a:p>
          <a:p>
            <a:r>
              <a:rPr lang="en-US" sz="2400" i="1" dirty="0"/>
              <a:t>Push communication</a:t>
            </a:r>
            <a:r>
              <a:rPr lang="zh-TW" altLang="en-US" sz="2400" i="1" dirty="0"/>
              <a:t>推動溝通</a:t>
            </a:r>
            <a:r>
              <a:rPr lang="en-US" sz="2400" dirty="0"/>
              <a:t>: Information is sent</a:t>
            </a:r>
            <a:r>
              <a:rPr lang="zh-TW" altLang="en-US" sz="2400" dirty="0"/>
              <a:t>溝通資訊通過</a:t>
            </a:r>
            <a:r>
              <a:rPr lang="en-US" sz="2400" dirty="0"/>
              <a:t> or </a:t>
            </a:r>
            <a:r>
              <a:rPr lang="en-US" sz="2400" u="sng" dirty="0"/>
              <a:t>pushed to recipients </a:t>
            </a:r>
            <a:r>
              <a:rPr lang="en-US" sz="2400" dirty="0"/>
              <a:t>without their request</a:t>
            </a:r>
            <a:r>
              <a:rPr lang="zh-TW" altLang="en-US" sz="2400" dirty="0"/>
              <a:t>他們沒有需求</a:t>
            </a:r>
            <a:r>
              <a:rPr lang="en-US" sz="2400" dirty="0"/>
              <a:t> via reports, e-mails, faxes, voice mails, and other means. Ensures that the information is distributed, but does not ensure that it was received or understood</a:t>
            </a:r>
          </a:p>
          <a:p>
            <a:r>
              <a:rPr lang="en-US" sz="2400" i="1" dirty="0"/>
              <a:t>Pull communication</a:t>
            </a:r>
            <a:r>
              <a:rPr lang="zh-TW" altLang="en-US" sz="2400" i="1" dirty="0"/>
              <a:t>拉動溝通</a:t>
            </a:r>
            <a:r>
              <a:rPr lang="en-US" sz="2400" dirty="0"/>
              <a:t>: Information is </a:t>
            </a:r>
            <a:r>
              <a:rPr lang="en-US" sz="2400" u="sng" dirty="0"/>
              <a:t>sent to recipients at their reques</a:t>
            </a:r>
            <a:r>
              <a:rPr lang="en-US" sz="2400" dirty="0"/>
              <a:t>t via Web sites, bulletin boards, e-learning, knowledge repositories</a:t>
            </a:r>
            <a:r>
              <a:rPr lang="zh-TW" altLang="en-US" sz="2400" dirty="0"/>
              <a:t>知識庫</a:t>
            </a:r>
            <a:r>
              <a:rPr lang="en-US" sz="2400" dirty="0"/>
              <a:t>like blogs, and other means</a:t>
            </a:r>
          </a:p>
        </p:txBody>
      </p:sp>
      <p:sp>
        <p:nvSpPr>
          <p:cNvPr id="3" name="Title 2"/>
          <p:cNvSpPr>
            <a:spLocks noGrp="1"/>
          </p:cNvSpPr>
          <p:nvPr>
            <p:ph type="title"/>
          </p:nvPr>
        </p:nvSpPr>
        <p:spPr/>
        <p:txBody>
          <a:bodyPr>
            <a:normAutofit fontScale="90000"/>
          </a:bodyPr>
          <a:lstStyle/>
          <a:p>
            <a:r>
              <a:rPr lang="en-US" dirty="0"/>
              <a:t>Classifications for Communication Methods</a:t>
            </a:r>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20</a:t>
            </a:fld>
            <a:endParaRPr lang="en-US" dirty="0"/>
          </a:p>
        </p:txBody>
      </p:sp>
    </p:spTree>
    <p:extLst>
      <p:ext uri="{BB962C8B-B14F-4D97-AF65-F5344CB8AC3E}">
        <p14:creationId xmlns:p14="http://schemas.microsoft.com/office/powerpoint/2010/main" val="230384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a:t>Table 10-2. Media Choice Table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95391B64-C9E9-4235-A033-31FD3F518CEE}" type="slidenum">
              <a:rPr lang="en-US" smtClean="0"/>
              <a:pPr>
                <a:buFontTx/>
                <a:buNone/>
                <a:defRPr/>
              </a:pPr>
              <a:t>21</a:t>
            </a:fld>
            <a:endParaRPr lang="en-US" dirty="0"/>
          </a:p>
        </p:txBody>
      </p:sp>
      <p:pic>
        <p:nvPicPr>
          <p:cNvPr id="23555" name="Picture 3"/>
          <p:cNvPicPr>
            <a:picLocks noChangeAspect="1" noChangeArrowheads="1"/>
          </p:cNvPicPr>
          <p:nvPr/>
        </p:nvPicPr>
        <p:blipFill>
          <a:blip r:embed="rId2"/>
          <a:srcRect/>
          <a:stretch>
            <a:fillRect/>
          </a:stretch>
        </p:blipFill>
        <p:spPr bwMode="auto">
          <a:xfrm>
            <a:off x="1676400" y="838200"/>
            <a:ext cx="5715000" cy="54879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447800"/>
            <a:ext cx="8534400" cy="5029200"/>
          </a:xfrm>
        </p:spPr>
        <p:txBody>
          <a:bodyPr/>
          <a:lstStyle/>
          <a:p>
            <a:pPr>
              <a:spcBef>
                <a:spcPct val="80000"/>
              </a:spcBef>
              <a:buClr>
                <a:srgbClr val="666699"/>
              </a:buClr>
              <a:buNone/>
            </a:pPr>
            <a:r>
              <a:rPr lang="en-US" dirty="0"/>
              <a:t>   Performance reporting keeps stakeholders informed about how resources are being used to achieve project objectives</a:t>
            </a:r>
          </a:p>
          <a:p>
            <a:pPr lvl="1">
              <a:spcBef>
                <a:spcPct val="80000"/>
              </a:spcBef>
              <a:buClr>
                <a:srgbClr val="666699"/>
              </a:buClr>
            </a:pPr>
            <a:r>
              <a:rPr lang="en-US" b="1" dirty="0"/>
              <a:t>Status reports</a:t>
            </a:r>
            <a:r>
              <a:rPr lang="zh-TW" altLang="en-US" dirty="0"/>
              <a:t>現狀報告</a:t>
            </a:r>
            <a:r>
              <a:rPr lang="en-US" dirty="0"/>
              <a:t>describe where the project stands </a:t>
            </a:r>
            <a:r>
              <a:rPr lang="zh-TW" altLang="en-US" dirty="0"/>
              <a:t>專案進度</a:t>
            </a:r>
            <a:r>
              <a:rPr lang="en-US" dirty="0"/>
              <a:t>at a specific point in time</a:t>
            </a:r>
          </a:p>
          <a:p>
            <a:pPr lvl="1">
              <a:spcBef>
                <a:spcPct val="80000"/>
              </a:spcBef>
              <a:buClr>
                <a:srgbClr val="666699"/>
              </a:buClr>
            </a:pPr>
            <a:r>
              <a:rPr lang="en-US" b="1" dirty="0"/>
              <a:t>Progress reports</a:t>
            </a:r>
            <a:r>
              <a:rPr lang="zh-TW" altLang="en-US" dirty="0"/>
              <a:t>進度報告</a:t>
            </a:r>
            <a:r>
              <a:rPr lang="en-US" dirty="0"/>
              <a:t>describe what the project team has accomplished during a certain period of time</a:t>
            </a:r>
          </a:p>
          <a:p>
            <a:pPr lvl="1">
              <a:spcBef>
                <a:spcPct val="80000"/>
              </a:spcBef>
              <a:buClr>
                <a:srgbClr val="666699"/>
              </a:buClr>
            </a:pPr>
            <a:r>
              <a:rPr lang="en-US" b="1" dirty="0"/>
              <a:t>Forecasts</a:t>
            </a:r>
            <a:r>
              <a:rPr lang="zh-TW" altLang="en-US" dirty="0"/>
              <a:t>預測</a:t>
            </a:r>
            <a:r>
              <a:rPr lang="en-US" dirty="0"/>
              <a:t>predict future project status and progress based on past information and trends</a:t>
            </a:r>
          </a:p>
        </p:txBody>
      </p:sp>
      <p:sp>
        <p:nvSpPr>
          <p:cNvPr id="31746" name="Rectangle 2"/>
          <p:cNvSpPr>
            <a:spLocks noGrp="1" noChangeArrowheads="1"/>
          </p:cNvSpPr>
          <p:nvPr>
            <p:ph type="title"/>
          </p:nvPr>
        </p:nvSpPr>
        <p:spPr/>
        <p:txBody>
          <a:bodyPr>
            <a:normAutofit/>
          </a:bodyPr>
          <a:lstStyle/>
          <a:p>
            <a:r>
              <a:rPr lang="en-US" dirty="0"/>
              <a:t>Reporting Performance</a:t>
            </a:r>
            <a:r>
              <a:rPr lang="zh-TW" altLang="en-US" dirty="0"/>
              <a:t>績效報告</a:t>
            </a:r>
            <a:endParaRPr lang="en-US" dirty="0"/>
          </a:p>
        </p:txBody>
      </p:sp>
      <p:sp>
        <p:nvSpPr>
          <p:cNvPr id="3174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A2B9A5C-0C64-41FA-8381-4F909A8E042F}"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534400" cy="4525962"/>
          </a:xfrm>
        </p:spPr>
        <p:txBody>
          <a:bodyPr/>
          <a:lstStyle/>
          <a:p>
            <a:r>
              <a:rPr lang="en-US" sz="2400" dirty="0"/>
              <a:t>The main goal of controlling communications is to </a:t>
            </a:r>
            <a:r>
              <a:rPr lang="en-US" sz="2400" u="sng" dirty="0"/>
              <a:t>ensure the optimal flow of information throughout the entire project life cycle</a:t>
            </a:r>
            <a:r>
              <a:rPr lang="zh-TW" altLang="en-US" sz="2400" dirty="0"/>
              <a:t>確保資料在整個專案生命週期的優化的流動</a:t>
            </a:r>
            <a:endParaRPr lang="en-US" sz="2400" dirty="0"/>
          </a:p>
          <a:p>
            <a:r>
              <a:rPr lang="en-US" sz="2400" dirty="0"/>
              <a:t>The project manager and project team </a:t>
            </a:r>
            <a:r>
              <a:rPr lang="en-US" sz="2400" u="sng" dirty="0"/>
              <a:t>should use their various reporting systems</a:t>
            </a:r>
            <a:r>
              <a:rPr lang="en-US" sz="2400" dirty="0"/>
              <a:t>, expert judgment, and meetings to assess how well communications are working. If problems exist, the project manager and team need to take action, which often requires changes to the earlier processes of planning and managing project communications</a:t>
            </a:r>
          </a:p>
          <a:p>
            <a:r>
              <a:rPr lang="en-US" sz="2400" dirty="0"/>
              <a:t>It is often beneficial to have a facilitator from outside</a:t>
            </a:r>
            <a:r>
              <a:rPr lang="zh-TW" altLang="en-US" sz="2400" dirty="0"/>
              <a:t>外部推動者</a:t>
            </a:r>
            <a:r>
              <a:rPr lang="en-US" sz="2400" dirty="0"/>
              <a:t> the project team assess how well communications are working</a:t>
            </a:r>
          </a:p>
        </p:txBody>
      </p:sp>
      <p:sp>
        <p:nvSpPr>
          <p:cNvPr id="3" name="Title 2"/>
          <p:cNvSpPr>
            <a:spLocks noGrp="1"/>
          </p:cNvSpPr>
          <p:nvPr>
            <p:ph type="title"/>
          </p:nvPr>
        </p:nvSpPr>
        <p:spPr/>
        <p:txBody>
          <a:bodyPr/>
          <a:lstStyle/>
          <a:p>
            <a:r>
              <a:rPr lang="en-US" altLang="zh-TW" dirty="0"/>
              <a:t>3.</a:t>
            </a:r>
            <a:r>
              <a:rPr lang="en-US" dirty="0"/>
              <a:t>Controlling Communications</a:t>
            </a:r>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23</a:t>
            </a:fld>
            <a:endParaRPr lang="en-US" dirty="0"/>
          </a:p>
        </p:txBody>
      </p:sp>
    </p:spTree>
    <p:extLst>
      <p:ext uri="{BB962C8B-B14F-4D97-AF65-F5344CB8AC3E}">
        <p14:creationId xmlns:p14="http://schemas.microsoft.com/office/powerpoint/2010/main" val="129820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905000"/>
            <a:ext cx="8458200" cy="4343400"/>
          </a:xfrm>
        </p:spPr>
        <p:txBody>
          <a:bodyPr/>
          <a:lstStyle/>
          <a:p>
            <a:pPr>
              <a:spcBef>
                <a:spcPct val="100000"/>
              </a:spcBef>
              <a:buClr>
                <a:srgbClr val="666699"/>
              </a:buClr>
            </a:pPr>
            <a:r>
              <a:rPr lang="en-US" dirty="0"/>
              <a:t>Develop better </a:t>
            </a:r>
            <a:r>
              <a:rPr lang="en-US" u="sng" dirty="0"/>
              <a:t>communication skills</a:t>
            </a:r>
            <a:r>
              <a:rPr lang="zh-TW" altLang="en-US" dirty="0"/>
              <a:t>溝通技巧</a:t>
            </a:r>
            <a:endParaRPr lang="en-US" dirty="0"/>
          </a:p>
          <a:p>
            <a:pPr>
              <a:spcBef>
                <a:spcPct val="100000"/>
              </a:spcBef>
              <a:buClr>
                <a:srgbClr val="666699"/>
              </a:buClr>
            </a:pPr>
            <a:r>
              <a:rPr lang="en-US" dirty="0"/>
              <a:t>Run </a:t>
            </a:r>
            <a:r>
              <a:rPr lang="en-US" u="sng" dirty="0"/>
              <a:t>effective meetings</a:t>
            </a:r>
            <a:r>
              <a:rPr lang="zh-TW" altLang="en-US" dirty="0"/>
              <a:t>有效的會議</a:t>
            </a:r>
            <a:endParaRPr lang="en-US" dirty="0"/>
          </a:p>
          <a:p>
            <a:pPr>
              <a:spcBef>
                <a:spcPct val="100000"/>
              </a:spcBef>
              <a:buClr>
                <a:srgbClr val="666699"/>
              </a:buClr>
            </a:pPr>
            <a:r>
              <a:rPr lang="en-US" dirty="0"/>
              <a:t>Use e-mail and other </a:t>
            </a:r>
            <a:r>
              <a:rPr lang="en-US" u="sng" dirty="0"/>
              <a:t>technologies</a:t>
            </a:r>
            <a:r>
              <a:rPr lang="en-US" dirty="0"/>
              <a:t> effectively</a:t>
            </a:r>
          </a:p>
          <a:p>
            <a:pPr>
              <a:spcBef>
                <a:spcPct val="100000"/>
              </a:spcBef>
              <a:buClr>
                <a:srgbClr val="666699"/>
              </a:buClr>
            </a:pPr>
            <a:r>
              <a:rPr lang="en-US" dirty="0"/>
              <a:t>Use </a:t>
            </a:r>
            <a:r>
              <a:rPr lang="en-US" u="sng" dirty="0"/>
              <a:t>templates</a:t>
            </a:r>
            <a:r>
              <a:rPr lang="zh-TW" altLang="en-US" dirty="0"/>
              <a:t>範本</a:t>
            </a:r>
            <a:r>
              <a:rPr lang="en-US" dirty="0"/>
              <a:t> for project communications</a:t>
            </a:r>
          </a:p>
          <a:p>
            <a:endParaRPr lang="en-US" dirty="0"/>
          </a:p>
          <a:p>
            <a:endParaRPr lang="en-US" dirty="0"/>
          </a:p>
        </p:txBody>
      </p:sp>
      <p:sp>
        <p:nvSpPr>
          <p:cNvPr id="35842" name="Rectangle 2"/>
          <p:cNvSpPr>
            <a:spLocks noGrp="1" noChangeArrowheads="1"/>
          </p:cNvSpPr>
          <p:nvPr>
            <p:ph type="title"/>
          </p:nvPr>
        </p:nvSpPr>
        <p:spPr/>
        <p:txBody>
          <a:bodyPr>
            <a:normAutofit fontScale="90000"/>
          </a:bodyPr>
          <a:lstStyle/>
          <a:p>
            <a:r>
              <a:rPr lang="en-US" dirty="0"/>
              <a:t>Suggestions for Improving Project Communications</a:t>
            </a:r>
          </a:p>
        </p:txBody>
      </p:sp>
      <p:sp>
        <p:nvSpPr>
          <p:cNvPr id="3584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5BA7D44-575A-473D-AB4F-693D9AC55880}"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676400"/>
            <a:ext cx="8458200" cy="4572000"/>
          </a:xfrm>
        </p:spPr>
        <p:txBody>
          <a:bodyPr/>
          <a:lstStyle/>
          <a:p>
            <a:r>
              <a:rPr lang="en-US" dirty="0"/>
              <a:t>Most companies spend a lot of money on technical training for their employees, even when employees might benefit more from </a:t>
            </a:r>
            <a:r>
              <a:rPr lang="en-US" u="sng" dirty="0"/>
              <a:t>communications training</a:t>
            </a:r>
          </a:p>
          <a:p>
            <a:r>
              <a:rPr lang="en-US" dirty="0"/>
              <a:t>Individual employees are also more likely to enroll voluntarily in classes to learn the latest technology than in classes that develop soft skills</a:t>
            </a:r>
          </a:p>
          <a:p>
            <a:r>
              <a:rPr lang="en-US" dirty="0"/>
              <a:t>As organizations become more global, they realize they must invest in ways to improve communication with people from different countries and cultures</a:t>
            </a:r>
            <a:r>
              <a:rPr lang="zh-TW" altLang="en-US" dirty="0"/>
              <a:t>來自不同國家和文化背景的人</a:t>
            </a:r>
            <a:endParaRPr lang="en-US" dirty="0"/>
          </a:p>
          <a:p>
            <a:r>
              <a:rPr lang="en-US" dirty="0"/>
              <a:t>It takes leadership</a:t>
            </a:r>
            <a:r>
              <a:rPr lang="zh-TW" altLang="en-US" dirty="0"/>
              <a:t>領導能力</a:t>
            </a:r>
            <a:r>
              <a:rPr lang="en-US" dirty="0"/>
              <a:t>to improve communication</a:t>
            </a:r>
          </a:p>
        </p:txBody>
      </p:sp>
      <p:sp>
        <p:nvSpPr>
          <p:cNvPr id="38914" name="Rectangle 2"/>
          <p:cNvSpPr>
            <a:spLocks noGrp="1" noChangeArrowheads="1"/>
          </p:cNvSpPr>
          <p:nvPr>
            <p:ph type="title"/>
          </p:nvPr>
        </p:nvSpPr>
        <p:spPr>
          <a:xfrm>
            <a:off x="228600" y="228600"/>
            <a:ext cx="8686800" cy="1219200"/>
          </a:xfrm>
        </p:spPr>
        <p:txBody>
          <a:bodyPr>
            <a:normAutofit fontScale="90000"/>
          </a:bodyPr>
          <a:lstStyle/>
          <a:p>
            <a:r>
              <a:rPr lang="en-US" sz="4200" dirty="0"/>
              <a:t>Developing Better Communication Skills</a:t>
            </a:r>
          </a:p>
        </p:txBody>
      </p:sp>
      <p:sp>
        <p:nvSpPr>
          <p:cNvPr id="3891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3421E75-015D-49C3-B778-9A793BB407F7}"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04800" y="685800"/>
            <a:ext cx="8534400" cy="5181600"/>
          </a:xfrm>
        </p:spPr>
        <p:txBody>
          <a:bodyPr/>
          <a:lstStyle/>
          <a:p>
            <a:r>
              <a:rPr lang="en-US" sz="2400" dirty="0"/>
              <a:t>Communications technology, such as using e-mail and searching the Web, should help improve project communications, but it can also cause conflict</a:t>
            </a:r>
            <a:r>
              <a:rPr lang="zh-TW" altLang="en-US" sz="2400" dirty="0"/>
              <a:t>引起衝突</a:t>
            </a:r>
            <a:endParaRPr lang="en-US" sz="2400" dirty="0"/>
          </a:p>
          <a:p>
            <a:r>
              <a:rPr lang="en-US" sz="2400" dirty="0"/>
              <a:t>How? </a:t>
            </a:r>
            <a:r>
              <a:rPr lang="en-US" sz="2400" dirty="0" err="1"/>
              <a:t>Cyberslackers</a:t>
            </a:r>
            <a:r>
              <a:rPr lang="zh-TW" altLang="en-US" sz="2400" dirty="0"/>
              <a:t>混水摸魚者</a:t>
            </a:r>
            <a:r>
              <a:rPr lang="en-US" sz="2400" dirty="0"/>
              <a:t> are people who should be working, but instead spend their time online doing non-work-related activities, such as annoying friends or co-workers by sending unimportant e-mails</a:t>
            </a:r>
          </a:p>
          <a:p>
            <a:r>
              <a:rPr lang="en-US" sz="2400" dirty="0"/>
              <a:t>A study by Websense suggested that employees are using the Web more and more for personal reasons</a:t>
            </a:r>
            <a:r>
              <a:rPr lang="zh-TW" altLang="en-US" sz="2400" dirty="0"/>
              <a:t>個人原因</a:t>
            </a:r>
            <a:r>
              <a:rPr lang="en-US" sz="2400" dirty="0"/>
              <a:t>, and it is costing U.S. companies $178 billion annually, or $5,000 per employee</a:t>
            </a:r>
          </a:p>
          <a:p>
            <a:r>
              <a:rPr lang="en-US" sz="2400" dirty="0"/>
              <a:t>A 2008 survey found that more than a quarter of U.S. employers have fired workers for misusing</a:t>
            </a:r>
            <a:r>
              <a:rPr lang="zh-TW" altLang="en-US" sz="2400" dirty="0"/>
              <a:t>濫用</a:t>
            </a:r>
            <a:r>
              <a:rPr lang="en-US" sz="2400" dirty="0"/>
              <a:t>e-mail and one-third have fired workers for misusing the Internet on the job</a:t>
            </a:r>
          </a:p>
          <a:p>
            <a:endParaRPr lang="en-US" sz="2400" dirty="0"/>
          </a:p>
        </p:txBody>
      </p:sp>
      <p:sp>
        <p:nvSpPr>
          <p:cNvPr id="39938" name="Title 1"/>
          <p:cNvSpPr>
            <a:spLocks noGrp="1"/>
          </p:cNvSpPr>
          <p:nvPr>
            <p:ph type="title"/>
          </p:nvPr>
        </p:nvSpPr>
        <p:spPr>
          <a:xfrm>
            <a:off x="381000" y="0"/>
            <a:ext cx="8305800" cy="563562"/>
          </a:xfrm>
        </p:spPr>
        <p:txBody>
          <a:bodyPr>
            <a:normAutofit fontScale="90000"/>
          </a:bodyPr>
          <a:lstStyle/>
          <a:p>
            <a:r>
              <a:rPr lang="en-US" dirty="0"/>
              <a:t>Media Snapshot</a:t>
            </a:r>
          </a:p>
        </p:txBody>
      </p:sp>
      <p:sp>
        <p:nvSpPr>
          <p:cNvPr id="39940"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753D210F-61F1-4EA1-9766-D6C154FC117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143000"/>
            <a:ext cx="8229600" cy="4525962"/>
          </a:xfrm>
        </p:spPr>
        <p:txBody>
          <a:bodyPr/>
          <a:lstStyle/>
          <a:p>
            <a:pPr>
              <a:buClr>
                <a:srgbClr val="666699"/>
              </a:buClr>
            </a:pPr>
            <a:r>
              <a:rPr lang="en-US" dirty="0"/>
              <a:t>Determine if </a:t>
            </a:r>
            <a:r>
              <a:rPr lang="en-US" u="sng" dirty="0"/>
              <a:t>a meeting can be avoided</a:t>
            </a:r>
          </a:p>
          <a:p>
            <a:pPr>
              <a:buClr>
                <a:srgbClr val="666699"/>
              </a:buClr>
            </a:pPr>
            <a:r>
              <a:rPr lang="en-US" dirty="0"/>
              <a:t>Define the </a:t>
            </a:r>
            <a:r>
              <a:rPr lang="en-US" u="sng" dirty="0"/>
              <a:t>purpose and intended outcome </a:t>
            </a:r>
            <a:r>
              <a:rPr lang="en-US" dirty="0"/>
              <a:t>of the meeting</a:t>
            </a:r>
            <a:r>
              <a:rPr lang="zh-TW" altLang="en-US" dirty="0"/>
              <a:t>確定會議的目的和預期結果</a:t>
            </a:r>
            <a:endParaRPr lang="en-US" dirty="0"/>
          </a:p>
          <a:p>
            <a:pPr>
              <a:buClr>
                <a:srgbClr val="666699"/>
              </a:buClr>
            </a:pPr>
            <a:r>
              <a:rPr lang="en-US" dirty="0"/>
              <a:t>Determine </a:t>
            </a:r>
            <a:r>
              <a:rPr lang="en-US" u="sng" dirty="0"/>
              <a:t>who should attend </a:t>
            </a:r>
            <a:r>
              <a:rPr lang="en-US" dirty="0"/>
              <a:t>the meeting</a:t>
            </a:r>
          </a:p>
          <a:p>
            <a:pPr>
              <a:buClr>
                <a:srgbClr val="666699"/>
              </a:buClr>
            </a:pPr>
            <a:r>
              <a:rPr lang="en-US" u="sng" dirty="0"/>
              <a:t>Provide an agenda</a:t>
            </a:r>
            <a:r>
              <a:rPr lang="zh-TW" altLang="en-US" dirty="0"/>
              <a:t>議程</a:t>
            </a:r>
            <a:r>
              <a:rPr lang="en-US" dirty="0"/>
              <a:t>to participants before the meeting</a:t>
            </a:r>
          </a:p>
          <a:p>
            <a:pPr>
              <a:buClr>
                <a:srgbClr val="666699"/>
              </a:buClr>
            </a:pPr>
            <a:r>
              <a:rPr lang="en-US" dirty="0"/>
              <a:t>Prepare </a:t>
            </a:r>
            <a:r>
              <a:rPr lang="en-US" u="sng" dirty="0"/>
              <a:t>handouts</a:t>
            </a:r>
            <a:r>
              <a:rPr lang="en-US" dirty="0"/>
              <a:t> and visual aids</a:t>
            </a:r>
            <a:r>
              <a:rPr lang="zh-TW" altLang="en-US" dirty="0"/>
              <a:t>講義和視覺輔助</a:t>
            </a:r>
            <a:r>
              <a:rPr lang="en-US" dirty="0"/>
              <a:t>, and make logistical arrangements ahead of time</a:t>
            </a:r>
          </a:p>
          <a:p>
            <a:pPr>
              <a:buClr>
                <a:srgbClr val="666699"/>
              </a:buClr>
            </a:pPr>
            <a:r>
              <a:rPr lang="en-US" dirty="0"/>
              <a:t>Run the meeting professionally</a:t>
            </a:r>
            <a:r>
              <a:rPr lang="zh-TW" altLang="en-US" dirty="0"/>
              <a:t>運行專業會議 </a:t>
            </a:r>
            <a:endParaRPr lang="en-US" dirty="0"/>
          </a:p>
          <a:p>
            <a:pPr>
              <a:buClr>
                <a:srgbClr val="666699"/>
              </a:buClr>
            </a:pPr>
            <a:r>
              <a:rPr lang="en-US" dirty="0"/>
              <a:t>Set the ground </a:t>
            </a:r>
            <a:r>
              <a:rPr lang="en-US" u="sng" dirty="0"/>
              <a:t>rules for the meeting</a:t>
            </a:r>
            <a:r>
              <a:rPr lang="zh-TW" altLang="en-US" dirty="0"/>
              <a:t>設置會議的基本規則 </a:t>
            </a:r>
            <a:endParaRPr lang="en-US" dirty="0"/>
          </a:p>
          <a:p>
            <a:pPr>
              <a:buClr>
                <a:srgbClr val="666699"/>
              </a:buClr>
            </a:pPr>
            <a:r>
              <a:rPr lang="en-US" dirty="0"/>
              <a:t>Build relationships</a:t>
            </a:r>
            <a:r>
              <a:rPr lang="zh-TW" altLang="en-US" dirty="0"/>
              <a:t>建立良好關係</a:t>
            </a:r>
            <a:endParaRPr lang="en-US" dirty="0"/>
          </a:p>
        </p:txBody>
      </p:sp>
      <p:sp>
        <p:nvSpPr>
          <p:cNvPr id="40962" name="Rectangle 2"/>
          <p:cNvSpPr>
            <a:spLocks noGrp="1" noChangeArrowheads="1"/>
          </p:cNvSpPr>
          <p:nvPr>
            <p:ph type="title"/>
          </p:nvPr>
        </p:nvSpPr>
        <p:spPr/>
        <p:txBody>
          <a:bodyPr/>
          <a:lstStyle/>
          <a:p>
            <a:r>
              <a:rPr lang="en-US" dirty="0"/>
              <a:t>Running Effective Meetings</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E8DA428-FE21-4B1B-B832-4011C6449F06}"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524000"/>
            <a:ext cx="8153400" cy="4572000"/>
          </a:xfrm>
        </p:spPr>
        <p:txBody>
          <a:bodyPr/>
          <a:lstStyle/>
          <a:p>
            <a:pPr>
              <a:buClr>
                <a:srgbClr val="666699"/>
              </a:buClr>
            </a:pPr>
            <a:r>
              <a:rPr lang="en-US" dirty="0"/>
              <a:t>Make sure that </a:t>
            </a:r>
            <a:r>
              <a:rPr lang="en-US" u="sng" dirty="0"/>
              <a:t>e-mail, instant messaging, texting, or collaborative tools</a:t>
            </a:r>
            <a:r>
              <a:rPr lang="zh-TW" altLang="en-US" dirty="0"/>
              <a:t>協作工具</a:t>
            </a:r>
            <a:r>
              <a:rPr lang="en-US" dirty="0"/>
              <a:t>are an appropriate medium</a:t>
            </a:r>
            <a:r>
              <a:rPr lang="zh-TW" altLang="en-US" dirty="0"/>
              <a:t>適當媒介</a:t>
            </a:r>
            <a:r>
              <a:rPr lang="en-US" dirty="0"/>
              <a:t>for what you want to communicate </a:t>
            </a:r>
          </a:p>
          <a:p>
            <a:pPr>
              <a:buClr>
                <a:srgbClr val="666699"/>
              </a:buClr>
            </a:pPr>
            <a:r>
              <a:rPr lang="en-US" dirty="0"/>
              <a:t>Be sure to send information to the right people</a:t>
            </a:r>
          </a:p>
          <a:p>
            <a:pPr>
              <a:buClr>
                <a:srgbClr val="666699"/>
              </a:buClr>
            </a:pPr>
            <a:r>
              <a:rPr lang="en-US" dirty="0"/>
              <a:t>Use meaningful subject lines</a:t>
            </a:r>
            <a:r>
              <a:rPr lang="zh-TW" altLang="en-US" dirty="0"/>
              <a:t>使用有意義的主題</a:t>
            </a:r>
            <a:r>
              <a:rPr lang="en-US" dirty="0"/>
              <a:t>and limit the content of emails to one main subject, and be as clear and concise as possible</a:t>
            </a:r>
          </a:p>
          <a:p>
            <a:pPr>
              <a:buClr>
                <a:srgbClr val="666699"/>
              </a:buClr>
            </a:pPr>
            <a:r>
              <a:rPr lang="en-US" dirty="0"/>
              <a:t>Be sure to authorize the right people to share and edit your collaborative documents</a:t>
            </a:r>
          </a:p>
          <a:p>
            <a:pPr>
              <a:spcBef>
                <a:spcPct val="100000"/>
              </a:spcBef>
              <a:buClr>
                <a:srgbClr val="666699"/>
              </a:buClr>
              <a:buFont typeface="Wingdings" pitchFamily="2" charset="2"/>
              <a:buChar char="§"/>
            </a:pPr>
            <a:endParaRPr lang="en-US" dirty="0"/>
          </a:p>
          <a:p>
            <a:pPr lvl="1">
              <a:lnSpc>
                <a:spcPct val="90000"/>
              </a:lnSpc>
            </a:pPr>
            <a:endParaRPr lang="en-US" dirty="0"/>
          </a:p>
        </p:txBody>
      </p:sp>
      <p:sp>
        <p:nvSpPr>
          <p:cNvPr id="41986" name="Rectangle 2"/>
          <p:cNvSpPr>
            <a:spLocks noGrp="1" noChangeArrowheads="1"/>
          </p:cNvSpPr>
          <p:nvPr>
            <p:ph type="title"/>
          </p:nvPr>
        </p:nvSpPr>
        <p:spPr>
          <a:xfrm>
            <a:off x="381000" y="274638"/>
            <a:ext cx="8305800" cy="944562"/>
          </a:xfrm>
        </p:spPr>
        <p:txBody>
          <a:bodyPr>
            <a:normAutofit fontScale="90000"/>
          </a:bodyPr>
          <a:lstStyle/>
          <a:p>
            <a:r>
              <a:rPr lang="en-US" sz="3600" dirty="0"/>
              <a:t>Using E-Mail, Instant Messaging, Texting, and Collaborative Tools Effectively</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A78C4353-7F2B-49DB-B587-1D6E1530DCAD}"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a:t>
            </a:r>
            <a:r>
              <a:rPr lang="en-US" b="1" dirty="0"/>
              <a:t>SharePoint portal </a:t>
            </a:r>
            <a:r>
              <a:rPr lang="en-US" dirty="0"/>
              <a:t>allows users to create custom Web sites to access documents</a:t>
            </a:r>
            <a:r>
              <a:rPr lang="zh-TW" altLang="en-US" dirty="0"/>
              <a:t>存取文件</a:t>
            </a:r>
            <a:r>
              <a:rPr lang="en-US" dirty="0"/>
              <a:t>and applications stored on shared devices</a:t>
            </a:r>
            <a:r>
              <a:rPr lang="zh-TW" altLang="en-US" dirty="0"/>
              <a:t>存儲在共享設備上的應用</a:t>
            </a:r>
            <a:endParaRPr lang="en-US" dirty="0"/>
          </a:p>
          <a:p>
            <a:r>
              <a:rPr lang="en-US" b="1" dirty="0"/>
              <a:t>Google Docs </a:t>
            </a:r>
            <a:r>
              <a:rPr lang="en-US" dirty="0"/>
              <a:t>allow users to create, share, and edit documents, spreadsheets</a:t>
            </a:r>
            <a:r>
              <a:rPr lang="zh-TW" altLang="en-US" dirty="0"/>
              <a:t>電子表格</a:t>
            </a:r>
            <a:r>
              <a:rPr lang="en-US" dirty="0"/>
              <a:t>, and presentations</a:t>
            </a:r>
            <a:r>
              <a:rPr lang="zh-TW" altLang="en-US" dirty="0"/>
              <a:t>簡報</a:t>
            </a:r>
            <a:r>
              <a:rPr lang="en-US" dirty="0"/>
              <a:t>online</a:t>
            </a:r>
          </a:p>
          <a:p>
            <a:r>
              <a:rPr lang="en-US" dirty="0"/>
              <a:t>A </a:t>
            </a:r>
            <a:r>
              <a:rPr lang="en-US" b="1" dirty="0"/>
              <a:t>wiki</a:t>
            </a:r>
            <a:r>
              <a:rPr lang="zh-TW" altLang="en-US" b="1" dirty="0"/>
              <a:t>維基百科</a:t>
            </a:r>
            <a:r>
              <a:rPr lang="en-US" dirty="0"/>
              <a:t>is a Web site designed to enable anyone who accesses it to contribute or modify Web page content</a:t>
            </a:r>
          </a:p>
          <a:p>
            <a:endParaRPr lang="en-US" dirty="0"/>
          </a:p>
        </p:txBody>
      </p:sp>
      <p:sp>
        <p:nvSpPr>
          <p:cNvPr id="3" name="Title 2"/>
          <p:cNvSpPr>
            <a:spLocks noGrp="1"/>
          </p:cNvSpPr>
          <p:nvPr>
            <p:ph type="title"/>
          </p:nvPr>
        </p:nvSpPr>
        <p:spPr/>
        <p:txBody>
          <a:bodyPr>
            <a:normAutofit fontScale="90000"/>
          </a:bodyPr>
          <a:lstStyle/>
          <a:p>
            <a:r>
              <a:rPr lang="en-US" dirty="0"/>
              <a:t>Sample Collaborative Tools</a:t>
            </a:r>
            <a:r>
              <a:rPr lang="zh-TW" altLang="en-US" dirty="0"/>
              <a:t>試樣協作工具</a:t>
            </a:r>
            <a:endParaRPr lang="en-US" dirty="0"/>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idx="1"/>
          </p:nvPr>
        </p:nvSpPr>
        <p:spPr>
          <a:xfrm>
            <a:off x="228600" y="1066800"/>
            <a:ext cx="8458200" cy="4572000"/>
          </a:xfrm>
        </p:spPr>
        <p:txBody>
          <a:bodyPr/>
          <a:lstStyle/>
          <a:p>
            <a:pPr>
              <a:spcBef>
                <a:spcPct val="60000"/>
              </a:spcBef>
              <a:buClr>
                <a:srgbClr val="666699"/>
              </a:buClr>
              <a:buFont typeface="Wingdings" pitchFamily="2" charset="2"/>
              <a:buChar char="§"/>
            </a:pPr>
            <a:r>
              <a:rPr lang="en-US" dirty="0"/>
              <a:t>The greatest threat to many projects is a </a:t>
            </a:r>
            <a:r>
              <a:rPr lang="en-US" u="sng" dirty="0"/>
              <a:t>failure to communicate</a:t>
            </a:r>
            <a:r>
              <a:rPr lang="zh-TW" altLang="en-US" dirty="0"/>
              <a:t>失敗的溝通</a:t>
            </a:r>
            <a:endParaRPr lang="en-US" dirty="0"/>
          </a:p>
          <a:p>
            <a:pPr>
              <a:spcBef>
                <a:spcPct val="60000"/>
              </a:spcBef>
              <a:buClr>
                <a:srgbClr val="666699"/>
              </a:buClr>
              <a:buFont typeface="Wingdings" pitchFamily="2" charset="2"/>
              <a:buChar char="§"/>
            </a:pPr>
            <a:r>
              <a:rPr lang="en-US" dirty="0"/>
              <a:t>Our culture does not portray </a:t>
            </a:r>
            <a:r>
              <a:rPr lang="en-US" u="sng" dirty="0"/>
              <a:t>IT professionals </a:t>
            </a:r>
            <a:r>
              <a:rPr lang="en-US" dirty="0"/>
              <a:t>IT</a:t>
            </a:r>
            <a:r>
              <a:rPr lang="zh-TW" altLang="en-US" dirty="0"/>
              <a:t>專業人士</a:t>
            </a:r>
            <a:r>
              <a:rPr lang="en-US" dirty="0"/>
              <a:t>as being good communicators</a:t>
            </a:r>
            <a:r>
              <a:rPr lang="zh-TW" altLang="en-US" dirty="0"/>
              <a:t>良好溝通</a:t>
            </a:r>
            <a:endParaRPr lang="en-US" dirty="0"/>
          </a:p>
          <a:p>
            <a:pPr>
              <a:spcBef>
                <a:spcPct val="60000"/>
              </a:spcBef>
              <a:buClr>
                <a:srgbClr val="666699"/>
              </a:buClr>
              <a:buFont typeface="Wingdings" pitchFamily="2" charset="2"/>
              <a:buChar char="§"/>
            </a:pPr>
            <a:r>
              <a:rPr lang="en-US" dirty="0"/>
              <a:t>Research shows that </a:t>
            </a:r>
            <a:r>
              <a:rPr lang="en-US" u="sng" dirty="0"/>
              <a:t>IT professionals must be able to communicate</a:t>
            </a:r>
            <a:r>
              <a:rPr lang="en-US" dirty="0"/>
              <a:t> effectively to succeed in their positions</a:t>
            </a:r>
          </a:p>
          <a:p>
            <a:pPr>
              <a:spcBef>
                <a:spcPct val="60000"/>
              </a:spcBef>
              <a:buClr>
                <a:srgbClr val="666699"/>
              </a:buClr>
              <a:buFont typeface="Wingdings" pitchFamily="2" charset="2"/>
              <a:buChar char="§"/>
            </a:pPr>
            <a:r>
              <a:rPr lang="en-US" u="sng" dirty="0"/>
              <a:t>Strong verbal </a:t>
            </a:r>
            <a:r>
              <a:rPr lang="en-US" dirty="0"/>
              <a:t>and </a:t>
            </a:r>
            <a:r>
              <a:rPr lang="en-US" u="sng" dirty="0"/>
              <a:t>non-technical skills</a:t>
            </a:r>
            <a:r>
              <a:rPr lang="zh-TW" altLang="en-US" dirty="0"/>
              <a:t>口頭和非專業技能</a:t>
            </a:r>
            <a:r>
              <a:rPr lang="en-US" dirty="0"/>
              <a:t>are a key factor in career advancement</a:t>
            </a:r>
            <a:r>
              <a:rPr lang="zh-TW" altLang="en-US" dirty="0"/>
              <a:t>事業發展</a:t>
            </a:r>
            <a:r>
              <a:rPr lang="en-US" dirty="0"/>
              <a:t>for IT professionals</a:t>
            </a:r>
          </a:p>
        </p:txBody>
      </p:sp>
      <p:sp>
        <p:nvSpPr>
          <p:cNvPr id="11266" name="Rectangle 1026"/>
          <p:cNvSpPr>
            <a:spLocks noGrp="1" noChangeArrowheads="1"/>
          </p:cNvSpPr>
          <p:nvPr>
            <p:ph type="title"/>
          </p:nvPr>
        </p:nvSpPr>
        <p:spPr>
          <a:xfrm>
            <a:off x="381000" y="274638"/>
            <a:ext cx="8610600" cy="639762"/>
          </a:xfrm>
        </p:spPr>
        <p:txBody>
          <a:bodyPr>
            <a:normAutofit fontScale="90000"/>
          </a:bodyPr>
          <a:lstStyle/>
          <a:p>
            <a:r>
              <a:rPr lang="en-US" dirty="0"/>
              <a:t>Importance of Good Communications</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F552E40-316F-4674-A043-23A6DEDF19B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95400"/>
            <a:ext cx="8458200" cy="4572000"/>
          </a:xfrm>
        </p:spPr>
        <p:txBody>
          <a:bodyPr/>
          <a:lstStyle/>
          <a:p>
            <a:pPr>
              <a:spcBef>
                <a:spcPct val="70000"/>
              </a:spcBef>
              <a:buClr>
                <a:srgbClr val="666699"/>
              </a:buClr>
            </a:pPr>
            <a:r>
              <a:rPr lang="en-US" dirty="0"/>
              <a:t>Many technical people are afraid to ask for help</a:t>
            </a:r>
          </a:p>
          <a:p>
            <a:pPr>
              <a:spcBef>
                <a:spcPct val="70000"/>
              </a:spcBef>
              <a:buClr>
                <a:srgbClr val="666699"/>
              </a:buClr>
            </a:pPr>
            <a:r>
              <a:rPr lang="en-US" dirty="0"/>
              <a:t>Providing examples and templates</a:t>
            </a:r>
            <a:r>
              <a:rPr lang="zh-TW" altLang="en-US" dirty="0"/>
              <a:t>範例和範本</a:t>
            </a:r>
            <a:r>
              <a:rPr lang="en-US" dirty="0"/>
              <a:t>for project communications saves time and money</a:t>
            </a:r>
          </a:p>
          <a:p>
            <a:pPr>
              <a:spcBef>
                <a:spcPct val="70000"/>
              </a:spcBef>
              <a:buClr>
                <a:srgbClr val="666699"/>
              </a:buClr>
            </a:pPr>
            <a:r>
              <a:rPr lang="en-US" dirty="0"/>
              <a:t>Organizations can develop their own templates, use some provided by outside organizations, or use samples from textbooks</a:t>
            </a:r>
          </a:p>
          <a:p>
            <a:pPr>
              <a:spcBef>
                <a:spcPct val="70000"/>
              </a:spcBef>
              <a:buClr>
                <a:srgbClr val="666699"/>
              </a:buClr>
            </a:pPr>
            <a:r>
              <a:rPr lang="en-US" dirty="0"/>
              <a:t>Recall that research shows that companies that excel in project management make effective use of template</a:t>
            </a:r>
            <a:r>
              <a:rPr lang="zh-TW" altLang="en-US" dirty="0"/>
              <a:t>公司擅長於專案管理運用有效的範例</a:t>
            </a:r>
            <a:endParaRPr lang="en-US" dirty="0"/>
          </a:p>
        </p:txBody>
      </p:sp>
      <p:sp>
        <p:nvSpPr>
          <p:cNvPr id="44034" name="Rectangle 2"/>
          <p:cNvSpPr>
            <a:spLocks noGrp="1" noChangeArrowheads="1"/>
          </p:cNvSpPr>
          <p:nvPr>
            <p:ph type="title"/>
          </p:nvPr>
        </p:nvSpPr>
        <p:spPr>
          <a:xfrm>
            <a:off x="457200" y="0"/>
            <a:ext cx="8229600" cy="1143000"/>
          </a:xfrm>
        </p:spPr>
        <p:txBody>
          <a:bodyPr>
            <a:normAutofit fontScale="90000"/>
          </a:bodyPr>
          <a:lstStyle/>
          <a:p>
            <a:r>
              <a:rPr lang="en-US" dirty="0"/>
              <a:t>Using Templates for Project Communications</a:t>
            </a:r>
          </a:p>
        </p:txBody>
      </p:sp>
      <p:sp>
        <p:nvSpPr>
          <p:cNvPr id="44037"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EF57902-66F0-4ADD-B262-093048E70547}"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0"/>
            <a:ext cx="8610600" cy="1143000"/>
          </a:xfrm>
        </p:spPr>
        <p:txBody>
          <a:bodyPr>
            <a:normAutofit fontScale="90000"/>
          </a:bodyPr>
          <a:lstStyle/>
          <a:p>
            <a:r>
              <a:rPr lang="en-US" sz="3600" dirty="0"/>
              <a:t>Figure 10-3. Sample Template for a </a:t>
            </a:r>
            <a:br>
              <a:rPr lang="en-US" sz="3600" dirty="0"/>
            </a:br>
            <a:r>
              <a:rPr lang="en-US" sz="3600" dirty="0"/>
              <a:t>Project Description (corrected from p. 427)</a:t>
            </a:r>
          </a:p>
        </p:txBody>
      </p:sp>
      <p:sp>
        <p:nvSpPr>
          <p:cNvPr id="45061"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EB61753-3085-4DFB-A2B2-F492B6419F58}" type="slidenum">
              <a:rPr lang="en-US" smtClean="0"/>
              <a:pPr>
                <a:buFontTx/>
                <a:buNone/>
                <a:defRPr/>
              </a:pPr>
              <a:t>31</a:t>
            </a:fld>
            <a:endParaRPr lang="en-US" dirty="0"/>
          </a:p>
        </p:txBody>
      </p:sp>
      <p:pic>
        <p:nvPicPr>
          <p:cNvPr id="7" name="Picture 6" descr="86921_10_F03.jpg"/>
          <p:cNvPicPr>
            <a:picLocks noChangeAspect="1"/>
          </p:cNvPicPr>
          <p:nvPr/>
        </p:nvPicPr>
        <p:blipFill>
          <a:blip r:embed="rId2"/>
          <a:stretch>
            <a:fillRect/>
          </a:stretch>
        </p:blipFill>
        <p:spPr>
          <a:xfrm>
            <a:off x="1371600" y="1109869"/>
            <a:ext cx="5867400" cy="510208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a:t>Table 10-3. Sample Template for a Monthly Progress Report</a:t>
            </a:r>
          </a:p>
        </p:txBody>
      </p:sp>
      <p:sp>
        <p:nvSpPr>
          <p:cNvPr id="46085" name="Footer Placeholder 6"/>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3F96509D-2F51-4E30-B355-2A9B8CF30081}" type="slidenum">
              <a:rPr lang="en-US" smtClean="0"/>
              <a:pPr>
                <a:buFontTx/>
                <a:buNone/>
                <a:defRPr/>
              </a:pPr>
              <a:t>32</a:t>
            </a:fld>
            <a:endParaRPr lang="en-US" dirty="0"/>
          </a:p>
        </p:txBody>
      </p:sp>
      <p:pic>
        <p:nvPicPr>
          <p:cNvPr id="46083" name="Picture 3"/>
          <p:cNvPicPr>
            <a:picLocks noChangeAspect="1" noChangeArrowheads="1"/>
          </p:cNvPicPr>
          <p:nvPr/>
        </p:nvPicPr>
        <p:blipFill>
          <a:blip r:embed="rId2"/>
          <a:srcRect/>
          <a:stretch>
            <a:fillRect/>
          </a:stretch>
        </p:blipFill>
        <p:spPr bwMode="auto">
          <a:xfrm>
            <a:off x="304800" y="1752600"/>
            <a:ext cx="8534400" cy="38195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a:t>Table 10-4. Final Project</a:t>
            </a:r>
            <a:br>
              <a:rPr lang="en-US" dirty="0"/>
            </a:br>
            <a:r>
              <a:rPr lang="en-US" dirty="0"/>
              <a:t>Documentation Items</a:t>
            </a:r>
          </a:p>
        </p:txBody>
      </p:sp>
      <p:sp>
        <p:nvSpPr>
          <p:cNvPr id="47110" name="Footer Placeholder 7"/>
          <p:cNvSpPr>
            <a:spLocks noGrp="1"/>
          </p:cNvSpPr>
          <p:nvPr>
            <p:ph type="ftr" sz="quarter" idx="10"/>
          </p:nvPr>
        </p:nvSpPr>
        <p:spPr bwMode="auto">
          <a:noFill/>
          <a:ln>
            <a:miter lim="800000"/>
            <a:headEnd/>
            <a:tailEnd/>
          </a:ln>
        </p:spPr>
        <p:txBody>
          <a:bodyPr/>
          <a:lstStyle/>
          <a:p>
            <a:pPr>
              <a:buFontTx/>
              <a:buNone/>
            </a:pPr>
            <a:r>
              <a:rPr lang="en-US" dirty="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45FDA56A-BA2F-4733-B083-3E5F89F68CAD}" type="slidenum">
              <a:rPr lang="en-US" smtClean="0"/>
              <a:pPr>
                <a:buFontTx/>
                <a:buNone/>
                <a:defRPr/>
              </a:pPr>
              <a:t>33</a:t>
            </a:fld>
            <a:endParaRPr lang="en-US" dirty="0"/>
          </a:p>
        </p:txBody>
      </p:sp>
      <p:pic>
        <p:nvPicPr>
          <p:cNvPr id="47107" name="Picture 4" descr="Tbl10-06a"/>
          <p:cNvPicPr>
            <a:picLocks noChangeAspect="1" noChangeArrowheads="1"/>
          </p:cNvPicPr>
          <p:nvPr/>
        </p:nvPicPr>
        <p:blipFill>
          <a:blip r:embed="rId2"/>
          <a:srcRect t="8931"/>
          <a:stretch>
            <a:fillRect/>
          </a:stretch>
        </p:blipFill>
        <p:spPr bwMode="auto">
          <a:xfrm>
            <a:off x="381000" y="1552575"/>
            <a:ext cx="8382000" cy="3108325"/>
          </a:xfrm>
          <a:prstGeom prst="rect">
            <a:avLst/>
          </a:prstGeom>
          <a:noFill/>
          <a:ln w="9525">
            <a:noFill/>
            <a:miter lim="800000"/>
            <a:headEnd/>
            <a:tailEnd/>
          </a:ln>
        </p:spPr>
      </p:pic>
      <p:pic>
        <p:nvPicPr>
          <p:cNvPr id="47108" name="Picture 5" descr="Tbl10-06b"/>
          <p:cNvPicPr>
            <a:picLocks noChangeAspect="1" noChangeArrowheads="1"/>
          </p:cNvPicPr>
          <p:nvPr/>
        </p:nvPicPr>
        <p:blipFill>
          <a:blip r:embed="rId3"/>
          <a:srcRect t="22099"/>
          <a:stretch>
            <a:fillRect/>
          </a:stretch>
        </p:blipFill>
        <p:spPr bwMode="auto">
          <a:xfrm>
            <a:off x="381000" y="4752975"/>
            <a:ext cx="8534400" cy="13430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a:spcBef>
                <a:spcPct val="80000"/>
              </a:spcBef>
              <a:buClr>
                <a:srgbClr val="666699"/>
              </a:buClr>
            </a:pPr>
            <a:r>
              <a:rPr lang="en-US" dirty="0"/>
              <a:t>The project manager and project team members should each prepare a </a:t>
            </a:r>
            <a:r>
              <a:rPr lang="en-US" b="1" dirty="0"/>
              <a:t>lessons-learned report</a:t>
            </a:r>
          </a:p>
          <a:p>
            <a:pPr lvl="1">
              <a:spcBef>
                <a:spcPct val="80000"/>
              </a:spcBef>
              <a:buClr>
                <a:srgbClr val="666699"/>
              </a:buClr>
            </a:pPr>
            <a:r>
              <a:rPr lang="en-US" dirty="0"/>
              <a:t>A reflective statement</a:t>
            </a:r>
            <a:r>
              <a:rPr lang="zh-TW" altLang="en-US" dirty="0"/>
              <a:t>反射陳述</a:t>
            </a:r>
            <a:r>
              <a:rPr lang="en-US" dirty="0"/>
              <a:t>that documents important things an individual learned from working on the project </a:t>
            </a:r>
          </a:p>
          <a:p>
            <a:pPr>
              <a:spcBef>
                <a:spcPct val="80000"/>
              </a:spcBef>
              <a:buClr>
                <a:srgbClr val="666699"/>
              </a:buClr>
            </a:pPr>
            <a:r>
              <a:rPr lang="en-US" dirty="0"/>
              <a:t>The project manager often combines information from all of the lessons-learned reports into a project summary report</a:t>
            </a:r>
          </a:p>
          <a:p>
            <a:pPr>
              <a:spcBef>
                <a:spcPct val="80000"/>
              </a:spcBef>
              <a:buClr>
                <a:srgbClr val="666699"/>
              </a:buClr>
            </a:pPr>
            <a:r>
              <a:rPr lang="en-US" dirty="0"/>
              <a:t>See template and sample in Chapter 3</a:t>
            </a:r>
          </a:p>
        </p:txBody>
      </p:sp>
      <p:sp>
        <p:nvSpPr>
          <p:cNvPr id="48130" name="Rectangle 2"/>
          <p:cNvSpPr>
            <a:spLocks noGrp="1" noChangeArrowheads="1"/>
          </p:cNvSpPr>
          <p:nvPr>
            <p:ph type="title"/>
          </p:nvPr>
        </p:nvSpPr>
        <p:spPr/>
        <p:txBody>
          <a:bodyPr>
            <a:normAutofit fontScale="90000"/>
          </a:bodyPr>
          <a:lstStyle/>
          <a:p>
            <a:r>
              <a:rPr lang="en-US" dirty="0"/>
              <a:t>Lessons Learned Reports</a:t>
            </a:r>
            <a:r>
              <a:rPr lang="zh-TW" altLang="en-US" dirty="0"/>
              <a:t>總結經驗報告</a:t>
            </a:r>
            <a:endParaRPr lang="en-US" dirty="0"/>
          </a:p>
        </p:txBody>
      </p:sp>
      <p:sp>
        <p:nvSpPr>
          <p:cNvPr id="4813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3B4F694-095F-486F-8387-699AF9EC379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a:t>It is also important to organize and prepare project archives</a:t>
            </a:r>
          </a:p>
          <a:p>
            <a:r>
              <a:rPr lang="en-US" b="1" dirty="0"/>
              <a:t>Project archives </a:t>
            </a:r>
            <a:r>
              <a:rPr lang="en-US" dirty="0"/>
              <a:t>are </a:t>
            </a:r>
            <a:r>
              <a:rPr lang="en-US" u="sng" dirty="0"/>
              <a:t>a complete set of organized project records</a:t>
            </a:r>
            <a:r>
              <a:rPr lang="zh-TW" altLang="en-US" dirty="0"/>
              <a:t>一套完整的有組織的專案記錄</a:t>
            </a:r>
            <a:r>
              <a:rPr lang="en-US" dirty="0"/>
              <a:t>that provide an accurate history of the project</a:t>
            </a:r>
            <a:r>
              <a:rPr lang="zh-TW" altLang="en-US" dirty="0"/>
              <a:t>歷史紀錄</a:t>
            </a:r>
            <a:endParaRPr lang="en-US" dirty="0"/>
          </a:p>
          <a:p>
            <a:r>
              <a:rPr lang="en-US" dirty="0"/>
              <a:t>These archives can provide valuable information for future projects as well</a:t>
            </a:r>
          </a:p>
          <a:p>
            <a:endParaRPr lang="en-US" dirty="0"/>
          </a:p>
        </p:txBody>
      </p:sp>
      <p:sp>
        <p:nvSpPr>
          <p:cNvPr id="49154" name="Title 1"/>
          <p:cNvSpPr>
            <a:spLocks noGrp="1"/>
          </p:cNvSpPr>
          <p:nvPr>
            <p:ph type="title"/>
          </p:nvPr>
        </p:nvSpPr>
        <p:spPr/>
        <p:txBody>
          <a:bodyPr/>
          <a:lstStyle/>
          <a:p>
            <a:r>
              <a:rPr lang="en-US" dirty="0"/>
              <a:t>Project Archives</a:t>
            </a:r>
            <a:r>
              <a:rPr lang="zh-TW" altLang="en-US" dirty="0"/>
              <a:t>專案檔案</a:t>
            </a:r>
            <a:endParaRPr lang="en-US" dirty="0"/>
          </a:p>
        </p:txBody>
      </p:sp>
      <p:sp>
        <p:nvSpPr>
          <p:cNvPr id="49156"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7FB6DEF-E33D-4378-843F-C19DAA629D47}"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Many project teams create a project Web site to store important product documents</a:t>
            </a:r>
            <a:r>
              <a:rPr lang="zh-TW" altLang="en-US" dirty="0"/>
              <a:t>儲存重要產品資料</a:t>
            </a:r>
            <a:r>
              <a:rPr lang="en-US" dirty="0"/>
              <a:t>and other information</a:t>
            </a:r>
          </a:p>
          <a:p>
            <a:r>
              <a:rPr lang="en-US" dirty="0"/>
              <a:t>Can create the site using various types of software, such as enterprise project management software</a:t>
            </a:r>
          </a:p>
        </p:txBody>
      </p:sp>
      <p:sp>
        <p:nvSpPr>
          <p:cNvPr id="50178" name="Rectangle 2"/>
          <p:cNvSpPr>
            <a:spLocks noGrp="1" noChangeArrowheads="1"/>
          </p:cNvSpPr>
          <p:nvPr>
            <p:ph type="title"/>
          </p:nvPr>
        </p:nvSpPr>
        <p:spPr/>
        <p:txBody>
          <a:bodyPr/>
          <a:lstStyle/>
          <a:p>
            <a:r>
              <a:rPr lang="en-US" dirty="0"/>
              <a:t>Project Web Sites</a:t>
            </a:r>
          </a:p>
        </p:txBody>
      </p:sp>
      <p:sp>
        <p:nvSpPr>
          <p:cNvPr id="5018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AD48DC6-0253-4A93-AB7F-1DA77469CDAA}"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915400" cy="1219200"/>
          </a:xfrm>
        </p:spPr>
        <p:txBody>
          <a:bodyPr>
            <a:normAutofit fontScale="90000"/>
          </a:bodyPr>
          <a:lstStyle/>
          <a:p>
            <a:r>
              <a:rPr lang="en-US" sz="3600" dirty="0"/>
              <a:t>Figure 10-4. Microsoft’s Project Web Application Master Project Summary Screen</a:t>
            </a:r>
          </a:p>
        </p:txBody>
      </p:sp>
      <p:sp>
        <p:nvSpPr>
          <p:cNvPr id="51204"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A4747D1-F701-4EA4-A685-5DBB864E7A4B}" type="slidenum">
              <a:rPr lang="en-US" smtClean="0"/>
              <a:pPr>
                <a:defRPr/>
              </a:pPr>
              <a:t>37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63" y="1273064"/>
            <a:ext cx="7976537" cy="51573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229600" cy="4525962"/>
          </a:xfrm>
        </p:spPr>
        <p:txBody>
          <a:bodyPr/>
          <a:lstStyle/>
          <a:p>
            <a:pPr>
              <a:spcBef>
                <a:spcPct val="40000"/>
              </a:spcBef>
              <a:buClr>
                <a:srgbClr val="666699"/>
              </a:buClr>
            </a:pPr>
            <a:r>
              <a:rPr lang="en-US" dirty="0"/>
              <a:t>The goal of project communications management is to ensure timely and appropriate generation, collection, dissemination, storage, and disposition of project information</a:t>
            </a:r>
          </a:p>
          <a:p>
            <a:pPr>
              <a:spcBef>
                <a:spcPct val="40000"/>
              </a:spcBef>
              <a:buClr>
                <a:srgbClr val="666699"/>
              </a:buClr>
            </a:pPr>
            <a:r>
              <a:rPr lang="en-US" dirty="0"/>
              <a:t>Main process include:</a:t>
            </a:r>
          </a:p>
          <a:p>
            <a:pPr lvl="1">
              <a:spcBef>
                <a:spcPct val="40000"/>
              </a:spcBef>
              <a:buClr>
                <a:srgbClr val="666699"/>
              </a:buClr>
            </a:pPr>
            <a:r>
              <a:rPr lang="en-US" dirty="0"/>
              <a:t>Plan communications management</a:t>
            </a:r>
          </a:p>
          <a:p>
            <a:pPr lvl="1">
              <a:spcBef>
                <a:spcPct val="40000"/>
              </a:spcBef>
              <a:buClr>
                <a:srgbClr val="666699"/>
              </a:buClr>
            </a:pPr>
            <a:r>
              <a:rPr lang="en-US" dirty="0"/>
              <a:t>Manage communications</a:t>
            </a:r>
          </a:p>
          <a:p>
            <a:pPr lvl="1">
              <a:spcBef>
                <a:spcPct val="40000"/>
              </a:spcBef>
              <a:buClr>
                <a:srgbClr val="666699"/>
              </a:buClr>
            </a:pPr>
            <a:r>
              <a:rPr lang="en-US" dirty="0"/>
              <a:t>Control communications</a:t>
            </a:r>
          </a:p>
          <a:p>
            <a:pPr lvl="1">
              <a:lnSpc>
                <a:spcPct val="90000"/>
              </a:lnSpc>
            </a:pPr>
            <a:endParaRPr lang="en-US" dirty="0"/>
          </a:p>
        </p:txBody>
      </p:sp>
      <p:sp>
        <p:nvSpPr>
          <p:cNvPr id="53250" name="Rectangle 2"/>
          <p:cNvSpPr>
            <a:spLocks noGrp="1" noChangeArrowheads="1"/>
          </p:cNvSpPr>
          <p:nvPr>
            <p:ph type="title"/>
          </p:nvPr>
        </p:nvSpPr>
        <p:spPr>
          <a:xfrm>
            <a:off x="457200" y="152400"/>
            <a:ext cx="8229600" cy="1143000"/>
          </a:xfrm>
        </p:spPr>
        <p:txBody>
          <a:bodyPr/>
          <a:lstStyle/>
          <a:p>
            <a:r>
              <a:rPr lang="en-US" dirty="0"/>
              <a:t>Chapter Summary</a:t>
            </a:r>
          </a:p>
        </p:txBody>
      </p:sp>
      <p:sp>
        <p:nvSpPr>
          <p:cNvPr id="5325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22CF15-3671-4501-9D90-6BA9507B9448}" type="slidenum">
              <a:rPr lang="en-US" smtClean="0"/>
              <a:pPr>
                <a:defRPr/>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295400"/>
            <a:ext cx="8610600" cy="4572000"/>
          </a:xfrm>
        </p:spPr>
        <p:txBody>
          <a:bodyPr/>
          <a:lstStyle/>
          <a:p>
            <a:pPr marL="109537" indent="0">
              <a:spcBef>
                <a:spcPct val="40000"/>
              </a:spcBef>
              <a:buClr>
                <a:srgbClr val="666699"/>
              </a:buClr>
              <a:buNone/>
            </a:pPr>
            <a:r>
              <a:rPr lang="en-US" altLang="zh-TW" sz="2800" b="1" dirty="0"/>
              <a:t>1.</a:t>
            </a:r>
            <a:r>
              <a:rPr lang="en-US" sz="2800" b="1" dirty="0"/>
              <a:t>Planning communications management</a:t>
            </a:r>
            <a:r>
              <a:rPr lang="en-US" sz="2800" dirty="0"/>
              <a:t>: Determining the information and communications needs of the stakeholders</a:t>
            </a:r>
          </a:p>
          <a:p>
            <a:pPr marL="109537" indent="0">
              <a:buNone/>
            </a:pPr>
            <a:r>
              <a:rPr lang="en-US" altLang="zh-TW" sz="2800" b="1" dirty="0"/>
              <a:t>2.</a:t>
            </a:r>
            <a:r>
              <a:rPr lang="en-US" sz="2800" b="1" dirty="0"/>
              <a:t>Managing communications: </a:t>
            </a:r>
            <a:r>
              <a:rPr lang="en-US" sz="2800" u="sng" dirty="0"/>
              <a:t>Creating, distributing</a:t>
            </a:r>
            <a:r>
              <a:rPr lang="zh-TW" altLang="en-US" sz="2800" u="sng" dirty="0"/>
              <a:t>發佈</a:t>
            </a:r>
            <a:r>
              <a:rPr lang="en-US" sz="2800" u="sng" dirty="0"/>
              <a:t>, storing, retrieving, and disposing of project communications</a:t>
            </a:r>
            <a:r>
              <a:rPr lang="zh-TW" altLang="en-US" sz="2800" dirty="0"/>
              <a:t>處理專案溝通</a:t>
            </a:r>
            <a:r>
              <a:rPr lang="en-US" sz="2800" dirty="0"/>
              <a:t>based on the communications management plan</a:t>
            </a:r>
          </a:p>
          <a:p>
            <a:pPr marL="109537" indent="0">
              <a:buNone/>
            </a:pPr>
            <a:r>
              <a:rPr lang="en-US" altLang="zh-TW" sz="2800" b="1" dirty="0"/>
              <a:t>3.</a:t>
            </a:r>
            <a:r>
              <a:rPr lang="en-US" sz="2800" b="1" dirty="0"/>
              <a:t>Controlling communications</a:t>
            </a:r>
            <a:r>
              <a:rPr lang="en-US" sz="2800" dirty="0"/>
              <a:t>: Monitoring and controlling project communications to </a:t>
            </a:r>
            <a:r>
              <a:rPr lang="en-US" sz="2800" u="sng" dirty="0"/>
              <a:t>ensure that stakeholder communication needs are met</a:t>
            </a:r>
          </a:p>
        </p:txBody>
      </p:sp>
      <p:sp>
        <p:nvSpPr>
          <p:cNvPr id="12290" name="Rectangle 2"/>
          <p:cNvSpPr>
            <a:spLocks noGrp="1" noChangeArrowheads="1"/>
          </p:cNvSpPr>
          <p:nvPr>
            <p:ph type="title"/>
          </p:nvPr>
        </p:nvSpPr>
        <p:spPr>
          <a:xfrm>
            <a:off x="381000" y="152400"/>
            <a:ext cx="8382000" cy="895350"/>
          </a:xfrm>
        </p:spPr>
        <p:txBody>
          <a:bodyPr>
            <a:normAutofit fontScale="90000"/>
          </a:bodyPr>
          <a:lstStyle/>
          <a:p>
            <a:r>
              <a:rPr lang="en-US" dirty="0"/>
              <a:t>Project Communications</a:t>
            </a:r>
            <a:br>
              <a:rPr lang="en-US" dirty="0"/>
            </a:br>
            <a:r>
              <a:rPr lang="en-US" dirty="0"/>
              <a:t>Management Processes</a:t>
            </a:r>
          </a:p>
        </p:txBody>
      </p:sp>
      <p:sp>
        <p:nvSpPr>
          <p:cNvPr id="12293" name="Footer Placeholder 6"/>
          <p:cNvSpPr>
            <a:spLocks noGrp="1"/>
          </p:cNvSpPr>
          <p:nvPr>
            <p:ph type="ftr" sz="quarter" idx="10"/>
          </p:nvPr>
        </p:nvSpPr>
        <p:spPr bwMode="auto">
          <a:xfrm>
            <a:off x="0" y="6492875"/>
            <a:ext cx="2590800" cy="365125"/>
          </a:xfrm>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a:xfrm>
            <a:off x="8588375" y="6173787"/>
            <a:ext cx="555625" cy="365125"/>
          </a:xfrm>
        </p:spPr>
        <p:txBody>
          <a:bodyPr/>
          <a:lstStyle/>
          <a:p>
            <a:pPr>
              <a:defRPr/>
            </a:pPr>
            <a:fld id="{B9A1AC6A-E4DB-4E62-8C3D-8A55BC890F75}"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normAutofit fontScale="90000"/>
          </a:bodyPr>
          <a:lstStyle/>
          <a:p>
            <a:r>
              <a:rPr lang="en-US" sz="3600" dirty="0"/>
              <a:t>Figure 10-1. Project Communications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9EA94F58-D761-4128-AD4E-80EF3893F0A6}" type="slidenum">
              <a:rPr lang="en-US" smtClean="0"/>
              <a:pPr>
                <a:defRPr/>
              </a:pPr>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8" y="1371600"/>
            <a:ext cx="8988042" cy="49629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r>
              <a:rPr lang="en-US" dirty="0"/>
              <a:t>Project managers say they spend as much as 90 percent of their time communicating</a:t>
            </a:r>
          </a:p>
          <a:p>
            <a:r>
              <a:rPr lang="en-US" dirty="0"/>
              <a:t>Need to </a:t>
            </a:r>
            <a:r>
              <a:rPr lang="en-US" u="sng" dirty="0"/>
              <a:t>focus on group and individual </a:t>
            </a:r>
            <a:r>
              <a:rPr lang="en-US" dirty="0"/>
              <a:t>communication needs</a:t>
            </a:r>
          </a:p>
          <a:p>
            <a:r>
              <a:rPr lang="en-US" dirty="0"/>
              <a:t>Use </a:t>
            </a:r>
            <a:r>
              <a:rPr lang="en-US" u="sng" dirty="0"/>
              <a:t>formal and informal methods </a:t>
            </a:r>
            <a:r>
              <a:rPr lang="en-US" dirty="0"/>
              <a:t>for communicating</a:t>
            </a:r>
          </a:p>
          <a:p>
            <a:r>
              <a:rPr lang="en-US" dirty="0"/>
              <a:t>Distribute </a:t>
            </a:r>
            <a:r>
              <a:rPr lang="en-US" u="sng" dirty="0"/>
              <a:t>important information</a:t>
            </a:r>
            <a:r>
              <a:rPr lang="zh-TW" altLang="en-US" dirty="0"/>
              <a:t>分配重要的資訊</a:t>
            </a:r>
            <a:r>
              <a:rPr lang="en-US" dirty="0"/>
              <a:t>in an effective and timely manner</a:t>
            </a:r>
          </a:p>
          <a:p>
            <a:r>
              <a:rPr lang="en-US" u="sng" dirty="0"/>
              <a:t>Set the stage </a:t>
            </a:r>
            <a:r>
              <a:rPr lang="en-US" dirty="0"/>
              <a:t>for communicating bad news</a:t>
            </a:r>
            <a:r>
              <a:rPr lang="zh-TW" altLang="en-US" dirty="0"/>
              <a:t>設置階段為溝通壞消息</a:t>
            </a:r>
            <a:endParaRPr lang="en-US" dirty="0"/>
          </a:p>
          <a:p>
            <a:r>
              <a:rPr lang="en-US" dirty="0"/>
              <a:t>Determine the number of communication channels</a:t>
            </a:r>
            <a:r>
              <a:rPr lang="zh-TW" altLang="en-US" dirty="0"/>
              <a:t>溝通渠道</a:t>
            </a:r>
            <a:endParaRPr lang="en-US" dirty="0"/>
          </a:p>
        </p:txBody>
      </p:sp>
      <p:sp>
        <p:nvSpPr>
          <p:cNvPr id="3" name="Title 2"/>
          <p:cNvSpPr>
            <a:spLocks noGrp="1"/>
          </p:cNvSpPr>
          <p:nvPr>
            <p:ph type="title"/>
          </p:nvPr>
        </p:nvSpPr>
        <p:spPr/>
        <p:txBody>
          <a:bodyPr/>
          <a:lstStyle/>
          <a:p>
            <a:r>
              <a:rPr lang="en-US" dirty="0"/>
              <a:t>Keys to Good Communications</a:t>
            </a:r>
          </a:p>
        </p:txBody>
      </p:sp>
      <p:sp>
        <p:nvSpPr>
          <p:cNvPr id="4" name="Footer Placeholder 3"/>
          <p:cNvSpPr>
            <a:spLocks noGrp="1"/>
          </p:cNvSpPr>
          <p:nvPr>
            <p:ph type="ftr" sz="quarter" idx="10"/>
          </p:nvPr>
        </p:nvSpPr>
        <p:spPr/>
        <p:txBody>
          <a:bodyPr/>
          <a:lstStyle/>
          <a:p>
            <a:pPr>
              <a:defRPr/>
            </a:pPr>
            <a:r>
              <a:rPr lang="en-US" dirty="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6</a:t>
            </a:fld>
            <a:endParaRPr lang="en-US" dirty="0"/>
          </a:p>
        </p:txBody>
      </p:sp>
    </p:spTree>
    <p:extLst>
      <p:ext uri="{BB962C8B-B14F-4D97-AF65-F5344CB8AC3E}">
        <p14:creationId xmlns:p14="http://schemas.microsoft.com/office/powerpoint/2010/main" val="345378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828800"/>
            <a:ext cx="8458200" cy="4419600"/>
          </a:xfrm>
        </p:spPr>
        <p:txBody>
          <a:bodyPr/>
          <a:lstStyle/>
          <a:p>
            <a:pPr>
              <a:spcBef>
                <a:spcPct val="100000"/>
              </a:spcBef>
              <a:buClr>
                <a:srgbClr val="666699"/>
              </a:buClr>
            </a:pPr>
            <a:r>
              <a:rPr lang="en-US" dirty="0"/>
              <a:t>People are not interchangeable parts</a:t>
            </a:r>
          </a:p>
          <a:p>
            <a:pPr>
              <a:spcBef>
                <a:spcPct val="100000"/>
              </a:spcBef>
              <a:buClr>
                <a:srgbClr val="666699"/>
              </a:buClr>
            </a:pPr>
            <a:r>
              <a:rPr lang="en-US" dirty="0"/>
              <a:t>As illustrated in Brooks’ book </a:t>
            </a:r>
            <a:r>
              <a:rPr lang="en-US" i="1" dirty="0"/>
              <a:t>The Mythical Man-Month</a:t>
            </a:r>
            <a:r>
              <a:rPr lang="en-US" dirty="0"/>
              <a:t>, you cannot assume that a task originally scheduled to take two months of one person’s time can be done in one month by two people</a:t>
            </a:r>
          </a:p>
          <a:p>
            <a:pPr>
              <a:spcBef>
                <a:spcPct val="100000"/>
              </a:spcBef>
              <a:buClr>
                <a:srgbClr val="666699"/>
              </a:buClr>
            </a:pPr>
            <a:r>
              <a:rPr lang="en-US" dirty="0"/>
              <a:t>Nine women cannot produce a baby in one month!</a:t>
            </a:r>
          </a:p>
        </p:txBody>
      </p:sp>
      <p:sp>
        <p:nvSpPr>
          <p:cNvPr id="25602" name="Rectangle 2"/>
          <p:cNvSpPr>
            <a:spLocks noGrp="1" noChangeArrowheads="1"/>
          </p:cNvSpPr>
          <p:nvPr>
            <p:ph type="title"/>
          </p:nvPr>
        </p:nvSpPr>
        <p:spPr/>
        <p:txBody>
          <a:bodyPr>
            <a:normAutofit fontScale="90000"/>
          </a:bodyPr>
          <a:lstStyle/>
          <a:p>
            <a:r>
              <a:rPr lang="en-US" dirty="0"/>
              <a:t>Understanding Group and Individual Communication Needs</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3D0A11E-C451-4D2B-9371-63E009872629}"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676400"/>
            <a:ext cx="8458200" cy="4419600"/>
          </a:xfrm>
        </p:spPr>
        <p:txBody>
          <a:bodyPr/>
          <a:lstStyle/>
          <a:p>
            <a:pPr>
              <a:lnSpc>
                <a:spcPct val="90000"/>
              </a:lnSpc>
              <a:buClr>
                <a:srgbClr val="666699"/>
              </a:buClr>
              <a:buFont typeface="Wingdings" pitchFamily="2" charset="2"/>
              <a:buChar char="§"/>
            </a:pPr>
            <a:r>
              <a:rPr lang="en-US" dirty="0"/>
              <a:t>Research says that in a face-to-face interaction:</a:t>
            </a:r>
          </a:p>
          <a:p>
            <a:pPr lvl="1">
              <a:lnSpc>
                <a:spcPct val="90000"/>
              </a:lnSpc>
              <a:buClr>
                <a:srgbClr val="666699"/>
              </a:buClr>
              <a:buFont typeface="Wingdings" pitchFamily="2" charset="2"/>
              <a:buChar char="§"/>
            </a:pPr>
            <a:r>
              <a:rPr lang="en-US" u="sng" dirty="0"/>
              <a:t>58 percent </a:t>
            </a:r>
            <a:r>
              <a:rPr lang="en-US" dirty="0"/>
              <a:t>of communication is through </a:t>
            </a:r>
            <a:r>
              <a:rPr lang="en-US" u="sng" dirty="0"/>
              <a:t>body language</a:t>
            </a:r>
            <a:r>
              <a:rPr lang="zh-TW" altLang="en-US" dirty="0"/>
              <a:t>身體語言</a:t>
            </a:r>
            <a:r>
              <a:rPr lang="en-US" dirty="0"/>
              <a:t>.</a:t>
            </a:r>
          </a:p>
          <a:p>
            <a:pPr lvl="1">
              <a:lnSpc>
                <a:spcPct val="90000"/>
              </a:lnSpc>
              <a:buClr>
                <a:srgbClr val="666699"/>
              </a:buClr>
              <a:buFont typeface="Wingdings" pitchFamily="2" charset="2"/>
              <a:buChar char="§"/>
            </a:pPr>
            <a:r>
              <a:rPr lang="en-US" u="sng" dirty="0"/>
              <a:t>35 percent </a:t>
            </a:r>
            <a:r>
              <a:rPr lang="en-US" dirty="0"/>
              <a:t>of communication is through </a:t>
            </a:r>
            <a:r>
              <a:rPr lang="en-US" u="sng" dirty="0"/>
              <a:t>how the words are said</a:t>
            </a:r>
          </a:p>
          <a:p>
            <a:pPr lvl="1">
              <a:lnSpc>
                <a:spcPct val="90000"/>
              </a:lnSpc>
              <a:buClr>
                <a:srgbClr val="666699"/>
              </a:buClr>
              <a:buFont typeface="Wingdings" pitchFamily="2" charset="2"/>
              <a:buChar char="§"/>
            </a:pPr>
            <a:r>
              <a:rPr lang="en-US" u="sng" dirty="0"/>
              <a:t>7 percent </a:t>
            </a:r>
            <a:r>
              <a:rPr lang="en-US" dirty="0"/>
              <a:t>of communication is through the </a:t>
            </a:r>
            <a:r>
              <a:rPr lang="en-US" u="sng" dirty="0"/>
              <a:t>content</a:t>
            </a:r>
            <a:r>
              <a:rPr lang="en-US" dirty="0"/>
              <a:t> or words that are spoken</a:t>
            </a:r>
          </a:p>
          <a:p>
            <a:pPr>
              <a:lnSpc>
                <a:spcPct val="90000"/>
              </a:lnSpc>
              <a:buClr>
                <a:srgbClr val="666699"/>
              </a:buClr>
              <a:buFont typeface="Wingdings" pitchFamily="2" charset="2"/>
              <a:buChar char="§"/>
            </a:pPr>
            <a:r>
              <a:rPr lang="en-US" dirty="0"/>
              <a:t>Pay attention to more than just the actual words someone is saying</a:t>
            </a:r>
          </a:p>
          <a:p>
            <a:pPr>
              <a:lnSpc>
                <a:spcPct val="90000"/>
              </a:lnSpc>
              <a:buClr>
                <a:srgbClr val="666699"/>
              </a:buClr>
              <a:buFont typeface="Wingdings" pitchFamily="2" charset="2"/>
              <a:buChar char="§"/>
            </a:pPr>
            <a:r>
              <a:rPr lang="en-US" dirty="0"/>
              <a:t>A </a:t>
            </a:r>
            <a:r>
              <a:rPr lang="en-US" u="sng" dirty="0"/>
              <a:t>person’s tone of voice</a:t>
            </a:r>
            <a:r>
              <a:rPr lang="zh-TW" altLang="en-US" dirty="0"/>
              <a:t>人的聲音和語氣</a:t>
            </a:r>
            <a:r>
              <a:rPr lang="en-US" dirty="0"/>
              <a:t>and body language say a lot about how he or she really feels</a:t>
            </a:r>
          </a:p>
        </p:txBody>
      </p:sp>
      <p:sp>
        <p:nvSpPr>
          <p:cNvPr id="21506" name="Rectangle 2"/>
          <p:cNvSpPr>
            <a:spLocks noGrp="1" noChangeArrowheads="1"/>
          </p:cNvSpPr>
          <p:nvPr>
            <p:ph type="title"/>
          </p:nvPr>
        </p:nvSpPr>
        <p:spPr/>
        <p:txBody>
          <a:bodyPr>
            <a:normAutofit fontScale="90000"/>
          </a:bodyPr>
          <a:lstStyle/>
          <a:p>
            <a:r>
              <a:rPr lang="en-US" dirty="0"/>
              <a:t>Importance of Face-to-Face Communication</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CC0F8A4-3DA1-437C-B4FE-839391EAD6E6}"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295400"/>
            <a:ext cx="8458200" cy="5181600"/>
          </a:xfrm>
        </p:spPr>
        <p:txBody>
          <a:bodyPr/>
          <a:lstStyle/>
          <a:p>
            <a:pPr>
              <a:buClr>
                <a:srgbClr val="666699"/>
              </a:buClr>
            </a:pPr>
            <a:r>
              <a:rPr lang="en-US" u="sng" dirty="0"/>
              <a:t>Introverts</a:t>
            </a:r>
            <a:r>
              <a:rPr lang="zh-TW" altLang="en-US" dirty="0"/>
              <a:t>個性內向者</a:t>
            </a:r>
            <a:r>
              <a:rPr lang="en-US" dirty="0"/>
              <a:t>like more </a:t>
            </a:r>
            <a:r>
              <a:rPr lang="en-US" u="sng" dirty="0"/>
              <a:t>private</a:t>
            </a:r>
            <a:r>
              <a:rPr lang="en-US" dirty="0"/>
              <a:t> communications, while </a:t>
            </a:r>
            <a:r>
              <a:rPr lang="en-US" u="sng" dirty="0"/>
              <a:t>extroverts</a:t>
            </a:r>
            <a:r>
              <a:rPr lang="zh-TW" altLang="en-US" dirty="0"/>
              <a:t>外向的人</a:t>
            </a:r>
            <a:r>
              <a:rPr lang="en-US" dirty="0"/>
              <a:t>like to discuss things in </a:t>
            </a:r>
            <a:r>
              <a:rPr lang="en-US" u="sng" dirty="0"/>
              <a:t>public</a:t>
            </a:r>
          </a:p>
          <a:p>
            <a:pPr>
              <a:buClr>
                <a:srgbClr val="666699"/>
              </a:buClr>
            </a:pPr>
            <a:r>
              <a:rPr lang="en-US" u="sng" dirty="0"/>
              <a:t>Intuitive</a:t>
            </a:r>
            <a:r>
              <a:rPr lang="zh-TW" altLang="en-US" dirty="0"/>
              <a:t>直觀</a:t>
            </a:r>
            <a:r>
              <a:rPr lang="en-US" dirty="0"/>
              <a:t>people like to understand the </a:t>
            </a:r>
            <a:r>
              <a:rPr lang="en-US" u="sng" dirty="0"/>
              <a:t>big picture</a:t>
            </a:r>
            <a:r>
              <a:rPr lang="en-US" dirty="0"/>
              <a:t>, while </a:t>
            </a:r>
            <a:r>
              <a:rPr lang="en-US" u="sng" dirty="0"/>
              <a:t>sensing</a:t>
            </a:r>
            <a:r>
              <a:rPr lang="zh-TW" altLang="en-US" dirty="0"/>
              <a:t>感知</a:t>
            </a:r>
            <a:r>
              <a:rPr lang="en-US" dirty="0"/>
              <a:t>people need </a:t>
            </a:r>
            <a:r>
              <a:rPr lang="en-US" u="sng" dirty="0"/>
              <a:t>step-by-step details</a:t>
            </a:r>
          </a:p>
          <a:p>
            <a:pPr>
              <a:buClr>
                <a:srgbClr val="666699"/>
              </a:buClr>
            </a:pPr>
            <a:r>
              <a:rPr lang="en-US" u="sng" dirty="0"/>
              <a:t>Thinkers</a:t>
            </a:r>
            <a:r>
              <a:rPr lang="zh-TW" altLang="en-US" dirty="0"/>
              <a:t>思考者</a:t>
            </a:r>
            <a:r>
              <a:rPr lang="en-US" dirty="0"/>
              <a:t>want to know the </a:t>
            </a:r>
            <a:r>
              <a:rPr lang="en-US" u="sng" dirty="0"/>
              <a:t>logic behind decisions</a:t>
            </a:r>
            <a:r>
              <a:rPr lang="en-US" dirty="0"/>
              <a:t>, while </a:t>
            </a:r>
            <a:r>
              <a:rPr lang="en-US" u="sng" dirty="0"/>
              <a:t>feeling</a:t>
            </a:r>
            <a:r>
              <a:rPr lang="en-US" dirty="0"/>
              <a:t> people</a:t>
            </a:r>
            <a:r>
              <a:rPr lang="zh-TW" altLang="en-US" dirty="0"/>
              <a:t>直覺者</a:t>
            </a:r>
            <a:r>
              <a:rPr lang="en-US" dirty="0"/>
              <a:t> want to know </a:t>
            </a:r>
            <a:r>
              <a:rPr lang="en-US" u="sng" dirty="0"/>
              <a:t>how something affects them personally</a:t>
            </a:r>
          </a:p>
          <a:p>
            <a:pPr>
              <a:buClr>
                <a:srgbClr val="666699"/>
              </a:buClr>
            </a:pPr>
            <a:r>
              <a:rPr lang="en-US" u="sng" dirty="0"/>
              <a:t>Judging</a:t>
            </a:r>
            <a:r>
              <a:rPr lang="en-US" dirty="0"/>
              <a:t> people</a:t>
            </a:r>
            <a:r>
              <a:rPr lang="zh-TW" altLang="en-US" dirty="0"/>
              <a:t>直覺者</a:t>
            </a:r>
            <a:r>
              <a:rPr lang="en-US" dirty="0"/>
              <a:t> are driven to </a:t>
            </a:r>
            <a:r>
              <a:rPr lang="en-US" u="sng" dirty="0"/>
              <a:t>meet deadlines</a:t>
            </a:r>
            <a:r>
              <a:rPr lang="zh-TW" altLang="zh-TW" dirty="0"/>
              <a:t>按時完成任務</a:t>
            </a:r>
            <a:r>
              <a:rPr lang="en-US" dirty="0"/>
              <a:t>while </a:t>
            </a:r>
            <a:r>
              <a:rPr lang="en-US" u="sng" dirty="0"/>
              <a:t>perceiving</a:t>
            </a:r>
            <a:r>
              <a:rPr lang="en-US" dirty="0"/>
              <a:t> people</a:t>
            </a:r>
            <a:r>
              <a:rPr lang="zh-TW" altLang="en-US" dirty="0"/>
              <a:t>知覺者</a:t>
            </a:r>
            <a:r>
              <a:rPr lang="en-US" dirty="0"/>
              <a:t> need more help in developing and following plans</a:t>
            </a:r>
          </a:p>
        </p:txBody>
      </p:sp>
      <p:sp>
        <p:nvSpPr>
          <p:cNvPr id="26626" name="Rectangle 2"/>
          <p:cNvSpPr>
            <a:spLocks noGrp="1" noChangeArrowheads="1"/>
          </p:cNvSpPr>
          <p:nvPr>
            <p:ph type="title"/>
          </p:nvPr>
        </p:nvSpPr>
        <p:spPr>
          <a:xfrm>
            <a:off x="457200" y="76200"/>
            <a:ext cx="8229600" cy="1143000"/>
          </a:xfrm>
        </p:spPr>
        <p:txBody>
          <a:bodyPr>
            <a:normAutofit fontScale="90000"/>
          </a:bodyPr>
          <a:lstStyle/>
          <a:p>
            <a:r>
              <a:rPr lang="en-US" dirty="0"/>
              <a:t>Personal Preferences Affect Communication Needs</a:t>
            </a:r>
          </a:p>
        </p:txBody>
      </p:sp>
      <p:sp>
        <p:nvSpPr>
          <p:cNvPr id="2662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94D7186-8251-48B7-9EB8-7AB71E3A7154}"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2291</TotalTime>
  <Words>2675</Words>
  <Application>Microsoft Office PowerPoint</Application>
  <PresentationFormat>On-screen Show (4:3)</PresentationFormat>
  <Paragraphs>235</Paragraphs>
  <Slides>38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微軟正黑體</vt: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Chapter 10: Project Communications Management</vt:lpstr>
      <vt:lpstr>Learning Objectives</vt:lpstr>
      <vt:lpstr>Importance of Good Communications</vt:lpstr>
      <vt:lpstr>Project Communications Management Processes</vt:lpstr>
      <vt:lpstr>Figure 10-1. Project Communications Management Summary</vt:lpstr>
      <vt:lpstr>Keys to Good Communications</vt:lpstr>
      <vt:lpstr>Understanding Group and Individual Communication Needs</vt:lpstr>
      <vt:lpstr>Importance of Face-to-Face Communication</vt:lpstr>
      <vt:lpstr>Personal Preferences Affect Communication Needs</vt:lpstr>
      <vt:lpstr>Encouraging More Face-to-Face Interactions</vt:lpstr>
      <vt:lpstr>Distributing Information in an Effective and Timely Manner傳播有效和即時的訊息</vt:lpstr>
      <vt:lpstr>Other Communication Considerations</vt:lpstr>
      <vt:lpstr>Determining the Number of Communications Channels溝通渠道的數量</vt:lpstr>
      <vt:lpstr>Figure 10-2. The Impact of the Number of People on Communications Channels</vt:lpstr>
      <vt:lpstr>1.Planning Communications Management</vt:lpstr>
      <vt:lpstr>Communications Management Plan Contents</vt:lpstr>
      <vt:lpstr>Table 10-1. Sample Stakeholder Analysis for Project Communications</vt:lpstr>
      <vt:lpstr>2.Managing Communications</vt:lpstr>
      <vt:lpstr>Using Technology to Enhance Creation and Distribution</vt:lpstr>
      <vt:lpstr>Classifications for Communication Methods</vt:lpstr>
      <vt:lpstr>Table 10-2. Media Choice Table</vt:lpstr>
      <vt:lpstr>Reporting Performance績效報告</vt:lpstr>
      <vt:lpstr>3.Controlling Communications</vt:lpstr>
      <vt:lpstr>Suggestions for Improving Project Communications</vt:lpstr>
      <vt:lpstr>Developing Better Communication Skills</vt:lpstr>
      <vt:lpstr>Media Snapshot</vt:lpstr>
      <vt:lpstr>Running Effective Meetings</vt:lpstr>
      <vt:lpstr>Using E-Mail, Instant Messaging, Texting, and Collaborative Tools Effectively</vt:lpstr>
      <vt:lpstr>Sample Collaborative Tools試樣協作工具</vt:lpstr>
      <vt:lpstr>Using Templates for Project Communications</vt:lpstr>
      <vt:lpstr>Figure 10-3. Sample Template for a  Project Description (corrected from p. 427)</vt:lpstr>
      <vt:lpstr>Table 10-3. Sample Template for a Monthly Progress Report</vt:lpstr>
      <vt:lpstr>Table 10-4. Final Project Documentation Items</vt:lpstr>
      <vt:lpstr>Lessons Learned Reports總結經驗報告</vt:lpstr>
      <vt:lpstr>Project Archives專案檔案</vt:lpstr>
      <vt:lpstr>Project Web Sites</vt:lpstr>
      <vt:lpstr>Figure 10-4. Microsoft’s Project Web Application Master Project Summary Screen</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Celeste Ng</cp:lastModifiedBy>
  <cp:revision>180</cp:revision>
  <dcterms:created xsi:type="dcterms:W3CDTF">2001-07-05T23:10:12Z</dcterms:created>
  <dcterms:modified xsi:type="dcterms:W3CDTF">2024-02-11T08:11:09Z</dcterms:modified>
</cp:coreProperties>
</file>