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3" r:id="rId1"/>
  </p:sldMasterIdLst>
  <p:sldIdLst>
    <p:sldId id="256" r:id="rId2"/>
    <p:sldId id="264" r:id="rId3"/>
    <p:sldId id="262" r:id="rId4"/>
    <p:sldId id="265" r:id="rId5"/>
    <p:sldId id="263" r:id="rId6"/>
    <p:sldId id="266" r:id="rId7"/>
    <p:sldId id="267"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ltLang="zh-TW"/>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ltLang="zh-TW"/>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803EBF9-31F8-419A-A6CD-B6ED6F3AFA72}" type="datetimeFigureOut">
              <a:rPr lang="zh-TW" altLang="en-US" smtClean="0"/>
              <a:t>2022/3/6</a:t>
            </a:fld>
            <a:endParaRPr lang="zh-TW" alt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zh-TW" alt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062604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Date Placeholder 3"/>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49131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ltLang="zh-TW"/>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Date Placeholder 3"/>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2602808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dirty="0"/>
          </a:p>
        </p:txBody>
      </p:sp>
      <p:sp>
        <p:nvSpPr>
          <p:cNvPr id="3" name="Content Placeholder 2"/>
          <p:cNvSpPr>
            <a:spLocks noGrp="1"/>
          </p:cNvSpPr>
          <p:nvPr>
            <p:ph idx="1"/>
          </p:nvPr>
        </p:nvSpPr>
        <p:spPr/>
        <p:txBody>
          <a:body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Date Placeholder 3"/>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53794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ltLang="zh-TW"/>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Edit Master text styles</a:t>
            </a:r>
          </a:p>
        </p:txBody>
      </p:sp>
      <p:sp>
        <p:nvSpPr>
          <p:cNvPr id="4" name="Date Placeholder 3"/>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461651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5" name="Date Placeholder 4"/>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11117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zh-TW"/>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7" name="Date Placeholder 6"/>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14847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zh-TW"/>
              <a:t>Click to edit Master title style</a:t>
            </a:r>
            <a:endParaRPr lang="en-US" dirty="0"/>
          </a:p>
        </p:txBody>
      </p:sp>
      <p:sp>
        <p:nvSpPr>
          <p:cNvPr id="3" name="Date Placeholder 2"/>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319654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39357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ltLang="zh-TW"/>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ltLang="zh-TW"/>
              <a:t>Edit Master text styles</a:t>
            </a:r>
          </a:p>
        </p:txBody>
      </p:sp>
      <p:sp>
        <p:nvSpPr>
          <p:cNvPr id="5" name="Date Placeholder 4"/>
          <p:cNvSpPr>
            <a:spLocks noGrp="1"/>
          </p:cNvSpPr>
          <p:nvPr>
            <p:ph type="dt" sz="half" idx="10"/>
          </p:nvPr>
        </p:nvSpPr>
        <p:spPr/>
        <p:txBody>
          <a:bodyPr/>
          <a:lstStyle/>
          <a:p>
            <a:fld id="{6803EBF9-31F8-419A-A6CD-B6ED6F3AFA72}" type="datetimeFigureOut">
              <a:rPr lang="zh-TW" altLang="en-US" smtClean="0"/>
              <a:t>2022/3/6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1992611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ltLang="zh-TW"/>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TW"/>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803EBF9-31F8-419A-A6CD-B6ED6F3AFA72}" type="datetimeFigureOut">
              <a:rPr lang="zh-TW" altLang="en-US" smtClean="0"/>
              <a:t>2022/3/6</a:t>
            </a:fld>
            <a:endParaRPr lang="zh-TW" alt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332275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ltLang="zh-TW"/>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ltLang="zh-TW"/>
              <a:t>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803EBF9-31F8-419A-A6CD-B6ED6F3AFA72}" type="datetimeFigureOut">
              <a:rPr lang="zh-TW" altLang="en-US" smtClean="0"/>
              <a:t>2022/3/6</a:t>
            </a:fld>
            <a:endParaRPr lang="zh-TW" alt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zh-TW" alt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C1091217-56FC-4FDE-B3E9-BA6AF8A5F1DC}" type="slidenum">
              <a:rPr lang="zh-TW" altLang="en-US" smtClean="0"/>
              <a:t>‹#›</a:t>
            </a:fld>
            <a:endParaRPr lang="zh-TW" altLang="en-US"/>
          </a:p>
        </p:txBody>
      </p:sp>
    </p:spTree>
    <p:extLst>
      <p:ext uri="{BB962C8B-B14F-4D97-AF65-F5344CB8AC3E}">
        <p14:creationId xmlns:p14="http://schemas.microsoft.com/office/powerpoint/2010/main" val="590040047"/>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xactlywhatistime.com/time-in-different-cultur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umanmetrics.com/cgi-win/jtypes2.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8086725" cy="3352800"/>
          </a:xfrm>
        </p:spPr>
        <p:txBody>
          <a:bodyPr/>
          <a:lstStyle/>
          <a:p>
            <a:pPr algn="ctr"/>
            <a:r>
              <a:rPr lang="en-US" altLang="zh-TW" dirty="0"/>
              <a:t>Time in Different Culture </a:t>
            </a:r>
            <a:br>
              <a:rPr lang="en-US" altLang="zh-TW"/>
            </a:br>
            <a:r>
              <a:rPr lang="en-US" altLang="zh-TW"/>
              <a:t>(C ross-country</a:t>
            </a:r>
            <a:r>
              <a:rPr lang="en-US" altLang="zh-TW" dirty="0"/>
              <a:t>)</a:t>
            </a:r>
            <a:endParaRPr lang="zh-TW" altLang="en-US" dirty="0"/>
          </a:p>
        </p:txBody>
      </p:sp>
      <p:sp>
        <p:nvSpPr>
          <p:cNvPr id="3" name="Subtitle 2"/>
          <p:cNvSpPr>
            <a:spLocks noGrp="1"/>
          </p:cNvSpPr>
          <p:nvPr>
            <p:ph type="subTitle" idx="1"/>
          </p:nvPr>
        </p:nvSpPr>
        <p:spPr>
          <a:xfrm>
            <a:off x="1371600" y="4653136"/>
            <a:ext cx="6400800" cy="1415008"/>
          </a:xfrm>
          <a:solidFill>
            <a:schemeClr val="bg2"/>
          </a:solidFill>
        </p:spPr>
        <p:txBody>
          <a:bodyPr>
            <a:normAutofit fontScale="92500" lnSpcReduction="10000"/>
          </a:bodyPr>
          <a:lstStyle/>
          <a:p>
            <a:pPr algn="ctr"/>
            <a:r>
              <a:rPr lang="en-US" altLang="zh-TW" dirty="0">
                <a:solidFill>
                  <a:srgbClr val="FF0000"/>
                </a:solidFill>
                <a:latin typeface="Baskerville Old Face" panose="02020602080505020303" pitchFamily="18" charset="0"/>
              </a:rPr>
              <a:t>Prepared by: Celeste Ng</a:t>
            </a:r>
          </a:p>
          <a:p>
            <a:pPr algn="ctr"/>
            <a:r>
              <a:rPr lang="en-US" altLang="zh-TW" dirty="0">
                <a:solidFill>
                  <a:srgbClr val="FF0000"/>
                </a:solidFill>
                <a:latin typeface="Baskerville Old Face" panose="02020602080505020303" pitchFamily="18" charset="0"/>
              </a:rPr>
              <a:t>Date: April, 2016</a:t>
            </a:r>
          </a:p>
          <a:p>
            <a:pPr algn="ctr"/>
            <a:r>
              <a:rPr lang="en-US" altLang="zh-TW" dirty="0">
                <a:solidFill>
                  <a:srgbClr val="FF0000"/>
                </a:solidFill>
                <a:latin typeface="Baskerville Old Face" panose="02020602080505020303" pitchFamily="18" charset="0"/>
              </a:rPr>
              <a:t>Source: as indicated on each slide</a:t>
            </a:r>
            <a:endParaRPr lang="zh-TW" altLang="en-US"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90149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2919" y="404664"/>
            <a:ext cx="8079581" cy="1368152"/>
          </a:xfrm>
        </p:spPr>
        <p:txBody>
          <a:bodyPr>
            <a:normAutofit fontScale="90000"/>
          </a:bodyPr>
          <a:lstStyle/>
          <a:p>
            <a:r>
              <a:rPr lang="en-US" altLang="zh-TW" dirty="0"/>
              <a:t>Time Orientation</a:t>
            </a:r>
            <a:br>
              <a:rPr lang="en-US" altLang="zh-TW" dirty="0"/>
            </a:br>
            <a:r>
              <a:rPr lang="en-US" altLang="zh-TW" sz="2400" dirty="0"/>
              <a:t>(Source: </a:t>
            </a:r>
            <a:r>
              <a:rPr lang="en-US" altLang="zh-TW" sz="2400" dirty="0">
                <a:hlinkClick r:id="rId2"/>
              </a:rPr>
              <a:t>http://www.exactlywhatistime.com/time-in-different-cultures/</a:t>
            </a:r>
            <a:r>
              <a:rPr lang="en-US" altLang="zh-TW" sz="2400" dirty="0"/>
              <a:t> )</a:t>
            </a:r>
            <a:br>
              <a:rPr lang="en-US" altLang="zh-TW" sz="2400" dirty="0"/>
            </a:br>
            <a:endParaRPr lang="zh-TW" altLang="en-US" sz="2400"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l"/>
            </a:pPr>
            <a:r>
              <a:rPr lang="en-US" altLang="zh-TW" dirty="0"/>
              <a:t>Cultural attitudes to time also differ throughout </a:t>
            </a:r>
            <a:r>
              <a:rPr lang="en-US" altLang="zh-TW" b="1" dirty="0"/>
              <a:t>history</a:t>
            </a:r>
            <a:r>
              <a:rPr lang="en-US" altLang="zh-TW" dirty="0"/>
              <a:t>. </a:t>
            </a:r>
          </a:p>
          <a:p>
            <a:pPr>
              <a:buFont typeface="Wingdings" panose="05000000000000000000" pitchFamily="2" charset="2"/>
              <a:buChar char="l"/>
            </a:pPr>
            <a:r>
              <a:rPr lang="en-US" altLang="zh-TW" dirty="0"/>
              <a:t>One way of looking at cultural attitudes to time is in terms of </a:t>
            </a:r>
            <a:r>
              <a:rPr lang="en-US" altLang="zh-TW" b="1" dirty="0"/>
              <a:t>time orientation</a:t>
            </a:r>
            <a:r>
              <a:rPr lang="en-US" altLang="zh-TW" dirty="0"/>
              <a:t>, a cultural or national preference toward past, present, or future thinking. </a:t>
            </a:r>
          </a:p>
          <a:p>
            <a:pPr marL="342900" lvl="1">
              <a:buFont typeface="Wingdings" panose="05000000000000000000" pitchFamily="2" charset="2"/>
              <a:buChar char="l"/>
            </a:pPr>
            <a:r>
              <a:rPr lang="en-US" altLang="zh-TW" dirty="0"/>
              <a:t>The time orientation of a culture </a:t>
            </a:r>
            <a:r>
              <a:rPr lang="en-US" altLang="zh-TW" b="1" dirty="0">
                <a:effectLst>
                  <a:outerShdw blurRad="38100" dist="38100" dir="2700000" algn="tl">
                    <a:srgbClr val="000000">
                      <a:alpha val="43137"/>
                    </a:srgbClr>
                  </a:outerShdw>
                </a:effectLst>
                <a:highlight>
                  <a:srgbClr val="FFFF00"/>
                </a:highlight>
              </a:rPr>
              <a:t>affects how it values time</a:t>
            </a:r>
            <a:r>
              <a:rPr lang="en-US" altLang="zh-TW" dirty="0"/>
              <a:t>, and the </a:t>
            </a:r>
            <a:r>
              <a:rPr lang="en-US" altLang="zh-TW" b="1" dirty="0">
                <a:effectLst>
                  <a:outerShdw blurRad="38100" dist="38100" dir="2700000" algn="tl">
                    <a:srgbClr val="000000">
                      <a:alpha val="43137"/>
                    </a:srgbClr>
                  </a:outerShdw>
                </a:effectLst>
                <a:highlight>
                  <a:srgbClr val="FFFF00"/>
                </a:highlight>
              </a:rPr>
              <a:t>extent to which it believes it can control time</a:t>
            </a:r>
            <a:r>
              <a:rPr lang="en-US" altLang="zh-TW" dirty="0"/>
              <a:t>. For example, </a:t>
            </a:r>
          </a:p>
          <a:p>
            <a:pPr marL="617220" lvl="2">
              <a:buFont typeface="Wingdings" panose="05000000000000000000" pitchFamily="2" charset="2"/>
              <a:buChar char="l"/>
            </a:pPr>
            <a:r>
              <a:rPr lang="en-US" altLang="zh-TW" dirty="0">
                <a:solidFill>
                  <a:srgbClr val="FF0000"/>
                </a:solidFill>
              </a:rPr>
              <a:t>America</a:t>
            </a:r>
            <a:r>
              <a:rPr lang="en-US" altLang="zh-TW" dirty="0"/>
              <a:t> – often considered to be </a:t>
            </a:r>
            <a:r>
              <a:rPr lang="en-US" altLang="zh-TW" b="1" dirty="0"/>
              <a:t>future-orientated</a:t>
            </a:r>
            <a:endParaRPr lang="en-US" altLang="zh-TW" dirty="0"/>
          </a:p>
          <a:p>
            <a:pPr marL="617220" lvl="2">
              <a:buFont typeface="Wingdings" panose="05000000000000000000" pitchFamily="2" charset="2"/>
              <a:buChar char="l"/>
            </a:pPr>
            <a:r>
              <a:rPr lang="en-US" altLang="zh-TW" dirty="0">
                <a:solidFill>
                  <a:srgbClr val="FF0000"/>
                </a:solidFill>
              </a:rPr>
              <a:t>France – m</a:t>
            </a:r>
            <a:r>
              <a:rPr lang="en-US" altLang="zh-TW" dirty="0"/>
              <a:t>ore </a:t>
            </a:r>
            <a:r>
              <a:rPr lang="en-US" altLang="zh-TW" b="1" dirty="0"/>
              <a:t>present-orientated</a:t>
            </a:r>
            <a:r>
              <a:rPr lang="en-US" altLang="zh-TW" dirty="0"/>
              <a:t> and </a:t>
            </a:r>
          </a:p>
          <a:p>
            <a:pPr marL="617220" lvl="2">
              <a:buFont typeface="Wingdings" panose="05000000000000000000" pitchFamily="2" charset="2"/>
              <a:buChar char="l"/>
            </a:pPr>
            <a:r>
              <a:rPr lang="en-US" altLang="zh-TW" dirty="0">
                <a:solidFill>
                  <a:srgbClr val="FF0000"/>
                </a:solidFill>
              </a:rPr>
              <a:t>Britain – t</a:t>
            </a:r>
            <a:r>
              <a:rPr lang="en-US" altLang="zh-TW" dirty="0"/>
              <a:t>he </a:t>
            </a:r>
            <a:r>
              <a:rPr lang="en-US" altLang="zh-TW" b="1" dirty="0"/>
              <a:t>past-orientated</a:t>
            </a:r>
            <a:r>
              <a:rPr lang="en-US" altLang="zh-TW" dirty="0"/>
              <a:t> </a:t>
            </a:r>
          </a:p>
          <a:p>
            <a:pPr marL="342900" lvl="1">
              <a:buFont typeface="Wingdings" panose="05000000000000000000" pitchFamily="2" charset="2"/>
              <a:buChar char="l"/>
            </a:pPr>
            <a:r>
              <a:rPr lang="en-US" altLang="zh-TW" dirty="0"/>
              <a:t>Often (but not always), a </a:t>
            </a:r>
            <a:r>
              <a:rPr lang="en-US" altLang="zh-TW" b="1" dirty="0">
                <a:effectLst>
                  <a:outerShdw blurRad="38100" dist="38100" dir="2700000" algn="tl">
                    <a:srgbClr val="000000">
                      <a:alpha val="43137"/>
                    </a:srgbClr>
                  </a:outerShdw>
                </a:effectLst>
              </a:rPr>
              <a:t>past orientation </a:t>
            </a:r>
            <a:r>
              <a:rPr lang="en-US" altLang="zh-TW" dirty="0"/>
              <a:t>arises in </a:t>
            </a:r>
            <a:r>
              <a:rPr lang="en-US" altLang="zh-TW" b="1" dirty="0">
                <a:effectLst>
                  <a:outerShdw blurRad="38100" dist="38100" dir="2700000" algn="tl">
                    <a:srgbClr val="000000">
                      <a:alpha val="43137"/>
                    </a:srgbClr>
                  </a:outerShdw>
                </a:effectLst>
              </a:rPr>
              <a:t>cultures with a long history</a:t>
            </a:r>
            <a:r>
              <a:rPr lang="en-US" altLang="zh-TW" dirty="0"/>
              <a:t>, like India or China, and a future orientation in younger countries, like the USA.</a:t>
            </a:r>
            <a:endParaRPr lang="zh-TW" altLang="en-US" dirty="0"/>
          </a:p>
          <a:p>
            <a:endParaRPr lang="zh-TW" altLang="en-US" dirty="0"/>
          </a:p>
        </p:txBody>
      </p:sp>
      <p:sp>
        <p:nvSpPr>
          <p:cNvPr id="5" name="TextBox 4"/>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Tree>
    <p:extLst>
      <p:ext uri="{BB962C8B-B14F-4D97-AF65-F5344CB8AC3E}">
        <p14:creationId xmlns:p14="http://schemas.microsoft.com/office/powerpoint/2010/main" val="229767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a:t>Chronemic (1)</a:t>
            </a:r>
            <a:br>
              <a:rPr lang="en-US" altLang="zh-TW" dirty="0"/>
            </a:br>
            <a:r>
              <a:rPr lang="en-US" altLang="zh-TW" sz="2400" dirty="0"/>
              <a:t>(Source: </a:t>
            </a:r>
            <a:r>
              <a:rPr lang="en-US" altLang="zh-TW" sz="2400" dirty="0">
                <a:hlinkClick r:id="rId2"/>
              </a:rPr>
              <a:t>http://www.exactlywhatistime.com/time-in-different-cultures/</a:t>
            </a:r>
            <a:r>
              <a:rPr lang="en-US" altLang="zh-TW" sz="2400" dirty="0"/>
              <a:t> )</a:t>
            </a:r>
            <a:br>
              <a:rPr lang="en-US" altLang="zh-TW" sz="2400" dirty="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
        <p:nvSpPr>
          <p:cNvPr id="5" name="TextBox 4"/>
          <p:cNvSpPr txBox="1"/>
          <p:nvPr/>
        </p:nvSpPr>
        <p:spPr>
          <a:xfrm>
            <a:off x="251520" y="1556792"/>
            <a:ext cx="8640960" cy="3416320"/>
          </a:xfrm>
          <a:prstGeom prst="rect">
            <a:avLst/>
          </a:prstGeom>
          <a:noFill/>
        </p:spPr>
        <p:txBody>
          <a:bodyPr wrap="square" rtlCol="0">
            <a:spAutoFit/>
          </a:bodyPr>
          <a:lstStyle/>
          <a:p>
            <a:pPr marL="285750" indent="-285750">
              <a:buFont typeface="Arial" panose="020B0604020202020204" pitchFamily="34" charset="0"/>
              <a:buChar char="•"/>
            </a:pPr>
            <a:r>
              <a:rPr lang="en-US" altLang="zh-TW" sz="2400" b="1" dirty="0">
                <a:effectLst>
                  <a:outerShdw blurRad="38100" dist="38100" dir="2700000" algn="tl">
                    <a:srgbClr val="000000">
                      <a:alpha val="43137"/>
                    </a:srgbClr>
                  </a:outerShdw>
                </a:effectLst>
                <a:highlight>
                  <a:srgbClr val="FFFF00"/>
                </a:highlight>
              </a:rPr>
              <a:t>Chronemics</a:t>
            </a:r>
            <a:r>
              <a:rPr lang="en-US" altLang="zh-TW" sz="2400" dirty="0"/>
              <a:t> is the </a:t>
            </a:r>
            <a:r>
              <a:rPr lang="en-US" altLang="zh-TW" sz="2400" dirty="0">
                <a:highlight>
                  <a:srgbClr val="FFFF00"/>
                </a:highlight>
              </a:rPr>
              <a:t>study of the use of time, and the way that time is perceived and valued by individuals and cult</a:t>
            </a:r>
            <a:r>
              <a:rPr lang="en-US" altLang="zh-TW" sz="2400" dirty="0"/>
              <a:t>ures, particularly as regards non-verbal communication. </a:t>
            </a:r>
          </a:p>
          <a:p>
            <a:pPr marL="285750" indent="-285750">
              <a:buFont typeface="Arial" panose="020B0604020202020204" pitchFamily="34" charset="0"/>
              <a:buChar char="•"/>
            </a:pPr>
            <a:r>
              <a:rPr lang="en-US" altLang="zh-TW" sz="2400" dirty="0"/>
              <a:t>These time perceptions include things like </a:t>
            </a:r>
          </a:p>
          <a:p>
            <a:pPr marL="742950" lvl="1" indent="-285750">
              <a:buFont typeface="Arial" panose="020B0604020202020204" pitchFamily="34" charset="0"/>
              <a:buChar char="•"/>
            </a:pPr>
            <a:r>
              <a:rPr lang="en-US" altLang="zh-TW" sz="2400" dirty="0">
                <a:solidFill>
                  <a:srgbClr val="FF0000"/>
                </a:solidFill>
                <a:effectLst>
                  <a:outerShdw blurRad="38100" dist="38100" dir="2700000" algn="tl">
                    <a:srgbClr val="000000">
                      <a:alpha val="43137"/>
                    </a:srgbClr>
                  </a:outerShdw>
                </a:effectLst>
              </a:rPr>
              <a:t>Punctuality, </a:t>
            </a:r>
          </a:p>
          <a:p>
            <a:pPr marL="742950" lvl="1" indent="-285750">
              <a:buFont typeface="Arial" panose="020B0604020202020204" pitchFamily="34" charset="0"/>
              <a:buChar char="•"/>
            </a:pPr>
            <a:r>
              <a:rPr lang="en-US" altLang="zh-TW" sz="2400" dirty="0">
                <a:solidFill>
                  <a:srgbClr val="FF0000"/>
                </a:solidFill>
                <a:effectLst>
                  <a:outerShdw blurRad="38100" dist="38100" dir="2700000" algn="tl">
                    <a:srgbClr val="000000">
                      <a:alpha val="43137"/>
                    </a:srgbClr>
                  </a:outerShdw>
                </a:effectLst>
              </a:rPr>
              <a:t>Willingness to wait, </a:t>
            </a:r>
          </a:p>
          <a:p>
            <a:pPr marL="742950" lvl="1" indent="-285750">
              <a:buFont typeface="Arial" panose="020B0604020202020204" pitchFamily="34" charset="0"/>
              <a:buChar char="•"/>
            </a:pPr>
            <a:r>
              <a:rPr lang="en-US" altLang="zh-TW" sz="2400" dirty="0">
                <a:solidFill>
                  <a:srgbClr val="FF0000"/>
                </a:solidFill>
                <a:effectLst>
                  <a:outerShdw blurRad="38100" dist="38100" dir="2700000" algn="tl">
                    <a:srgbClr val="000000">
                      <a:alpha val="43137"/>
                    </a:srgbClr>
                  </a:outerShdw>
                </a:effectLst>
              </a:rPr>
              <a:t>Approaches to face-to-face interactions, and </a:t>
            </a:r>
          </a:p>
          <a:p>
            <a:pPr marL="742950" lvl="1" indent="-285750">
              <a:buFont typeface="Arial" panose="020B0604020202020204" pitchFamily="34" charset="0"/>
              <a:buChar char="•"/>
            </a:pPr>
            <a:r>
              <a:rPr lang="en-US" altLang="zh-TW" sz="2400" dirty="0">
                <a:solidFill>
                  <a:srgbClr val="FF0000"/>
                </a:solidFill>
                <a:effectLst>
                  <a:outerShdw blurRad="38100" dist="38100" dir="2700000" algn="tl">
                    <a:srgbClr val="000000">
                      <a:alpha val="43137"/>
                    </a:srgbClr>
                  </a:outerShdw>
                </a:effectLst>
              </a:rPr>
              <a:t>Reactions to time pressure.</a:t>
            </a:r>
          </a:p>
          <a:p>
            <a:endParaRPr lang="en-US" altLang="zh-TW" sz="2400" dirty="0"/>
          </a:p>
        </p:txBody>
      </p:sp>
    </p:spTree>
    <p:extLst>
      <p:ext uri="{BB962C8B-B14F-4D97-AF65-F5344CB8AC3E}">
        <p14:creationId xmlns:p14="http://schemas.microsoft.com/office/powerpoint/2010/main" val="126757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a:t>Chronemic (2)</a:t>
            </a:r>
            <a:br>
              <a:rPr lang="en-US" altLang="zh-TW" dirty="0"/>
            </a:br>
            <a:r>
              <a:rPr lang="en-US" altLang="zh-TW" sz="2400" dirty="0"/>
              <a:t>(Source: </a:t>
            </a:r>
            <a:r>
              <a:rPr lang="en-US" altLang="zh-TW" sz="2400" dirty="0">
                <a:hlinkClick r:id="rId2"/>
              </a:rPr>
              <a:t>http://www.exactlywhatistime.com/time-in-different-cultures/</a:t>
            </a:r>
            <a:r>
              <a:rPr lang="en-US" altLang="zh-TW" sz="2400" dirty="0"/>
              <a:t> )</a:t>
            </a:r>
            <a:br>
              <a:rPr lang="en-US" altLang="zh-TW" sz="2400" dirty="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
        <p:nvSpPr>
          <p:cNvPr id="5" name="TextBox 4"/>
          <p:cNvSpPr txBox="1"/>
          <p:nvPr/>
        </p:nvSpPr>
        <p:spPr>
          <a:xfrm>
            <a:off x="251521" y="1052736"/>
            <a:ext cx="8640960" cy="4893647"/>
          </a:xfrm>
          <a:prstGeom prst="rect">
            <a:avLst/>
          </a:prstGeom>
          <a:noFill/>
        </p:spPr>
        <p:txBody>
          <a:bodyPr wrap="square" rtlCol="0">
            <a:spAutoFit/>
          </a:bodyPr>
          <a:lstStyle/>
          <a:p>
            <a:pPr marL="285750" indent="-285750">
              <a:buFont typeface="Arial" panose="020B0604020202020204" pitchFamily="34" charset="0"/>
              <a:buChar char="•"/>
            </a:pPr>
            <a:r>
              <a:rPr lang="en-US" altLang="zh-TW" sz="2400" dirty="0"/>
              <a:t>Different cultures may be considered to be:</a:t>
            </a:r>
          </a:p>
          <a:p>
            <a:pPr marL="742950" lvl="1" indent="-285750">
              <a:buFont typeface="Arial" panose="020B0604020202020204" pitchFamily="34" charset="0"/>
              <a:buChar char="•"/>
            </a:pPr>
            <a:r>
              <a:rPr lang="en-US" altLang="zh-TW" sz="2000" b="1" dirty="0"/>
              <a:t>Monochronic</a:t>
            </a:r>
            <a:r>
              <a:rPr lang="en-US" altLang="zh-TW" sz="2000" dirty="0"/>
              <a:t> – </a:t>
            </a:r>
          </a:p>
          <a:p>
            <a:pPr marL="1200150" lvl="2" indent="-285750">
              <a:buFont typeface="Arial" panose="020B0604020202020204" pitchFamily="34" charset="0"/>
              <a:buChar char="•"/>
            </a:pPr>
            <a:r>
              <a:rPr lang="en-US" altLang="zh-TW" sz="2000" dirty="0"/>
              <a:t>where </a:t>
            </a:r>
            <a:r>
              <a:rPr lang="en-US" altLang="zh-TW" sz="2000" u="sng" dirty="0">
                <a:solidFill>
                  <a:srgbClr val="FF0000"/>
                </a:solidFill>
              </a:rPr>
              <a:t>things are typically done one at a time</a:t>
            </a:r>
            <a:r>
              <a:rPr lang="en-US" altLang="zh-TW" sz="2000" dirty="0"/>
              <a:t>, </a:t>
            </a:r>
          </a:p>
          <a:p>
            <a:pPr marL="1200150" lvl="2" indent="-285750">
              <a:buFont typeface="Arial" panose="020B0604020202020204" pitchFamily="34" charset="0"/>
              <a:buChar char="•"/>
            </a:pPr>
            <a:r>
              <a:rPr lang="en-US" altLang="zh-TW" sz="2000" dirty="0"/>
              <a:t>where time is segmented into precise, small units, and </a:t>
            </a:r>
          </a:p>
          <a:p>
            <a:pPr marL="1200150" lvl="2" indent="-285750">
              <a:buFont typeface="Arial" panose="020B0604020202020204" pitchFamily="34" charset="0"/>
              <a:buChar char="•"/>
            </a:pPr>
            <a:r>
              <a:rPr lang="en-US" altLang="zh-TW" sz="2000" dirty="0"/>
              <a:t>where time is scheduled, arranged and managed. </a:t>
            </a:r>
          </a:p>
          <a:p>
            <a:pPr marL="1200150" lvl="2" indent="-285750">
              <a:buFont typeface="Arial" panose="020B0604020202020204" pitchFamily="34" charset="0"/>
              <a:buChar char="•"/>
            </a:pPr>
            <a:r>
              <a:rPr lang="en-US" altLang="zh-TW" sz="2000" dirty="0"/>
              <a:t>In such a culture, </a:t>
            </a:r>
            <a:r>
              <a:rPr lang="en-US" altLang="zh-TW" sz="2000" b="1" dirty="0">
                <a:effectLst>
                  <a:outerShdw blurRad="38100" dist="38100" dir="2700000" algn="tl">
                    <a:srgbClr val="000000">
                      <a:alpha val="43137"/>
                    </a:srgbClr>
                  </a:outerShdw>
                </a:effectLst>
                <a:highlight>
                  <a:srgbClr val="FFFF00"/>
                </a:highlight>
              </a:rPr>
              <a:t>time is viewed as a </a:t>
            </a:r>
          </a:p>
          <a:p>
            <a:pPr marL="1657350" lvl="3" indent="-285750">
              <a:buFont typeface="Arial" panose="020B0604020202020204" pitchFamily="34" charset="0"/>
              <a:buChar char="•"/>
            </a:pPr>
            <a:r>
              <a:rPr lang="en-US" altLang="zh-TW" sz="2000" b="1" dirty="0">
                <a:effectLst>
                  <a:outerShdw blurRad="38100" dist="38100" dir="2700000" algn="tl">
                    <a:srgbClr val="000000">
                      <a:alpha val="43137"/>
                    </a:srgbClr>
                  </a:outerShdw>
                </a:effectLst>
                <a:highlight>
                  <a:srgbClr val="FFFF00"/>
                </a:highlight>
              </a:rPr>
              <a:t>tangible commodity </a:t>
            </a:r>
            <a:r>
              <a:rPr lang="en-US" altLang="zh-TW" sz="2000" dirty="0"/>
              <a:t>than can be spent, saved or wasted, and</a:t>
            </a:r>
          </a:p>
          <a:p>
            <a:pPr marL="1657350" lvl="3" indent="-285750">
              <a:buFont typeface="Arial" panose="020B0604020202020204" pitchFamily="34" charset="0"/>
              <a:buChar char="•"/>
            </a:pPr>
            <a:r>
              <a:rPr lang="en-US" altLang="zh-TW" sz="2000" b="1" dirty="0">
                <a:effectLst>
                  <a:outerShdw blurRad="38100" dist="38100" dir="2700000" algn="tl">
                    <a:srgbClr val="000000">
                      <a:alpha val="43137"/>
                    </a:srgbClr>
                  </a:outerShdw>
                </a:effectLst>
                <a:highlight>
                  <a:srgbClr val="FFFF00"/>
                </a:highlight>
              </a:rPr>
              <a:t>paramount value </a:t>
            </a:r>
            <a:r>
              <a:rPr lang="en-US" altLang="zh-TW" sz="2000" dirty="0"/>
              <a:t>is placed on regimented schedules, tasks and </a:t>
            </a:r>
            <a:r>
              <a:rPr lang="en-US" altLang="zh-TW" sz="2000" dirty="0">
                <a:solidFill>
                  <a:srgbClr val="FF0000"/>
                </a:solidFill>
              </a:rPr>
              <a:t>“getting the job done”. </a:t>
            </a:r>
          </a:p>
          <a:p>
            <a:pPr marL="1657350" lvl="3" indent="-285750">
              <a:buFont typeface="Arial" panose="020B0604020202020204" pitchFamily="34" charset="0"/>
              <a:buChar char="•"/>
            </a:pPr>
            <a:r>
              <a:rPr lang="en-US" altLang="zh-TW" sz="2000" dirty="0"/>
              <a:t>This perception of time is probably rooted in the Industrial Revolution of the 18</a:t>
            </a:r>
            <a:r>
              <a:rPr lang="en-US" altLang="zh-TW" sz="2000" baseline="30000" dirty="0"/>
              <a:t>th</a:t>
            </a:r>
            <a:r>
              <a:rPr lang="en-US" altLang="zh-TW" sz="2000" dirty="0"/>
              <a:t> and 19</a:t>
            </a:r>
            <a:r>
              <a:rPr lang="en-US" altLang="zh-TW" sz="2000" baseline="30000" dirty="0"/>
              <a:t>th</a:t>
            </a:r>
            <a:r>
              <a:rPr lang="en-US" altLang="zh-TW" sz="2000" dirty="0"/>
              <a:t> Century, and </a:t>
            </a:r>
          </a:p>
          <a:p>
            <a:pPr marL="1657350" lvl="3" indent="-285750">
              <a:buFont typeface="Arial" panose="020B0604020202020204" pitchFamily="34" charset="0"/>
              <a:buChar char="•"/>
            </a:pPr>
            <a:r>
              <a:rPr lang="en-US" altLang="zh-TW" sz="2000" dirty="0"/>
              <a:t>The archetypal examples are the </a:t>
            </a:r>
            <a:r>
              <a:rPr lang="en-US" altLang="zh-TW" sz="2000" dirty="0">
                <a:solidFill>
                  <a:srgbClr val="FF0000"/>
                </a:solidFill>
              </a:rPr>
              <a:t>United States, Germany </a:t>
            </a:r>
            <a:r>
              <a:rPr lang="en-US" altLang="zh-TW" sz="2000" dirty="0"/>
              <a:t>and</a:t>
            </a:r>
            <a:r>
              <a:rPr lang="en-US" altLang="zh-TW" sz="2000" dirty="0">
                <a:solidFill>
                  <a:srgbClr val="FF0000"/>
                </a:solidFill>
              </a:rPr>
              <a:t> Switzerland</a:t>
            </a:r>
            <a:r>
              <a:rPr lang="en-US" altLang="zh-TW" sz="2000" dirty="0"/>
              <a:t>, to which could be added </a:t>
            </a:r>
            <a:r>
              <a:rPr lang="en-US" altLang="zh-TW" sz="2000" dirty="0">
                <a:solidFill>
                  <a:srgbClr val="FF0000"/>
                </a:solidFill>
              </a:rPr>
              <a:t>Britain, Canada, Japan, South Korea, Turkey, </a:t>
            </a:r>
            <a:r>
              <a:rPr lang="en-US" altLang="zh-TW" sz="2000" dirty="0"/>
              <a:t>and</a:t>
            </a:r>
            <a:r>
              <a:rPr lang="en-US" altLang="zh-TW" sz="2000" dirty="0">
                <a:solidFill>
                  <a:srgbClr val="FF0000"/>
                </a:solidFill>
              </a:rPr>
              <a:t> the Scandinavian</a:t>
            </a:r>
            <a:r>
              <a:rPr lang="en-US" altLang="zh-TW" sz="2000" dirty="0"/>
              <a:t> countries</a:t>
            </a:r>
            <a:r>
              <a:rPr lang="en-US" altLang="zh-TW" sz="2400" dirty="0"/>
              <a:t>.</a:t>
            </a:r>
          </a:p>
          <a:p>
            <a:endParaRPr lang="en-US" altLang="zh-TW" sz="2400" dirty="0"/>
          </a:p>
        </p:txBody>
      </p:sp>
    </p:spTree>
    <p:extLst>
      <p:ext uri="{BB962C8B-B14F-4D97-AF65-F5344CB8AC3E}">
        <p14:creationId xmlns:p14="http://schemas.microsoft.com/office/powerpoint/2010/main" val="3714802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a:t>Chronemic (3)</a:t>
            </a:r>
            <a:br>
              <a:rPr lang="en-US" altLang="zh-TW" dirty="0"/>
            </a:br>
            <a:r>
              <a:rPr lang="en-US" altLang="zh-TW" sz="2400" dirty="0"/>
              <a:t>(Source: </a:t>
            </a:r>
            <a:r>
              <a:rPr lang="en-US" altLang="zh-TW" sz="2400" dirty="0">
                <a:hlinkClick r:id="rId2"/>
              </a:rPr>
              <a:t>http://www.exactlywhatistime.com/time-in-different-cultures/</a:t>
            </a:r>
            <a:r>
              <a:rPr lang="en-US" altLang="zh-TW" sz="2400" dirty="0"/>
              <a:t> )</a:t>
            </a:r>
            <a:br>
              <a:rPr lang="en-US" altLang="zh-TW" sz="2400" dirty="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
        <p:nvSpPr>
          <p:cNvPr id="5" name="TextBox 4"/>
          <p:cNvSpPr txBox="1"/>
          <p:nvPr/>
        </p:nvSpPr>
        <p:spPr>
          <a:xfrm>
            <a:off x="251521" y="1343084"/>
            <a:ext cx="8640960" cy="5078313"/>
          </a:xfrm>
          <a:prstGeom prst="rect">
            <a:avLst/>
          </a:prstGeom>
          <a:noFill/>
        </p:spPr>
        <p:txBody>
          <a:bodyPr wrap="square" rtlCol="0">
            <a:spAutoFit/>
          </a:bodyPr>
          <a:lstStyle/>
          <a:p>
            <a:pPr marL="285750" indent="-285750">
              <a:buFont typeface="Arial" panose="020B0604020202020204" pitchFamily="34" charset="0"/>
              <a:buChar char="•"/>
            </a:pPr>
            <a:r>
              <a:rPr lang="en-US" altLang="zh-TW" sz="2400" dirty="0"/>
              <a:t>Different cultures may be considered to be:</a:t>
            </a:r>
          </a:p>
          <a:p>
            <a:pPr marL="742950" lvl="1" indent="-285750">
              <a:buFont typeface="Arial" panose="020B0604020202020204" pitchFamily="34" charset="0"/>
              <a:buChar char="•"/>
            </a:pPr>
            <a:r>
              <a:rPr lang="en-US" altLang="zh-TW" sz="2000" b="1" dirty="0"/>
              <a:t>Polychronic</a:t>
            </a:r>
            <a:r>
              <a:rPr lang="en-US" altLang="zh-TW" sz="2000" dirty="0"/>
              <a:t> – </a:t>
            </a:r>
          </a:p>
          <a:p>
            <a:pPr marL="1200150" lvl="2" indent="-285750">
              <a:buFont typeface="Arial" panose="020B0604020202020204" pitchFamily="34" charset="0"/>
              <a:buChar char="•"/>
            </a:pPr>
            <a:r>
              <a:rPr lang="en-US" altLang="zh-TW" sz="2000" dirty="0"/>
              <a:t>where </a:t>
            </a:r>
            <a:r>
              <a:rPr lang="en-US" altLang="zh-TW" sz="2000" dirty="0">
                <a:solidFill>
                  <a:srgbClr val="FF0000"/>
                </a:solidFill>
              </a:rPr>
              <a:t>several things can be done at once</a:t>
            </a:r>
            <a:r>
              <a:rPr lang="en-US" altLang="zh-TW" sz="2000" dirty="0"/>
              <a:t>, and </a:t>
            </a:r>
          </a:p>
          <a:p>
            <a:pPr marL="1200150" lvl="2" indent="-285750">
              <a:buFont typeface="Arial" panose="020B0604020202020204" pitchFamily="34" charset="0"/>
              <a:buChar char="•"/>
            </a:pPr>
            <a:r>
              <a:rPr lang="en-US" altLang="zh-TW" sz="2000" dirty="0"/>
              <a:t>a more fluid approach is taken to scheduling time. </a:t>
            </a:r>
          </a:p>
          <a:p>
            <a:pPr marL="1200150" lvl="2" indent="-285750">
              <a:buFont typeface="Arial" panose="020B0604020202020204" pitchFamily="34" charset="0"/>
              <a:buChar char="•"/>
            </a:pPr>
            <a:r>
              <a:rPr lang="en-US" altLang="zh-TW" sz="2000" dirty="0">
                <a:solidFill>
                  <a:srgbClr val="FF0000"/>
                </a:solidFill>
              </a:rPr>
              <a:t>Such </a:t>
            </a:r>
            <a:r>
              <a:rPr lang="en-US" altLang="zh-TW" sz="2000" b="1" dirty="0">
                <a:effectLst>
                  <a:outerShdw blurRad="38100" dist="38100" dir="2700000" algn="tl">
                    <a:srgbClr val="000000">
                      <a:alpha val="43137"/>
                    </a:srgbClr>
                  </a:outerShdw>
                </a:effectLst>
                <a:highlight>
                  <a:srgbClr val="FFFF00"/>
                </a:highlight>
              </a:rPr>
              <a:t>cultures tend to be less focused on the precise accounting</a:t>
            </a:r>
            <a:r>
              <a:rPr lang="en-US" altLang="zh-TW" sz="2000" dirty="0">
                <a:effectLst>
                  <a:outerShdw blurRad="38100" dist="38100" dir="2700000" algn="tl">
                    <a:srgbClr val="000000">
                      <a:alpha val="43137"/>
                    </a:srgbClr>
                  </a:outerShdw>
                </a:effectLst>
                <a:highlight>
                  <a:srgbClr val="FFFF00"/>
                </a:highlight>
              </a:rPr>
              <a:t> </a:t>
            </a:r>
            <a:r>
              <a:rPr lang="en-US" altLang="zh-TW" sz="2000" dirty="0">
                <a:highlight>
                  <a:srgbClr val="FFFF00"/>
                </a:highlight>
              </a:rPr>
              <a:t>of each and every moment</a:t>
            </a:r>
            <a:r>
              <a:rPr lang="en-US" altLang="zh-TW" sz="2000" dirty="0"/>
              <a:t>, and </a:t>
            </a:r>
          </a:p>
          <a:p>
            <a:pPr marL="1200150" lvl="2" indent="-285750">
              <a:buFont typeface="Arial" panose="020B0604020202020204" pitchFamily="34" charset="0"/>
              <a:buChar char="•"/>
            </a:pPr>
            <a:r>
              <a:rPr lang="en-US" altLang="zh-TW" sz="2000" dirty="0"/>
              <a:t>much </a:t>
            </a:r>
            <a:r>
              <a:rPr lang="en-US" altLang="zh-TW" sz="2000" b="1" dirty="0">
                <a:effectLst>
                  <a:outerShdw blurRad="38100" dist="38100" dir="2700000" algn="tl">
                    <a:srgbClr val="000000">
                      <a:alpha val="43137"/>
                    </a:srgbClr>
                  </a:outerShdw>
                </a:effectLst>
              </a:rPr>
              <a:t>more steeped in tradition and relationships </a:t>
            </a:r>
            <a:r>
              <a:rPr lang="en-US" altLang="zh-TW" sz="2000" dirty="0"/>
              <a:t>rather than in tasks. </a:t>
            </a:r>
          </a:p>
          <a:p>
            <a:pPr marL="1200150" lvl="2" indent="-285750">
              <a:buFont typeface="Arial" panose="020B0604020202020204" pitchFamily="34" charset="0"/>
              <a:buChar char="•"/>
            </a:pPr>
            <a:r>
              <a:rPr lang="en-US" altLang="zh-TW" sz="2000" dirty="0"/>
              <a:t>Polychronic cultures have a much </a:t>
            </a:r>
            <a:r>
              <a:rPr lang="en-US" altLang="zh-TW" sz="2000" b="1" dirty="0">
                <a:solidFill>
                  <a:srgbClr val="FF0000"/>
                </a:solidFill>
              </a:rPr>
              <a:t>less formal perception of time</a:t>
            </a:r>
            <a:r>
              <a:rPr lang="en-US" altLang="zh-TW" sz="2000" dirty="0"/>
              <a:t>, and are </a:t>
            </a:r>
            <a:r>
              <a:rPr lang="en-US" altLang="zh-TW" sz="2000" b="1" dirty="0">
                <a:effectLst>
                  <a:outerShdw blurRad="38100" dist="38100" dir="2700000" algn="tl">
                    <a:srgbClr val="000000">
                      <a:alpha val="43137"/>
                    </a:srgbClr>
                  </a:outerShdw>
                </a:effectLst>
                <a:highlight>
                  <a:srgbClr val="FFFF00"/>
                </a:highlight>
              </a:rPr>
              <a:t>not ruled by precise calendars and schedules</a:t>
            </a:r>
            <a:r>
              <a:rPr lang="en-US" altLang="zh-TW" sz="2000" dirty="0"/>
              <a:t>. </a:t>
            </a:r>
          </a:p>
          <a:p>
            <a:pPr marL="1200150" lvl="2" indent="-285750">
              <a:buFont typeface="Arial" panose="020B0604020202020204" pitchFamily="34" charset="0"/>
              <a:buChar char="•"/>
            </a:pPr>
            <a:r>
              <a:rPr lang="en-US" altLang="zh-TW" sz="2000" dirty="0"/>
              <a:t>The arbitrary divisions of clock time and calendars have less importance to them than the cycle of the seasons, the invariant pattern of rural and community life, and the calendar of religious festivities. </a:t>
            </a:r>
          </a:p>
          <a:p>
            <a:pPr marL="1200150" lvl="2" indent="-285750">
              <a:buFont typeface="Arial" panose="020B0604020202020204" pitchFamily="34" charset="0"/>
              <a:buChar char="•"/>
            </a:pPr>
            <a:r>
              <a:rPr lang="en-US" altLang="zh-TW" sz="2000" dirty="0"/>
              <a:t>Many </a:t>
            </a:r>
            <a:r>
              <a:rPr lang="en-US" altLang="zh-TW" sz="2000" b="1" dirty="0">
                <a:solidFill>
                  <a:srgbClr val="FF0000"/>
                </a:solidFill>
                <a:effectLst>
                  <a:outerShdw blurRad="38100" dist="38100" dir="2700000" algn="tl">
                    <a:srgbClr val="000000">
                      <a:alpha val="43137"/>
                    </a:srgbClr>
                  </a:outerShdw>
                </a:effectLst>
              </a:rPr>
              <a:t>Latin American</a:t>
            </a:r>
            <a:r>
              <a:rPr lang="en-US" altLang="zh-TW" sz="2000" dirty="0">
                <a:solidFill>
                  <a:srgbClr val="FF0000"/>
                </a:solidFill>
              </a:rPr>
              <a:t>, </a:t>
            </a:r>
            <a:r>
              <a:rPr lang="en-US" altLang="zh-TW" sz="2000" b="1" dirty="0">
                <a:solidFill>
                  <a:srgbClr val="FF0000"/>
                </a:solidFill>
                <a:effectLst>
                  <a:outerShdw blurRad="38100" dist="38100" dir="2700000" algn="tl">
                    <a:srgbClr val="000000">
                      <a:alpha val="43137"/>
                    </a:srgbClr>
                  </a:outerShdw>
                </a:effectLst>
              </a:rPr>
              <a:t>African</a:t>
            </a:r>
            <a:r>
              <a:rPr lang="en-US" altLang="zh-TW" sz="2000" dirty="0">
                <a:solidFill>
                  <a:srgbClr val="FF0000"/>
                </a:solidFill>
              </a:rPr>
              <a:t>, </a:t>
            </a:r>
            <a:r>
              <a:rPr lang="en-US" altLang="zh-TW" sz="2000" b="1" dirty="0">
                <a:solidFill>
                  <a:srgbClr val="FF0000"/>
                </a:solidFill>
                <a:effectLst>
                  <a:outerShdw blurRad="38100" dist="38100" dir="2700000" algn="tl">
                    <a:srgbClr val="000000">
                      <a:alpha val="43137"/>
                    </a:srgbClr>
                  </a:outerShdw>
                </a:effectLst>
              </a:rPr>
              <a:t>Asian</a:t>
            </a:r>
            <a:r>
              <a:rPr lang="en-US" altLang="zh-TW" sz="2000" dirty="0">
                <a:solidFill>
                  <a:srgbClr val="FF0000"/>
                </a:solidFill>
              </a:rPr>
              <a:t> </a:t>
            </a:r>
            <a:r>
              <a:rPr lang="en-US" altLang="zh-TW" sz="2000" dirty="0"/>
              <a:t>and</a:t>
            </a:r>
            <a:r>
              <a:rPr lang="en-US" altLang="zh-TW" sz="2000" dirty="0">
                <a:solidFill>
                  <a:srgbClr val="FF0000"/>
                </a:solidFill>
              </a:rPr>
              <a:t> </a:t>
            </a:r>
            <a:r>
              <a:rPr lang="en-US" altLang="zh-TW" sz="2000" b="1" dirty="0">
                <a:solidFill>
                  <a:srgbClr val="FF0000"/>
                </a:solidFill>
                <a:effectLst>
                  <a:outerShdw blurRad="38100" dist="38100" dir="2700000" algn="tl">
                    <a:srgbClr val="000000">
                      <a:alpha val="43137"/>
                    </a:srgbClr>
                  </a:outerShdw>
                </a:effectLst>
              </a:rPr>
              <a:t>Arab</a:t>
            </a:r>
            <a:r>
              <a:rPr lang="en-US" altLang="zh-TW" sz="2000" dirty="0">
                <a:solidFill>
                  <a:srgbClr val="FF0000"/>
                </a:solidFill>
              </a:rPr>
              <a:t> cultures</a:t>
            </a:r>
            <a:r>
              <a:rPr lang="en-US" altLang="zh-TW" sz="2000" dirty="0"/>
              <a:t> fall into this category, especially countries like </a:t>
            </a:r>
            <a:r>
              <a:rPr lang="en-US" altLang="zh-TW" sz="2000" dirty="0">
                <a:solidFill>
                  <a:srgbClr val="FF0000"/>
                </a:solidFill>
              </a:rPr>
              <a:t>Mexico, Pakistan, India, rural China, the Philippines, Egypt </a:t>
            </a:r>
            <a:r>
              <a:rPr lang="en-US" altLang="zh-TW" sz="2000" dirty="0"/>
              <a:t>and</a:t>
            </a:r>
            <a:r>
              <a:rPr lang="en-US" altLang="zh-TW" sz="2000" dirty="0">
                <a:solidFill>
                  <a:srgbClr val="FF0000"/>
                </a:solidFill>
              </a:rPr>
              <a:t> Saudi Arabia</a:t>
            </a:r>
            <a:r>
              <a:rPr lang="en-US" altLang="zh-TW" sz="2000" dirty="0"/>
              <a:t>.</a:t>
            </a:r>
          </a:p>
        </p:txBody>
      </p:sp>
    </p:spTree>
    <p:extLst>
      <p:ext uri="{BB962C8B-B14F-4D97-AF65-F5344CB8AC3E}">
        <p14:creationId xmlns:p14="http://schemas.microsoft.com/office/powerpoint/2010/main" val="2759418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1143000"/>
          </a:xfrm>
        </p:spPr>
        <p:txBody>
          <a:bodyPr>
            <a:normAutofit fontScale="90000"/>
          </a:bodyPr>
          <a:lstStyle/>
          <a:p>
            <a:r>
              <a:rPr lang="en-US" altLang="zh-TW" dirty="0"/>
              <a:t>Chronemic (4)</a:t>
            </a:r>
            <a:br>
              <a:rPr lang="en-US" altLang="zh-TW" dirty="0"/>
            </a:br>
            <a:r>
              <a:rPr lang="en-US" altLang="zh-TW" sz="2400" dirty="0"/>
              <a:t>(Source: </a:t>
            </a:r>
            <a:r>
              <a:rPr lang="en-US" altLang="zh-TW" sz="2400" dirty="0">
                <a:hlinkClick r:id="rId2"/>
              </a:rPr>
              <a:t>http://www.exactlywhatistime.com/time-in-different-cultures/</a:t>
            </a:r>
            <a:r>
              <a:rPr lang="en-US" altLang="zh-TW" sz="2400" dirty="0"/>
              <a:t> )</a:t>
            </a:r>
            <a:br>
              <a:rPr lang="en-US" altLang="zh-TW" sz="2400" dirty="0"/>
            </a:br>
            <a:endParaRPr lang="zh-TW" altLang="en-US" sz="2400" dirty="0"/>
          </a:p>
        </p:txBody>
      </p:sp>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
        <p:nvSpPr>
          <p:cNvPr id="5" name="TextBox 4"/>
          <p:cNvSpPr txBox="1"/>
          <p:nvPr/>
        </p:nvSpPr>
        <p:spPr>
          <a:xfrm>
            <a:off x="251520" y="1916832"/>
            <a:ext cx="8640960" cy="1692771"/>
          </a:xfrm>
          <a:prstGeom prst="rect">
            <a:avLst/>
          </a:prstGeom>
          <a:noFill/>
        </p:spPr>
        <p:txBody>
          <a:bodyPr wrap="square" rtlCol="0">
            <a:spAutoFit/>
          </a:bodyPr>
          <a:lstStyle/>
          <a:p>
            <a:pPr marL="285750" indent="-285750">
              <a:buFont typeface="Arial" panose="020B0604020202020204" pitchFamily="34" charset="0"/>
              <a:buChar char="•"/>
            </a:pPr>
            <a:r>
              <a:rPr lang="en-US" altLang="zh-TW" sz="2400" dirty="0"/>
              <a:t>Different cultures may be considered to be:</a:t>
            </a:r>
          </a:p>
          <a:p>
            <a:pPr marL="742950" lvl="1" indent="-285750">
              <a:buFont typeface="Arial" panose="020B0604020202020204" pitchFamily="34" charset="0"/>
              <a:buChar char="•"/>
            </a:pPr>
            <a:r>
              <a:rPr lang="en-US" altLang="zh-TW" sz="2000" b="1" dirty="0"/>
              <a:t>Variably Monochronic</a:t>
            </a:r>
            <a:r>
              <a:rPr lang="en-US" altLang="zh-TW" sz="2000" dirty="0"/>
              <a:t> – </a:t>
            </a:r>
          </a:p>
          <a:p>
            <a:pPr marL="1200150" lvl="2" indent="-285750">
              <a:buFont typeface="Arial" panose="020B0604020202020204" pitchFamily="34" charset="0"/>
              <a:buChar char="•"/>
            </a:pPr>
            <a:r>
              <a:rPr lang="en-US" altLang="zh-TW" sz="2000" dirty="0"/>
              <a:t>a group of “</a:t>
            </a:r>
            <a:r>
              <a:rPr lang="en-US" altLang="zh-TW" sz="2000" b="1" dirty="0">
                <a:solidFill>
                  <a:srgbClr val="FF0000"/>
                </a:solidFill>
              </a:rPr>
              <a:t>in between</a:t>
            </a:r>
            <a:r>
              <a:rPr lang="en-US" altLang="zh-TW" sz="2000" dirty="0"/>
              <a:t>” countries, including </a:t>
            </a:r>
            <a:r>
              <a:rPr lang="en-US" altLang="zh-TW" sz="2000" dirty="0">
                <a:solidFill>
                  <a:srgbClr val="FF0000"/>
                </a:solidFill>
              </a:rPr>
              <a:t>Russia, Southern Europe </a:t>
            </a:r>
            <a:r>
              <a:rPr lang="en-US" altLang="zh-TW" sz="2000" dirty="0"/>
              <a:t>and much of </a:t>
            </a:r>
            <a:r>
              <a:rPr lang="en-US" altLang="zh-TW" sz="2000" dirty="0">
                <a:solidFill>
                  <a:srgbClr val="FF0000"/>
                </a:solidFill>
              </a:rPr>
              <a:t>East-Central Europe </a:t>
            </a:r>
            <a:r>
              <a:rPr lang="en-US" altLang="zh-TW" sz="2000" dirty="0"/>
              <a:t>are sometimes referred to as variably monochronic cultures.</a:t>
            </a:r>
          </a:p>
        </p:txBody>
      </p:sp>
    </p:spTree>
    <p:extLst>
      <p:ext uri="{BB962C8B-B14F-4D97-AF65-F5344CB8AC3E}">
        <p14:creationId xmlns:p14="http://schemas.microsoft.com/office/powerpoint/2010/main" val="2014955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444208" y="6359842"/>
            <a:ext cx="2640788" cy="338554"/>
          </a:xfrm>
          <a:prstGeom prst="rect">
            <a:avLst/>
          </a:prstGeom>
          <a:solidFill>
            <a:srgbClr val="92D050"/>
          </a:solidFill>
        </p:spPr>
        <p:txBody>
          <a:bodyPr wrap="none" rtlCol="0">
            <a:spAutoFit/>
          </a:bodyPr>
          <a:lstStyle/>
          <a:p>
            <a:r>
              <a:rPr lang="en-US" altLang="zh-TW" sz="1600" dirty="0"/>
              <a:t>Prepared by: Celeste Ng 2016</a:t>
            </a:r>
            <a:endParaRPr lang="zh-TW" altLang="en-US" sz="1600" dirty="0"/>
          </a:p>
        </p:txBody>
      </p:sp>
      <p:sp>
        <p:nvSpPr>
          <p:cNvPr id="4" name="Title 3">
            <a:extLst>
              <a:ext uri="{FF2B5EF4-FFF2-40B4-BE49-F238E27FC236}">
                <a16:creationId xmlns:a16="http://schemas.microsoft.com/office/drawing/2014/main" id="{13D663C2-F15C-4BB6-A4FD-DA45A95364D7}"/>
              </a:ext>
            </a:extLst>
          </p:cNvPr>
          <p:cNvSpPr>
            <a:spLocks noGrp="1"/>
          </p:cNvSpPr>
          <p:nvPr>
            <p:ph type="title"/>
          </p:nvPr>
        </p:nvSpPr>
        <p:spPr>
          <a:xfrm>
            <a:off x="532209" y="163790"/>
            <a:ext cx="8079581" cy="1658198"/>
          </a:xfrm>
        </p:spPr>
        <p:txBody>
          <a:bodyPr>
            <a:normAutofit fontScale="90000"/>
          </a:bodyPr>
          <a:lstStyle/>
          <a:p>
            <a:r>
              <a:rPr lang="en-US" altLang="zh-TW" dirty="0"/>
              <a:t>Time Orientation</a:t>
            </a:r>
            <a:br>
              <a:rPr lang="en-US" altLang="zh-TW" dirty="0"/>
            </a:br>
            <a:r>
              <a:rPr lang="en-US" altLang="zh-TW" sz="3100" dirty="0"/>
              <a:t>(Source: </a:t>
            </a:r>
            <a:r>
              <a:rPr lang="en-US" altLang="zh-TW" sz="3100" dirty="0">
                <a:hlinkClick r:id="rId2"/>
              </a:rPr>
              <a:t>http://www.humanmetrics.com/cgi-win/jtypes2.asp</a:t>
            </a:r>
            <a:r>
              <a:rPr lang="en-US" altLang="zh-TW" sz="3100" dirty="0"/>
              <a:t> )</a:t>
            </a:r>
            <a:br>
              <a:rPr lang="en-US" altLang="zh-TW" sz="3100" dirty="0"/>
            </a:br>
            <a:endParaRPr lang="zh-TW" altLang="en-US" sz="3100" dirty="0"/>
          </a:p>
        </p:txBody>
      </p:sp>
      <p:sp>
        <p:nvSpPr>
          <p:cNvPr id="8" name="TextBox 7">
            <a:extLst>
              <a:ext uri="{FF2B5EF4-FFF2-40B4-BE49-F238E27FC236}">
                <a16:creationId xmlns:a16="http://schemas.microsoft.com/office/drawing/2014/main" id="{3FC64E03-2622-4A28-99D3-B2743EB059CA}"/>
              </a:ext>
            </a:extLst>
          </p:cNvPr>
          <p:cNvSpPr txBox="1"/>
          <p:nvPr/>
        </p:nvSpPr>
        <p:spPr>
          <a:xfrm>
            <a:off x="6528913" y="7777433"/>
            <a:ext cx="2640788" cy="338554"/>
          </a:xfrm>
          <a:prstGeom prst="rect">
            <a:avLst/>
          </a:prstGeom>
          <a:solidFill>
            <a:srgbClr val="92D050"/>
          </a:solidFill>
        </p:spPr>
        <p:txBody>
          <a:bodyPr wrap="none" rtlCol="0">
            <a:spAutoFit/>
          </a:bodyPr>
          <a:lstStyle/>
          <a:p>
            <a:r>
              <a:rPr lang="en-US" altLang="zh-TW" sz="1600" dirty="0"/>
              <a:t>Prepared by: Celeste Ng 2017</a:t>
            </a:r>
            <a:endParaRPr lang="zh-TW" altLang="en-US" sz="1600" dirty="0"/>
          </a:p>
        </p:txBody>
      </p:sp>
      <p:pic>
        <p:nvPicPr>
          <p:cNvPr id="9" name="Picture 2">
            <a:extLst>
              <a:ext uri="{FF2B5EF4-FFF2-40B4-BE49-F238E27FC236}">
                <a16:creationId xmlns:a16="http://schemas.microsoft.com/office/drawing/2014/main" id="{AD5BE238-50F7-4160-8C60-3D8E34E068DD}"/>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0624" t="21061" r="21697" b="9180"/>
          <a:stretch/>
        </p:blipFill>
        <p:spPr bwMode="auto">
          <a:xfrm>
            <a:off x="611560" y="1484784"/>
            <a:ext cx="6952783" cy="4729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5259776"/>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309</TotalTime>
  <Words>677</Words>
  <Application>Microsoft Office PowerPoint</Application>
  <PresentationFormat>On-screen Show (4:3)</PresentationFormat>
  <Paragraphs>52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新細明體</vt:lpstr>
      <vt:lpstr>Arial</vt:lpstr>
      <vt:lpstr>Baskerville Old Face</vt:lpstr>
      <vt:lpstr>Calibri Light</vt:lpstr>
      <vt:lpstr>Wingdings</vt:lpstr>
      <vt:lpstr>Metropolitan</vt:lpstr>
      <vt:lpstr>Time in Different Culture  (C ross-country)</vt:lpstr>
      <vt:lpstr>Time Orientation (Source: http://www.exactlywhatistime.com/time-in-different-cultures/ ) </vt:lpstr>
      <vt:lpstr>Chronemic (1) (Source: http://www.exactlywhatistime.com/time-in-different-cultures/ ) </vt:lpstr>
      <vt:lpstr>Chronemic (2) (Source: http://www.exactlywhatistime.com/time-in-different-cultures/ ) </vt:lpstr>
      <vt:lpstr>Chronemic (3) (Source: http://www.exactlywhatistime.com/time-in-different-cultures/ ) </vt:lpstr>
      <vt:lpstr>Chronemic (4) (Source: http://www.exactlywhatistime.com/time-in-different-cultures/ ) </vt:lpstr>
      <vt:lpstr>Time Orientation (Source: http://www.humanmetrics.com/cgi-win/jtypes2.asp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dc:creator>
  <cp:lastModifiedBy>Celeste Ng</cp:lastModifiedBy>
  <cp:revision>23</cp:revision>
  <dcterms:created xsi:type="dcterms:W3CDTF">2016-03-14T02:02:25Z</dcterms:created>
  <dcterms:modified xsi:type="dcterms:W3CDTF">2022-03-06T08:00:56Z</dcterms:modified>
</cp:coreProperties>
</file>