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2" r:id="rId4"/>
    <p:sldId id="263" r:id="rId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869" y="-7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smtClean="0"/>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smtClean="0"/>
              <a:t>Click to edit Master subtitle style</a:t>
            </a:r>
            <a:endParaRPr lang="zh-TW" altLang="en-US"/>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2780987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450892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750290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idx="1"/>
          </p:nvPr>
        </p:nvSpPr>
        <p:spPr/>
        <p:txBody>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07929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smtClean="0"/>
              <a:t>Click to edit Master text styles</a:t>
            </a:r>
          </a:p>
        </p:txBody>
      </p:sp>
      <p:sp>
        <p:nvSpPr>
          <p:cNvPr id="4" name="Date Placeholder 3"/>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2924730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Date Placeholder 4"/>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247949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7" name="Date Placeholder 6"/>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102740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Date Placeholder 2"/>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4102997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36433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smtClean="0"/>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308266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smtClean="0"/>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p>
            <a:fld id="{6803EBF9-31F8-419A-A6CD-B6ED6F3AFA72}" type="datetimeFigureOut">
              <a:rPr lang="zh-TW" altLang="en-US" smtClean="0"/>
              <a:t>2016/4/25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83349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TW" smtClean="0"/>
              <a:t>Click to edit Master title style</a:t>
            </a:r>
            <a:endParaRPr lang="zh-TW"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3EBF9-31F8-419A-A6CD-B6ED6F3AFA72}" type="datetimeFigureOut">
              <a:rPr lang="zh-TW" altLang="en-US" smtClean="0"/>
              <a:t>2016/4/25</a:t>
            </a:fld>
            <a:endParaRPr lang="zh-TW"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400425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exactlywhatistime.com/time-in-different-cultur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xactlywhatistime.com/time-in-different-cultur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xactlywhatistime.com/time-in-different-cultur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xactlywhatistime.com/time-in-different-cultur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TW" dirty="0" smtClean="0"/>
              <a:t>Time in Different Culture</a:t>
            </a:r>
            <a:endParaRPr lang="zh-TW" altLang="en-US" dirty="0"/>
          </a:p>
        </p:txBody>
      </p:sp>
      <p:sp>
        <p:nvSpPr>
          <p:cNvPr id="3" name="Subtitle 2"/>
          <p:cNvSpPr>
            <a:spLocks noGrp="1"/>
          </p:cNvSpPr>
          <p:nvPr>
            <p:ph type="subTitle" idx="1"/>
          </p:nvPr>
        </p:nvSpPr>
        <p:spPr>
          <a:xfrm>
            <a:off x="1371600" y="3958208"/>
            <a:ext cx="6400800" cy="1415008"/>
          </a:xfrm>
        </p:spPr>
        <p:txBody>
          <a:bodyPr>
            <a:normAutofit fontScale="70000" lnSpcReduction="20000"/>
          </a:bodyPr>
          <a:lstStyle/>
          <a:p>
            <a:r>
              <a:rPr lang="en-US" altLang="zh-TW" dirty="0" smtClean="0"/>
              <a:t>Prepared by: Celeste Ng</a:t>
            </a:r>
          </a:p>
          <a:p>
            <a:r>
              <a:rPr lang="en-US" altLang="zh-TW" dirty="0" smtClean="0"/>
              <a:t>Date: April, 2016</a:t>
            </a:r>
          </a:p>
          <a:p>
            <a:r>
              <a:rPr lang="en-US" altLang="zh-TW" dirty="0"/>
              <a:t>Source: </a:t>
            </a:r>
            <a:r>
              <a:rPr lang="en-US" altLang="zh-TW" dirty="0">
                <a:hlinkClick r:id="rId2"/>
              </a:rPr>
              <a:t>http://www.exactlywhatistime.com/time-in-different-cultures</a:t>
            </a:r>
            <a:r>
              <a:rPr lang="en-US" altLang="zh-TW" dirty="0" smtClean="0">
                <a:hlinkClick r:id="rId2"/>
              </a:rPr>
              <a:t>/</a:t>
            </a:r>
            <a:r>
              <a:rPr lang="en-US" altLang="zh-TW" dirty="0" smtClean="0"/>
              <a:t> </a:t>
            </a:r>
            <a:endParaRPr lang="zh-TW" altLang="en-US" dirty="0"/>
          </a:p>
        </p:txBody>
      </p:sp>
    </p:spTree>
    <p:extLst>
      <p:ext uri="{BB962C8B-B14F-4D97-AF65-F5344CB8AC3E}">
        <p14:creationId xmlns:p14="http://schemas.microsoft.com/office/powerpoint/2010/main" val="901495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altLang="zh-TW" dirty="0"/>
              <a:t>Cultural attitudes to time also differ throughout </a:t>
            </a:r>
            <a:r>
              <a:rPr lang="en-US" altLang="zh-TW" b="1" dirty="0"/>
              <a:t>history</a:t>
            </a:r>
            <a:r>
              <a:rPr lang="en-US" altLang="zh-TW" dirty="0"/>
              <a:t>. </a:t>
            </a:r>
            <a:endParaRPr lang="en-US" altLang="zh-TW" dirty="0" smtClean="0"/>
          </a:p>
          <a:p>
            <a:r>
              <a:rPr lang="en-US" altLang="zh-TW" dirty="0" smtClean="0"/>
              <a:t>One </a:t>
            </a:r>
            <a:r>
              <a:rPr lang="en-US" altLang="zh-TW" dirty="0"/>
              <a:t>way of looking at cultural attitudes to time is in terms of </a:t>
            </a:r>
            <a:r>
              <a:rPr lang="en-US" altLang="zh-TW" b="1" dirty="0"/>
              <a:t>time orientation</a:t>
            </a:r>
            <a:r>
              <a:rPr lang="en-US" altLang="zh-TW" dirty="0"/>
              <a:t>, a cultural or national preference toward past, present, or future thinking. </a:t>
            </a:r>
            <a:endParaRPr lang="en-US" altLang="zh-TW" dirty="0" smtClean="0"/>
          </a:p>
          <a:p>
            <a:pPr lvl="1"/>
            <a:r>
              <a:rPr lang="en-US" altLang="zh-TW" dirty="0" smtClean="0"/>
              <a:t>The </a:t>
            </a:r>
            <a:r>
              <a:rPr lang="en-US" altLang="zh-TW" dirty="0"/>
              <a:t>time orientation of a culture affects how it values time, and the extent to which it believes it can control time. </a:t>
            </a:r>
            <a:endParaRPr lang="en-US" altLang="zh-TW" dirty="0" smtClean="0"/>
          </a:p>
          <a:p>
            <a:pPr lvl="1"/>
            <a:r>
              <a:rPr lang="en-US" altLang="zh-TW" dirty="0" smtClean="0"/>
              <a:t>For </a:t>
            </a:r>
            <a:r>
              <a:rPr lang="en-US" altLang="zh-TW" dirty="0"/>
              <a:t>example, </a:t>
            </a:r>
            <a:r>
              <a:rPr lang="en-US" altLang="zh-TW" dirty="0">
                <a:solidFill>
                  <a:srgbClr val="FF0000"/>
                </a:solidFill>
              </a:rPr>
              <a:t>America</a:t>
            </a:r>
            <a:r>
              <a:rPr lang="en-US" altLang="zh-TW" dirty="0"/>
              <a:t> is often considered to be </a:t>
            </a:r>
            <a:r>
              <a:rPr lang="en-US" altLang="zh-TW" b="1" dirty="0"/>
              <a:t>future-orientated</a:t>
            </a:r>
            <a:r>
              <a:rPr lang="en-US" altLang="zh-TW" dirty="0"/>
              <a:t>, as compared to the more </a:t>
            </a:r>
            <a:r>
              <a:rPr lang="en-US" altLang="zh-TW" b="1" dirty="0"/>
              <a:t>present-orientated</a:t>
            </a:r>
            <a:r>
              <a:rPr lang="en-US" altLang="zh-TW" dirty="0"/>
              <a:t> </a:t>
            </a:r>
            <a:r>
              <a:rPr lang="en-US" altLang="zh-TW" dirty="0">
                <a:solidFill>
                  <a:srgbClr val="FF0000"/>
                </a:solidFill>
              </a:rPr>
              <a:t>France</a:t>
            </a:r>
            <a:r>
              <a:rPr lang="en-US" altLang="zh-TW" dirty="0"/>
              <a:t> and </a:t>
            </a:r>
            <a:r>
              <a:rPr lang="en-US" altLang="zh-TW" dirty="0" smtClean="0"/>
              <a:t>The </a:t>
            </a:r>
            <a:r>
              <a:rPr lang="en-US" altLang="zh-TW" b="1" dirty="0" smtClean="0"/>
              <a:t>past-orientated</a:t>
            </a:r>
            <a:r>
              <a:rPr lang="en-US" altLang="zh-TW" dirty="0" smtClean="0"/>
              <a:t> </a:t>
            </a:r>
            <a:r>
              <a:rPr lang="en-US" altLang="zh-TW" dirty="0">
                <a:solidFill>
                  <a:srgbClr val="FF0000"/>
                </a:solidFill>
              </a:rPr>
              <a:t>Britain</a:t>
            </a:r>
            <a:r>
              <a:rPr lang="en-US" altLang="zh-TW" dirty="0"/>
              <a:t>. </a:t>
            </a:r>
          </a:p>
          <a:p>
            <a:pPr lvl="1"/>
            <a:r>
              <a:rPr lang="en-US" altLang="zh-TW" dirty="0" smtClean="0"/>
              <a:t>Often </a:t>
            </a:r>
            <a:r>
              <a:rPr lang="en-US" altLang="zh-TW" dirty="0"/>
              <a:t>(but not always), a past orientation arises in cultures with a long history, like India or China, and a future orientation in younger countries, like the USA.</a:t>
            </a:r>
            <a:endParaRPr lang="zh-TW" altLang="en-US" dirty="0"/>
          </a:p>
          <a:p>
            <a:endParaRPr lang="zh-TW" altLang="en-US" dirty="0"/>
          </a:p>
        </p:txBody>
      </p:sp>
      <p:sp>
        <p:nvSpPr>
          <p:cNvPr id="4" name="Title 1"/>
          <p:cNvSpPr>
            <a:spLocks noGrp="1"/>
          </p:cNvSpPr>
          <p:nvPr>
            <p:ph type="title"/>
          </p:nvPr>
        </p:nvSpPr>
        <p:spPr/>
        <p:txBody>
          <a:bodyPr>
            <a:normAutofit fontScale="90000"/>
          </a:bodyPr>
          <a:lstStyle/>
          <a:p>
            <a:r>
              <a:rPr lang="en-US" altLang="zh-TW" dirty="0" smtClean="0"/>
              <a:t>Time Orientation</a:t>
            </a:r>
            <a:r>
              <a:rPr lang="en-US" altLang="zh-TW" dirty="0" smtClean="0"/>
              <a:t/>
            </a:r>
            <a:br>
              <a:rPr lang="en-US" altLang="zh-TW" dirty="0" smtClean="0"/>
            </a:br>
            <a:r>
              <a:rPr lang="en-US" altLang="zh-TW" sz="2400" dirty="0" smtClean="0"/>
              <a:t>(</a:t>
            </a:r>
            <a:r>
              <a:rPr lang="en-US" altLang="zh-TW" sz="2400" dirty="0" smtClean="0"/>
              <a:t>Source: </a:t>
            </a:r>
            <a:r>
              <a:rPr lang="en-US" altLang="zh-TW" sz="2400" dirty="0" smtClean="0">
                <a:hlinkClick r:id="rId2"/>
              </a:rPr>
              <a:t>http</a:t>
            </a:r>
            <a:r>
              <a:rPr lang="en-US" altLang="zh-TW" sz="2400" dirty="0">
                <a:hlinkClick r:id="rId2"/>
              </a:rPr>
              <a:t>://www.exactlywhatistime.com/time-in-different-cultures</a:t>
            </a:r>
            <a:r>
              <a:rPr lang="en-US" altLang="zh-TW" sz="2400" dirty="0" smtClean="0">
                <a:hlinkClick r:id="rId2"/>
              </a:rPr>
              <a:t>/</a:t>
            </a:r>
            <a:r>
              <a:rPr lang="en-US" altLang="zh-TW" sz="2400" dirty="0" smtClean="0"/>
              <a:t> )</a:t>
            </a:r>
            <a:r>
              <a:rPr lang="en-US" altLang="zh-TW" sz="2400" dirty="0" smtClean="0"/>
              <a:t/>
            </a:r>
            <a:br>
              <a:rPr lang="en-US" altLang="zh-TW" sz="2400" dirty="0" smtClean="0"/>
            </a:br>
            <a:endParaRPr lang="zh-TW" altLang="en-US" sz="2400" dirty="0"/>
          </a:p>
        </p:txBody>
      </p:sp>
      <p:sp>
        <p:nvSpPr>
          <p:cNvPr id="5" name="TextBox 4"/>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smtClean="0"/>
              <a:t>Prepared by: Celeste Ng 2016</a:t>
            </a:r>
            <a:endParaRPr lang="zh-TW" altLang="en-US" sz="1600" dirty="0"/>
          </a:p>
        </p:txBody>
      </p:sp>
    </p:spTree>
    <p:extLst>
      <p:ext uri="{BB962C8B-B14F-4D97-AF65-F5344CB8AC3E}">
        <p14:creationId xmlns:p14="http://schemas.microsoft.com/office/powerpoint/2010/main" val="2297673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1143000"/>
          </a:xfrm>
        </p:spPr>
        <p:txBody>
          <a:bodyPr>
            <a:normAutofit fontScale="90000"/>
          </a:bodyPr>
          <a:lstStyle/>
          <a:p>
            <a:r>
              <a:rPr lang="en-US" altLang="zh-TW" dirty="0" smtClean="0"/>
              <a:t>Chronemic (1)</a:t>
            </a:r>
            <a:r>
              <a:rPr lang="en-US" altLang="zh-TW" dirty="0" smtClean="0"/>
              <a:t/>
            </a:r>
            <a:br>
              <a:rPr lang="en-US" altLang="zh-TW" dirty="0" smtClean="0"/>
            </a:br>
            <a:r>
              <a:rPr lang="en-US" altLang="zh-TW" sz="2400" dirty="0" smtClean="0"/>
              <a:t>(</a:t>
            </a:r>
            <a:r>
              <a:rPr lang="en-US" altLang="zh-TW" sz="2400" dirty="0" smtClean="0"/>
              <a:t>Source: </a:t>
            </a:r>
            <a:r>
              <a:rPr lang="en-US" altLang="zh-TW" sz="2400" dirty="0" smtClean="0">
                <a:hlinkClick r:id="rId2"/>
              </a:rPr>
              <a:t>http</a:t>
            </a:r>
            <a:r>
              <a:rPr lang="en-US" altLang="zh-TW" sz="2400" dirty="0">
                <a:hlinkClick r:id="rId2"/>
              </a:rPr>
              <a:t>://www.exactlywhatistime.com/time-in-different-cultures</a:t>
            </a:r>
            <a:r>
              <a:rPr lang="en-US" altLang="zh-TW" sz="2400" dirty="0" smtClean="0">
                <a:hlinkClick r:id="rId2"/>
              </a:rPr>
              <a:t>/</a:t>
            </a:r>
            <a:r>
              <a:rPr lang="en-US" altLang="zh-TW" sz="2400" dirty="0" smtClean="0"/>
              <a:t> )</a:t>
            </a:r>
            <a:r>
              <a:rPr lang="en-US" altLang="zh-TW" sz="2400" dirty="0" smtClean="0"/>
              <a:t/>
            </a:r>
            <a:br>
              <a:rPr lang="en-US" altLang="zh-TW" sz="2400" dirty="0" smtClean="0"/>
            </a:br>
            <a:endParaRPr lang="zh-TW" altLang="en-US" sz="2400" dirty="0"/>
          </a:p>
        </p:txBody>
      </p:sp>
      <p:sp>
        <p:nvSpPr>
          <p:cNvPr id="10" name="TextBox 9"/>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smtClean="0"/>
              <a:t>Prepared by: Celeste Ng 2016</a:t>
            </a:r>
            <a:endParaRPr lang="zh-TW" altLang="en-US" sz="1600" dirty="0"/>
          </a:p>
        </p:txBody>
      </p:sp>
      <p:sp>
        <p:nvSpPr>
          <p:cNvPr id="5" name="TextBox 4"/>
          <p:cNvSpPr txBox="1"/>
          <p:nvPr/>
        </p:nvSpPr>
        <p:spPr>
          <a:xfrm>
            <a:off x="251521" y="1052736"/>
            <a:ext cx="8640960" cy="5509200"/>
          </a:xfrm>
          <a:prstGeom prst="rect">
            <a:avLst/>
          </a:prstGeom>
          <a:noFill/>
        </p:spPr>
        <p:txBody>
          <a:bodyPr wrap="square" rtlCol="0">
            <a:spAutoFit/>
          </a:bodyPr>
          <a:lstStyle/>
          <a:p>
            <a:pPr marL="285750" indent="-285750">
              <a:buFont typeface="Arial" panose="020B0604020202020204" pitchFamily="34" charset="0"/>
              <a:buChar char="•"/>
            </a:pPr>
            <a:r>
              <a:rPr lang="en-US" altLang="zh-TW" sz="2400" b="1" dirty="0"/>
              <a:t>Chronemics</a:t>
            </a:r>
            <a:r>
              <a:rPr lang="en-US" altLang="zh-TW" sz="2400" dirty="0"/>
              <a:t> is the study of the use of time, and the way that time is perceived and valued by individuals and cultures, particularly as regards non-verbal communication. These time perceptions include things like punctuality, willingness to wait, approaches to face-to-face interactions, and reactions to time pressure.</a:t>
            </a:r>
          </a:p>
          <a:p>
            <a:pPr marL="285750" indent="-285750">
              <a:buFont typeface="Arial" panose="020B0604020202020204" pitchFamily="34" charset="0"/>
              <a:buChar char="•"/>
            </a:pPr>
            <a:r>
              <a:rPr lang="en-US" altLang="zh-TW" sz="2400" dirty="0" smtClean="0"/>
              <a:t>Different </a:t>
            </a:r>
            <a:r>
              <a:rPr lang="en-US" altLang="zh-TW" sz="2400" dirty="0"/>
              <a:t>cultures may be considered to be:</a:t>
            </a:r>
          </a:p>
          <a:p>
            <a:pPr marL="742950" lvl="1" indent="-285750">
              <a:buFont typeface="Arial" panose="020B0604020202020204" pitchFamily="34" charset="0"/>
              <a:buChar char="•"/>
            </a:pPr>
            <a:r>
              <a:rPr lang="en-US" altLang="zh-TW" sz="2000" b="1" dirty="0" err="1"/>
              <a:t>Monochronic</a:t>
            </a:r>
            <a:r>
              <a:rPr lang="en-US" altLang="zh-TW" sz="2000" dirty="0"/>
              <a:t> – where </a:t>
            </a:r>
            <a:r>
              <a:rPr lang="en-US" altLang="zh-TW" sz="2000" u="sng" dirty="0">
                <a:solidFill>
                  <a:srgbClr val="FF0000"/>
                </a:solidFill>
              </a:rPr>
              <a:t>things are typically done one at a time</a:t>
            </a:r>
            <a:r>
              <a:rPr lang="en-US" altLang="zh-TW" sz="2000" dirty="0"/>
              <a:t>, where time is segmented into precise, small units, and where time is scheduled, arranged and managed. In such a culture, time is viewed as a tangible commodity than can be spent, saved or wasted, and a paramount value is placed on regimented schedules, tasks and </a:t>
            </a:r>
            <a:r>
              <a:rPr lang="en-US" altLang="zh-TW" sz="2000" dirty="0">
                <a:solidFill>
                  <a:srgbClr val="FF0000"/>
                </a:solidFill>
              </a:rPr>
              <a:t>“getting the job done”. </a:t>
            </a:r>
            <a:r>
              <a:rPr lang="en-US" altLang="zh-TW" sz="2000" dirty="0"/>
              <a:t>This perception of time is probably rooted in the Industrial Revolution of the 18</a:t>
            </a:r>
            <a:r>
              <a:rPr lang="en-US" altLang="zh-TW" sz="2000" baseline="30000" dirty="0"/>
              <a:t>th</a:t>
            </a:r>
            <a:r>
              <a:rPr lang="en-US" altLang="zh-TW" sz="2000" dirty="0"/>
              <a:t> and 19</a:t>
            </a:r>
            <a:r>
              <a:rPr lang="en-US" altLang="zh-TW" sz="2000" baseline="30000" dirty="0"/>
              <a:t>th</a:t>
            </a:r>
            <a:r>
              <a:rPr lang="en-US" altLang="zh-TW" sz="2000" dirty="0"/>
              <a:t> Century, and the archetypal examples are the </a:t>
            </a:r>
            <a:r>
              <a:rPr lang="en-US" altLang="zh-TW" sz="2000" dirty="0">
                <a:solidFill>
                  <a:srgbClr val="FF0000"/>
                </a:solidFill>
              </a:rPr>
              <a:t>United States, Germany </a:t>
            </a:r>
            <a:r>
              <a:rPr lang="en-US" altLang="zh-TW" sz="2000" dirty="0"/>
              <a:t>and</a:t>
            </a:r>
            <a:r>
              <a:rPr lang="en-US" altLang="zh-TW" sz="2000" dirty="0">
                <a:solidFill>
                  <a:srgbClr val="FF0000"/>
                </a:solidFill>
              </a:rPr>
              <a:t> Switzerland</a:t>
            </a:r>
            <a:r>
              <a:rPr lang="en-US" altLang="zh-TW" sz="2000" dirty="0"/>
              <a:t>, to which could be added </a:t>
            </a:r>
            <a:r>
              <a:rPr lang="en-US" altLang="zh-TW" sz="2000" dirty="0">
                <a:solidFill>
                  <a:srgbClr val="FF0000"/>
                </a:solidFill>
              </a:rPr>
              <a:t>Britain, Canada, Japan, South Korea, Turkey, </a:t>
            </a:r>
            <a:r>
              <a:rPr lang="en-US" altLang="zh-TW" sz="2000" dirty="0"/>
              <a:t>and</a:t>
            </a:r>
            <a:r>
              <a:rPr lang="en-US" altLang="zh-TW" sz="2000" dirty="0">
                <a:solidFill>
                  <a:srgbClr val="FF0000"/>
                </a:solidFill>
              </a:rPr>
              <a:t> the Scandinavian</a:t>
            </a:r>
            <a:r>
              <a:rPr lang="en-US" altLang="zh-TW" sz="2000" dirty="0"/>
              <a:t> countries</a:t>
            </a:r>
            <a:r>
              <a:rPr lang="en-US" altLang="zh-TW" sz="2400" dirty="0"/>
              <a:t>.</a:t>
            </a:r>
          </a:p>
          <a:p>
            <a:endParaRPr lang="en-US" altLang="zh-TW" sz="2400" dirty="0"/>
          </a:p>
        </p:txBody>
      </p:sp>
    </p:spTree>
    <p:extLst>
      <p:ext uri="{BB962C8B-B14F-4D97-AF65-F5344CB8AC3E}">
        <p14:creationId xmlns:p14="http://schemas.microsoft.com/office/powerpoint/2010/main" val="1267571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1143000"/>
          </a:xfrm>
        </p:spPr>
        <p:txBody>
          <a:bodyPr>
            <a:normAutofit fontScale="90000"/>
          </a:bodyPr>
          <a:lstStyle/>
          <a:p>
            <a:r>
              <a:rPr lang="en-US" altLang="zh-TW" dirty="0" smtClean="0"/>
              <a:t>Chronemic (2)</a:t>
            </a:r>
            <a:br>
              <a:rPr lang="en-US" altLang="zh-TW" dirty="0" smtClean="0"/>
            </a:br>
            <a:r>
              <a:rPr lang="en-US" altLang="zh-TW" sz="2400" dirty="0" smtClean="0"/>
              <a:t>(</a:t>
            </a:r>
            <a:r>
              <a:rPr lang="en-US" altLang="zh-TW" sz="2400" dirty="0" smtClean="0"/>
              <a:t>Source: </a:t>
            </a:r>
            <a:r>
              <a:rPr lang="en-US" altLang="zh-TW" sz="2400" dirty="0" smtClean="0">
                <a:hlinkClick r:id="rId2"/>
              </a:rPr>
              <a:t>http</a:t>
            </a:r>
            <a:r>
              <a:rPr lang="en-US" altLang="zh-TW" sz="2400" dirty="0">
                <a:hlinkClick r:id="rId2"/>
              </a:rPr>
              <a:t>://www.exactlywhatistime.com/time-in-different-cultures</a:t>
            </a:r>
            <a:r>
              <a:rPr lang="en-US" altLang="zh-TW" sz="2400" dirty="0" smtClean="0">
                <a:hlinkClick r:id="rId2"/>
              </a:rPr>
              <a:t>/</a:t>
            </a:r>
            <a:r>
              <a:rPr lang="en-US" altLang="zh-TW" sz="2400" dirty="0" smtClean="0"/>
              <a:t> )</a:t>
            </a:r>
            <a:r>
              <a:rPr lang="en-US" altLang="zh-TW" sz="2400" dirty="0" smtClean="0"/>
              <a:t/>
            </a:r>
            <a:br>
              <a:rPr lang="en-US" altLang="zh-TW" sz="2400" dirty="0" smtClean="0"/>
            </a:br>
            <a:endParaRPr lang="zh-TW" altLang="en-US" sz="2400" dirty="0"/>
          </a:p>
        </p:txBody>
      </p:sp>
      <p:sp>
        <p:nvSpPr>
          <p:cNvPr id="10" name="TextBox 9"/>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smtClean="0"/>
              <a:t>Prepared by: Celeste Ng 2016</a:t>
            </a:r>
            <a:endParaRPr lang="zh-TW" altLang="en-US" sz="1600" dirty="0"/>
          </a:p>
        </p:txBody>
      </p:sp>
      <p:sp>
        <p:nvSpPr>
          <p:cNvPr id="5" name="TextBox 4"/>
          <p:cNvSpPr txBox="1"/>
          <p:nvPr/>
        </p:nvSpPr>
        <p:spPr>
          <a:xfrm>
            <a:off x="251521" y="1343084"/>
            <a:ext cx="8640960" cy="4770537"/>
          </a:xfrm>
          <a:prstGeom prst="rect">
            <a:avLst/>
          </a:prstGeom>
          <a:noFill/>
        </p:spPr>
        <p:txBody>
          <a:bodyPr wrap="square" rtlCol="0">
            <a:spAutoFit/>
          </a:bodyPr>
          <a:lstStyle/>
          <a:p>
            <a:pPr marL="285750" indent="-285750">
              <a:buFont typeface="Arial" panose="020B0604020202020204" pitchFamily="34" charset="0"/>
              <a:buChar char="•"/>
            </a:pPr>
            <a:r>
              <a:rPr lang="en-US" altLang="zh-TW" sz="2400" dirty="0"/>
              <a:t>Different cultures may be considered to be:</a:t>
            </a:r>
          </a:p>
          <a:p>
            <a:pPr marL="742950" lvl="1" indent="-285750">
              <a:buFont typeface="Arial" panose="020B0604020202020204" pitchFamily="34" charset="0"/>
              <a:buChar char="•"/>
            </a:pPr>
            <a:r>
              <a:rPr lang="en-US" altLang="zh-TW" sz="2000" b="1" dirty="0" err="1" smtClean="0"/>
              <a:t>Polychronic</a:t>
            </a:r>
            <a:r>
              <a:rPr lang="en-US" altLang="zh-TW" sz="2000" dirty="0" smtClean="0"/>
              <a:t> </a:t>
            </a:r>
            <a:r>
              <a:rPr lang="en-US" altLang="zh-TW" sz="2000" dirty="0"/>
              <a:t>– where </a:t>
            </a:r>
            <a:r>
              <a:rPr lang="en-US" altLang="zh-TW" sz="2000" dirty="0">
                <a:solidFill>
                  <a:srgbClr val="FF0000"/>
                </a:solidFill>
              </a:rPr>
              <a:t>several things can be done at once</a:t>
            </a:r>
            <a:r>
              <a:rPr lang="en-US" altLang="zh-TW" sz="2000" dirty="0"/>
              <a:t>, and a more fluid approach is taken to scheduling time. </a:t>
            </a:r>
            <a:r>
              <a:rPr lang="en-US" altLang="zh-TW" sz="2000" dirty="0">
                <a:solidFill>
                  <a:srgbClr val="FF0000"/>
                </a:solidFill>
              </a:rPr>
              <a:t>Such cultures tend to be less focused on the precise accounting of each and every moment</a:t>
            </a:r>
            <a:r>
              <a:rPr lang="en-US" altLang="zh-TW" sz="2000" dirty="0"/>
              <a:t>, and much </a:t>
            </a:r>
            <a:r>
              <a:rPr lang="en-US" altLang="zh-TW" sz="2000" u="sng" dirty="0"/>
              <a:t>more steeped in tradition and relationships </a:t>
            </a:r>
            <a:r>
              <a:rPr lang="en-US" altLang="zh-TW" sz="2000" dirty="0"/>
              <a:t>rather than in tasks. </a:t>
            </a:r>
            <a:r>
              <a:rPr lang="en-US" altLang="zh-TW" sz="2000" dirty="0" err="1"/>
              <a:t>Polychronic</a:t>
            </a:r>
            <a:r>
              <a:rPr lang="en-US" altLang="zh-TW" sz="2000" dirty="0"/>
              <a:t> cultures have a much </a:t>
            </a:r>
            <a:r>
              <a:rPr lang="en-US" altLang="zh-TW" sz="2000" b="1" dirty="0">
                <a:solidFill>
                  <a:srgbClr val="FF0000"/>
                </a:solidFill>
              </a:rPr>
              <a:t>less formal perception of time</a:t>
            </a:r>
            <a:r>
              <a:rPr lang="en-US" altLang="zh-TW" sz="2000" dirty="0"/>
              <a:t>, and are not ruled by precise calendars and schedules. The arbitrary divisions of clock time and calendars have less importance to them than the cycle of the seasons, the invariant pattern of rural and community life, and the calendar of religious festivities. Many </a:t>
            </a:r>
            <a:r>
              <a:rPr lang="en-US" altLang="zh-TW" sz="2000" dirty="0">
                <a:solidFill>
                  <a:srgbClr val="FF0000"/>
                </a:solidFill>
              </a:rPr>
              <a:t>Latin American, African, Asian </a:t>
            </a:r>
            <a:r>
              <a:rPr lang="en-US" altLang="zh-TW" sz="2000" dirty="0"/>
              <a:t>and</a:t>
            </a:r>
            <a:r>
              <a:rPr lang="en-US" altLang="zh-TW" sz="2000" dirty="0">
                <a:solidFill>
                  <a:srgbClr val="FF0000"/>
                </a:solidFill>
              </a:rPr>
              <a:t> Arab cultures</a:t>
            </a:r>
            <a:r>
              <a:rPr lang="en-US" altLang="zh-TW" sz="2000" dirty="0"/>
              <a:t> fall into this category, especially countries like </a:t>
            </a:r>
            <a:r>
              <a:rPr lang="en-US" altLang="zh-TW" sz="2000" dirty="0">
                <a:solidFill>
                  <a:srgbClr val="FF0000"/>
                </a:solidFill>
              </a:rPr>
              <a:t>Mexico, Pakistan, India, rural China, the Philippines, Egypt </a:t>
            </a:r>
            <a:r>
              <a:rPr lang="en-US" altLang="zh-TW" sz="2000" dirty="0"/>
              <a:t>and</a:t>
            </a:r>
            <a:r>
              <a:rPr lang="en-US" altLang="zh-TW" sz="2000" dirty="0">
                <a:solidFill>
                  <a:srgbClr val="FF0000"/>
                </a:solidFill>
              </a:rPr>
              <a:t> Saudi Arabia</a:t>
            </a:r>
            <a:r>
              <a:rPr lang="en-US" altLang="zh-TW" sz="2000" dirty="0"/>
              <a:t>.</a:t>
            </a:r>
          </a:p>
          <a:p>
            <a:pPr marL="742950" lvl="1" indent="-285750">
              <a:buFont typeface="Arial" panose="020B0604020202020204" pitchFamily="34" charset="0"/>
              <a:buChar char="•"/>
            </a:pPr>
            <a:r>
              <a:rPr lang="en-US" altLang="zh-TW" sz="2000" b="1" dirty="0"/>
              <a:t>Variably </a:t>
            </a:r>
            <a:r>
              <a:rPr lang="en-US" altLang="zh-TW" sz="2000" b="1" dirty="0" err="1"/>
              <a:t>Monochronic</a:t>
            </a:r>
            <a:r>
              <a:rPr lang="en-US" altLang="zh-TW" sz="2000" dirty="0"/>
              <a:t> – a group of “</a:t>
            </a:r>
            <a:r>
              <a:rPr lang="en-US" altLang="zh-TW" sz="2000" b="1" dirty="0">
                <a:solidFill>
                  <a:srgbClr val="FF0000"/>
                </a:solidFill>
              </a:rPr>
              <a:t>in between</a:t>
            </a:r>
            <a:r>
              <a:rPr lang="en-US" altLang="zh-TW" sz="2000" dirty="0"/>
              <a:t>” countries, including </a:t>
            </a:r>
            <a:r>
              <a:rPr lang="en-US" altLang="zh-TW" sz="2000" dirty="0">
                <a:solidFill>
                  <a:srgbClr val="FF0000"/>
                </a:solidFill>
              </a:rPr>
              <a:t>Russia, Southern Europe </a:t>
            </a:r>
            <a:r>
              <a:rPr lang="en-US" altLang="zh-TW" sz="2000" dirty="0"/>
              <a:t>and much of </a:t>
            </a:r>
            <a:r>
              <a:rPr lang="en-US" altLang="zh-TW" sz="2000" dirty="0">
                <a:solidFill>
                  <a:srgbClr val="FF0000"/>
                </a:solidFill>
              </a:rPr>
              <a:t>East-Central Europe </a:t>
            </a:r>
            <a:r>
              <a:rPr lang="en-US" altLang="zh-TW" sz="2000" dirty="0"/>
              <a:t>are sometimes referred to as variably </a:t>
            </a:r>
            <a:r>
              <a:rPr lang="en-US" altLang="zh-TW" sz="2000" dirty="0" err="1"/>
              <a:t>monochronic</a:t>
            </a:r>
            <a:r>
              <a:rPr lang="en-US" altLang="zh-TW" sz="2000" dirty="0"/>
              <a:t> cultures</a:t>
            </a:r>
            <a:r>
              <a:rPr lang="en-US" altLang="zh-TW" sz="2000" dirty="0" smtClean="0"/>
              <a:t>.</a:t>
            </a:r>
            <a:endParaRPr lang="en-US" altLang="zh-TW" sz="2000" dirty="0"/>
          </a:p>
        </p:txBody>
      </p:sp>
    </p:spTree>
    <p:extLst>
      <p:ext uri="{BB962C8B-B14F-4D97-AF65-F5344CB8AC3E}">
        <p14:creationId xmlns:p14="http://schemas.microsoft.com/office/powerpoint/2010/main" val="2759418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535</Words>
  <Application>Microsoft Office PowerPoint</Application>
  <PresentationFormat>On-screen Show (4:3)</PresentationFormat>
  <Paragraphs>21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Time in Different Culture</vt:lpstr>
      <vt:lpstr>Time Orientation (Source: http://www.exactlywhatistime.com/time-in-different-cultures/ ) </vt:lpstr>
      <vt:lpstr>Chronemic (1) (Source: http://www.exactlywhatistime.com/time-in-different-cultures/ ) </vt:lpstr>
      <vt:lpstr>Chronemic (2) (Source: http://www.exactlywhatistime.com/time-in-different-cultures/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Celeste</dc:creator>
  <cp:lastModifiedBy>Celeste</cp:lastModifiedBy>
  <cp:revision>14</cp:revision>
  <dcterms:created xsi:type="dcterms:W3CDTF">2016-03-14T02:02:25Z</dcterms:created>
  <dcterms:modified xsi:type="dcterms:W3CDTF">2016-04-25T02:54:08Z</dcterms:modified>
</cp:coreProperties>
</file>