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2" r:id="rId4"/>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869" y="-7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TW" smtClean="0"/>
              <a:t>Click to edit Master title style</a:t>
            </a:r>
            <a:endParaRPr lang="zh-TW"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TW" smtClean="0"/>
              <a:t>Click to edit Master subtitle style</a:t>
            </a:r>
            <a:endParaRPr lang="zh-TW" altLang="en-US"/>
          </a:p>
        </p:txBody>
      </p:sp>
      <p:sp>
        <p:nvSpPr>
          <p:cNvPr id="4" name="Date Placeholder 3"/>
          <p:cNvSpPr>
            <a:spLocks noGrp="1"/>
          </p:cNvSpPr>
          <p:nvPr>
            <p:ph type="dt" sz="half" idx="10"/>
          </p:nvPr>
        </p:nvSpPr>
        <p:spPr/>
        <p:txBody>
          <a:bodyPr/>
          <a:lstStyle/>
          <a:p>
            <a:fld id="{6803EBF9-31F8-419A-A6CD-B6ED6F3AFA72}" type="datetimeFigureOut">
              <a:rPr lang="zh-TW" altLang="en-US" smtClean="0"/>
              <a:t>2016/4/25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2780987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Vertical Text Placeholder 2"/>
          <p:cNvSpPr>
            <a:spLocks noGrp="1"/>
          </p:cNvSpPr>
          <p:nvPr>
            <p:ph type="body" orient="vert" idx="1"/>
          </p:nvPr>
        </p:nvSpPr>
        <p:spPr/>
        <p:txBody>
          <a:bodyPr vert="eaVert"/>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Date Placeholder 3"/>
          <p:cNvSpPr>
            <a:spLocks noGrp="1"/>
          </p:cNvSpPr>
          <p:nvPr>
            <p:ph type="dt" sz="half" idx="10"/>
          </p:nvPr>
        </p:nvSpPr>
        <p:spPr/>
        <p:txBody>
          <a:bodyPr/>
          <a:lstStyle/>
          <a:p>
            <a:fld id="{6803EBF9-31F8-419A-A6CD-B6ED6F3AFA72}" type="datetimeFigureOut">
              <a:rPr lang="zh-TW" altLang="en-US" smtClean="0"/>
              <a:t>2016/4/25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3450892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TW" smtClean="0"/>
              <a:t>Click to edit Master title style</a:t>
            </a:r>
            <a:endParaRPr lang="zh-TW"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Date Placeholder 3"/>
          <p:cNvSpPr>
            <a:spLocks noGrp="1"/>
          </p:cNvSpPr>
          <p:nvPr>
            <p:ph type="dt" sz="half" idx="10"/>
          </p:nvPr>
        </p:nvSpPr>
        <p:spPr/>
        <p:txBody>
          <a:bodyPr/>
          <a:lstStyle/>
          <a:p>
            <a:fld id="{6803EBF9-31F8-419A-A6CD-B6ED6F3AFA72}" type="datetimeFigureOut">
              <a:rPr lang="zh-TW" altLang="en-US" smtClean="0"/>
              <a:t>2016/4/25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750290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Content Placeholder 2"/>
          <p:cNvSpPr>
            <a:spLocks noGrp="1"/>
          </p:cNvSpPr>
          <p:nvPr>
            <p:ph idx="1"/>
          </p:nvPr>
        </p:nvSpPr>
        <p:spPr/>
        <p:txBody>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Date Placeholder 3"/>
          <p:cNvSpPr>
            <a:spLocks noGrp="1"/>
          </p:cNvSpPr>
          <p:nvPr>
            <p:ph type="dt" sz="half" idx="10"/>
          </p:nvPr>
        </p:nvSpPr>
        <p:spPr/>
        <p:txBody>
          <a:bodyPr/>
          <a:lstStyle/>
          <a:p>
            <a:fld id="{6803EBF9-31F8-419A-A6CD-B6ED6F3AFA72}" type="datetimeFigureOut">
              <a:rPr lang="zh-TW" altLang="en-US" smtClean="0"/>
              <a:t>2016/4/25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3079295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TW" smtClean="0"/>
              <a:t>Click to edit Master title style</a:t>
            </a:r>
            <a:endParaRPr lang="zh-TW"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TW" smtClean="0"/>
              <a:t>Click to edit Master text styles</a:t>
            </a:r>
          </a:p>
        </p:txBody>
      </p:sp>
      <p:sp>
        <p:nvSpPr>
          <p:cNvPr id="4" name="Date Placeholder 3"/>
          <p:cNvSpPr>
            <a:spLocks noGrp="1"/>
          </p:cNvSpPr>
          <p:nvPr>
            <p:ph type="dt" sz="half" idx="10"/>
          </p:nvPr>
        </p:nvSpPr>
        <p:spPr/>
        <p:txBody>
          <a:bodyPr/>
          <a:lstStyle/>
          <a:p>
            <a:fld id="{6803EBF9-31F8-419A-A6CD-B6ED6F3AFA72}" type="datetimeFigureOut">
              <a:rPr lang="zh-TW" altLang="en-US" smtClean="0"/>
              <a:t>2016/4/25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2924730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5" name="Date Placeholder 4"/>
          <p:cNvSpPr>
            <a:spLocks noGrp="1"/>
          </p:cNvSpPr>
          <p:nvPr>
            <p:ph type="dt" sz="half" idx="10"/>
          </p:nvPr>
        </p:nvSpPr>
        <p:spPr/>
        <p:txBody>
          <a:bodyPr/>
          <a:lstStyle/>
          <a:p>
            <a:fld id="{6803EBF9-31F8-419A-A6CD-B6ED6F3AFA72}" type="datetimeFigureOut">
              <a:rPr lang="zh-TW" altLang="en-US" smtClean="0"/>
              <a:t>2016/4/25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3247949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TW" smtClean="0"/>
              <a:t>Click to edit Master title style</a:t>
            </a:r>
            <a:endParaRPr lang="zh-TW"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7" name="Date Placeholder 6"/>
          <p:cNvSpPr>
            <a:spLocks noGrp="1"/>
          </p:cNvSpPr>
          <p:nvPr>
            <p:ph type="dt" sz="half" idx="10"/>
          </p:nvPr>
        </p:nvSpPr>
        <p:spPr/>
        <p:txBody>
          <a:bodyPr/>
          <a:lstStyle/>
          <a:p>
            <a:fld id="{6803EBF9-31F8-419A-A6CD-B6ED6F3AFA72}" type="datetimeFigureOut">
              <a:rPr lang="zh-TW" altLang="en-US" smtClean="0"/>
              <a:t>2016/4/25</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102740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Date Placeholder 2"/>
          <p:cNvSpPr>
            <a:spLocks noGrp="1"/>
          </p:cNvSpPr>
          <p:nvPr>
            <p:ph type="dt" sz="half" idx="10"/>
          </p:nvPr>
        </p:nvSpPr>
        <p:spPr/>
        <p:txBody>
          <a:bodyPr/>
          <a:lstStyle/>
          <a:p>
            <a:fld id="{6803EBF9-31F8-419A-A6CD-B6ED6F3AFA72}" type="datetimeFigureOut">
              <a:rPr lang="zh-TW" altLang="en-US" smtClean="0"/>
              <a:t>2016/4/25</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4102997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03EBF9-31F8-419A-A6CD-B6ED6F3AFA72}" type="datetimeFigureOut">
              <a:rPr lang="zh-TW" altLang="en-US" smtClean="0"/>
              <a:t>2016/4/25</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336433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TW" smtClean="0"/>
              <a:t>Click to edit Master title style</a:t>
            </a:r>
            <a:endParaRPr lang="zh-TW"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smtClean="0"/>
              <a:t>Click to edit Master text styles</a:t>
            </a:r>
          </a:p>
        </p:txBody>
      </p:sp>
      <p:sp>
        <p:nvSpPr>
          <p:cNvPr id="5" name="Date Placeholder 4"/>
          <p:cNvSpPr>
            <a:spLocks noGrp="1"/>
          </p:cNvSpPr>
          <p:nvPr>
            <p:ph type="dt" sz="half" idx="10"/>
          </p:nvPr>
        </p:nvSpPr>
        <p:spPr/>
        <p:txBody>
          <a:bodyPr/>
          <a:lstStyle/>
          <a:p>
            <a:fld id="{6803EBF9-31F8-419A-A6CD-B6ED6F3AFA72}" type="datetimeFigureOut">
              <a:rPr lang="zh-TW" altLang="en-US" smtClean="0"/>
              <a:t>2016/4/25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3308266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TW" smtClean="0"/>
              <a:t>Click to edit Master title style</a:t>
            </a:r>
            <a:endParaRPr lang="zh-TW"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smtClean="0"/>
              <a:t>Click to edit Master text styles</a:t>
            </a:r>
          </a:p>
        </p:txBody>
      </p:sp>
      <p:sp>
        <p:nvSpPr>
          <p:cNvPr id="5" name="Date Placeholder 4"/>
          <p:cNvSpPr>
            <a:spLocks noGrp="1"/>
          </p:cNvSpPr>
          <p:nvPr>
            <p:ph type="dt" sz="half" idx="10"/>
          </p:nvPr>
        </p:nvSpPr>
        <p:spPr/>
        <p:txBody>
          <a:bodyPr/>
          <a:lstStyle/>
          <a:p>
            <a:fld id="{6803EBF9-31F8-419A-A6CD-B6ED6F3AFA72}" type="datetimeFigureOut">
              <a:rPr lang="zh-TW" altLang="en-US" smtClean="0"/>
              <a:t>2016/4/25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3833494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TW" smtClean="0"/>
              <a:t>Click to edit Master title style</a:t>
            </a:r>
            <a:endParaRPr lang="zh-TW" alt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03EBF9-31F8-419A-A6CD-B6ED6F3AFA72}" type="datetimeFigureOut">
              <a:rPr lang="zh-TW" altLang="en-US" smtClean="0"/>
              <a:t>2016/4/25</a:t>
            </a:fld>
            <a:endParaRPr lang="zh-TW"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400425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righthubpm.com/project-planning/51758-examples-of-leads-and-lag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brighthubpm.com/project-planning/51758-examples-of-leads-and-lag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brighthubpm.com/project-planning/51758-examples-of-leads-and-lag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zh-TW" dirty="0" smtClean="0"/>
              <a:t>Leads and Lags</a:t>
            </a:r>
            <a:endParaRPr lang="zh-TW" altLang="en-US" dirty="0"/>
          </a:p>
        </p:txBody>
      </p:sp>
      <p:sp>
        <p:nvSpPr>
          <p:cNvPr id="3" name="Subtitle 2"/>
          <p:cNvSpPr>
            <a:spLocks noGrp="1"/>
          </p:cNvSpPr>
          <p:nvPr>
            <p:ph type="subTitle" idx="1"/>
          </p:nvPr>
        </p:nvSpPr>
        <p:spPr>
          <a:xfrm>
            <a:off x="1371600" y="3958208"/>
            <a:ext cx="6400800" cy="1415008"/>
          </a:xfrm>
        </p:spPr>
        <p:txBody>
          <a:bodyPr>
            <a:normAutofit fontScale="70000" lnSpcReduction="20000"/>
          </a:bodyPr>
          <a:lstStyle/>
          <a:p>
            <a:r>
              <a:rPr lang="en-US" altLang="zh-TW" dirty="0" smtClean="0"/>
              <a:t>Prepared by: Celeste Ng</a:t>
            </a:r>
          </a:p>
          <a:p>
            <a:r>
              <a:rPr lang="en-US" altLang="zh-TW" dirty="0" smtClean="0"/>
              <a:t>Date: April, 2016</a:t>
            </a:r>
          </a:p>
          <a:p>
            <a:r>
              <a:rPr lang="en-US" altLang="zh-TW" dirty="0"/>
              <a:t>Source: </a:t>
            </a:r>
            <a:r>
              <a:rPr lang="en-US" altLang="zh-TW" dirty="0">
                <a:hlinkClick r:id="rId2"/>
              </a:rPr>
              <a:t>http://www.brighthubpm.com/project-planning/51758-examples-of-leads-and-lags</a:t>
            </a:r>
            <a:r>
              <a:rPr lang="en-US" altLang="zh-TW" dirty="0" smtClean="0">
                <a:hlinkClick r:id="rId2"/>
              </a:rPr>
              <a:t>/</a:t>
            </a:r>
            <a:r>
              <a:rPr lang="en-US" altLang="zh-TW" dirty="0" smtClean="0"/>
              <a:t>  </a:t>
            </a:r>
            <a:endParaRPr lang="zh-TW" altLang="en-US" dirty="0"/>
          </a:p>
        </p:txBody>
      </p:sp>
    </p:spTree>
    <p:extLst>
      <p:ext uri="{BB962C8B-B14F-4D97-AF65-F5344CB8AC3E}">
        <p14:creationId xmlns:p14="http://schemas.microsoft.com/office/powerpoint/2010/main" val="901495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fontAlgn="base"/>
            <a:r>
              <a:rPr lang="en-US" altLang="zh-TW" b="1" dirty="0"/>
              <a:t>Lead</a:t>
            </a:r>
          </a:p>
          <a:p>
            <a:pPr fontAlgn="base"/>
            <a:r>
              <a:rPr lang="en-US" altLang="zh-TW" i="1" dirty="0"/>
              <a:t>Lead</a:t>
            </a:r>
            <a:r>
              <a:rPr lang="en-US" altLang="zh-TW" dirty="0"/>
              <a:t> refers to a relationship whereby the successor activity begins before the predecessor activity has completed. For example, suppose you are baking a cake. As part of this, you will need to get the mixture ready and insert the dish into the oven. “Get the Mixture Ready" is the predecessor of “Insert the Dish into the Oven." Pre-heat the oven is a task that is a part of the “Insert the Dish into the Oven" activity. Therefore, the “Insert the Dish into the Oven" activity should start before you’ve completed the “Get the Mixture Ready" activity. Assuming the pre-heating takes 20 minutes, then the “Insert the Dish into the Oven" activity should start 20 minutes before you have completed the “Get the Mixture Ready" activity. Therefore, the “Insert the Dish into the Oven" activity has Lead of 20 minutes.</a:t>
            </a:r>
          </a:p>
        </p:txBody>
      </p:sp>
      <p:sp>
        <p:nvSpPr>
          <p:cNvPr id="4" name="Title 1"/>
          <p:cNvSpPr>
            <a:spLocks noGrp="1"/>
          </p:cNvSpPr>
          <p:nvPr>
            <p:ph type="title"/>
          </p:nvPr>
        </p:nvSpPr>
        <p:spPr/>
        <p:txBody>
          <a:bodyPr>
            <a:normAutofit fontScale="90000"/>
          </a:bodyPr>
          <a:lstStyle/>
          <a:p>
            <a:r>
              <a:rPr lang="en-US" altLang="zh-TW" dirty="0" smtClean="0"/>
              <a:t>Leads</a:t>
            </a:r>
            <a:br>
              <a:rPr lang="en-US" altLang="zh-TW" dirty="0" smtClean="0"/>
            </a:br>
            <a:r>
              <a:rPr lang="en-US" altLang="zh-TW" sz="2400" dirty="0" smtClean="0"/>
              <a:t>(Source</a:t>
            </a:r>
            <a:r>
              <a:rPr lang="en-US" altLang="zh-TW" sz="2400" dirty="0" smtClean="0"/>
              <a:t>: </a:t>
            </a:r>
            <a:r>
              <a:rPr lang="en-US" altLang="zh-TW" sz="2400" dirty="0">
                <a:hlinkClick r:id="rId2"/>
              </a:rPr>
              <a:t>http://www.brighthubpm.com/project-planning/51758-examples-of-leads-and-lags</a:t>
            </a:r>
            <a:r>
              <a:rPr lang="en-US" altLang="zh-TW" sz="2400" dirty="0" smtClean="0">
                <a:hlinkClick r:id="rId2"/>
              </a:rPr>
              <a:t>/</a:t>
            </a:r>
            <a:r>
              <a:rPr lang="en-US" altLang="zh-TW" sz="2400" dirty="0" smtClean="0"/>
              <a:t>  </a:t>
            </a:r>
            <a:r>
              <a:rPr lang="en-US" altLang="zh-TW" sz="2400" dirty="0" smtClean="0"/>
              <a:t>)</a:t>
            </a:r>
            <a:br>
              <a:rPr lang="en-US" altLang="zh-TW" sz="2400" dirty="0" smtClean="0"/>
            </a:br>
            <a:endParaRPr lang="zh-TW" altLang="en-US" sz="2400" dirty="0"/>
          </a:p>
        </p:txBody>
      </p:sp>
      <p:sp>
        <p:nvSpPr>
          <p:cNvPr id="5" name="TextBox 4"/>
          <p:cNvSpPr txBox="1"/>
          <p:nvPr/>
        </p:nvSpPr>
        <p:spPr>
          <a:xfrm>
            <a:off x="6444208" y="6359842"/>
            <a:ext cx="2640788" cy="338554"/>
          </a:xfrm>
          <a:prstGeom prst="rect">
            <a:avLst/>
          </a:prstGeom>
          <a:solidFill>
            <a:srgbClr val="92D050"/>
          </a:solidFill>
        </p:spPr>
        <p:txBody>
          <a:bodyPr wrap="none" rtlCol="0">
            <a:spAutoFit/>
          </a:bodyPr>
          <a:lstStyle/>
          <a:p>
            <a:r>
              <a:rPr lang="en-US" altLang="zh-TW" sz="1600" dirty="0" smtClean="0"/>
              <a:t>Prepared by: Celeste Ng 2016</a:t>
            </a:r>
            <a:endParaRPr lang="zh-TW" altLang="en-US" sz="1600" dirty="0"/>
          </a:p>
        </p:txBody>
      </p:sp>
    </p:spTree>
    <p:extLst>
      <p:ext uri="{BB962C8B-B14F-4D97-AF65-F5344CB8AC3E}">
        <p14:creationId xmlns:p14="http://schemas.microsoft.com/office/powerpoint/2010/main" val="2297673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9036496" cy="1143000"/>
          </a:xfrm>
        </p:spPr>
        <p:txBody>
          <a:bodyPr>
            <a:normAutofit fontScale="90000"/>
          </a:bodyPr>
          <a:lstStyle/>
          <a:p>
            <a:r>
              <a:rPr lang="en-US" altLang="zh-TW" dirty="0" smtClean="0"/>
              <a:t>Lags</a:t>
            </a:r>
            <a:r>
              <a:rPr lang="en-US" altLang="zh-TW" dirty="0" smtClean="0"/>
              <a:t/>
            </a:r>
            <a:br>
              <a:rPr lang="en-US" altLang="zh-TW" dirty="0" smtClean="0"/>
            </a:br>
            <a:r>
              <a:rPr lang="en-US" altLang="zh-TW" sz="2400" dirty="0" smtClean="0"/>
              <a:t>(Source: </a:t>
            </a:r>
            <a:r>
              <a:rPr lang="en-US" altLang="zh-TW" sz="2400" dirty="0">
                <a:hlinkClick r:id="rId2"/>
              </a:rPr>
              <a:t>http://www.brighthubpm.com/project-planning/51758-examples-of-leads-and-lags</a:t>
            </a:r>
            <a:r>
              <a:rPr lang="en-US" altLang="zh-TW" sz="2400" dirty="0" smtClean="0">
                <a:hlinkClick r:id="rId2"/>
              </a:rPr>
              <a:t>/</a:t>
            </a:r>
            <a:r>
              <a:rPr lang="en-US" altLang="zh-TW" sz="2400" dirty="0" smtClean="0"/>
              <a:t> )</a:t>
            </a:r>
            <a:r>
              <a:rPr lang="en-US" altLang="zh-TW" sz="2400" dirty="0" smtClean="0"/>
              <a:t/>
            </a:r>
            <a:br>
              <a:rPr lang="en-US" altLang="zh-TW" sz="2400" dirty="0" smtClean="0"/>
            </a:br>
            <a:endParaRPr lang="zh-TW" altLang="en-US" sz="2400" dirty="0"/>
          </a:p>
        </p:txBody>
      </p:sp>
      <p:sp>
        <p:nvSpPr>
          <p:cNvPr id="10" name="TextBox 9"/>
          <p:cNvSpPr txBox="1"/>
          <p:nvPr/>
        </p:nvSpPr>
        <p:spPr>
          <a:xfrm>
            <a:off x="6444208" y="6359842"/>
            <a:ext cx="2640788" cy="338554"/>
          </a:xfrm>
          <a:prstGeom prst="rect">
            <a:avLst/>
          </a:prstGeom>
          <a:solidFill>
            <a:srgbClr val="92D050"/>
          </a:solidFill>
        </p:spPr>
        <p:txBody>
          <a:bodyPr wrap="none" rtlCol="0">
            <a:spAutoFit/>
          </a:bodyPr>
          <a:lstStyle/>
          <a:p>
            <a:r>
              <a:rPr lang="en-US" altLang="zh-TW" sz="1600" dirty="0" smtClean="0"/>
              <a:t>Prepared by: Celeste Ng 2016</a:t>
            </a:r>
            <a:endParaRPr lang="zh-TW" altLang="en-US" sz="1600" dirty="0"/>
          </a:p>
        </p:txBody>
      </p:sp>
      <p:sp>
        <p:nvSpPr>
          <p:cNvPr id="5" name="TextBox 4"/>
          <p:cNvSpPr txBox="1"/>
          <p:nvPr/>
        </p:nvSpPr>
        <p:spPr>
          <a:xfrm>
            <a:off x="251521" y="1052736"/>
            <a:ext cx="8640960" cy="3416320"/>
          </a:xfrm>
          <a:prstGeom prst="rect">
            <a:avLst/>
          </a:prstGeom>
          <a:noFill/>
        </p:spPr>
        <p:txBody>
          <a:bodyPr wrap="square" rtlCol="0">
            <a:spAutoFit/>
          </a:bodyPr>
          <a:lstStyle/>
          <a:p>
            <a:pPr marL="342900" indent="-342900" fontAlgn="base">
              <a:buFont typeface="Arial" panose="020B0604020202020204" pitchFamily="34" charset="0"/>
              <a:buChar char="•"/>
            </a:pPr>
            <a:r>
              <a:rPr lang="en-US" altLang="zh-TW" sz="2400" b="1" dirty="0"/>
              <a:t>Lag</a:t>
            </a:r>
          </a:p>
          <a:p>
            <a:pPr marL="342900" indent="-342900" fontAlgn="base">
              <a:buFont typeface="Arial" panose="020B0604020202020204" pitchFamily="34" charset="0"/>
              <a:buChar char="•"/>
            </a:pPr>
            <a:r>
              <a:rPr lang="en-US" altLang="zh-TW" sz="2400" i="1" dirty="0"/>
              <a:t>Lag</a:t>
            </a:r>
            <a:r>
              <a:rPr lang="en-US" altLang="zh-TW" sz="2400" dirty="0"/>
              <a:t> refers to a relationship whereby the successor activity cannot start right after the end of its predecessor. For example, after you’ve baked the cake, you might want to serve it cold. Therefore, before serving it to the guests you will need to put the cake into a fridge and wait for it to cool. This means that the activity “Serve Guests Cake" will not start right after its predecessor “Insert the Dish into the Oven." There is a delay. This delay is called Lag.</a:t>
            </a:r>
          </a:p>
          <a:p>
            <a:endParaRPr lang="en-US" altLang="zh-TW" sz="2400" dirty="0"/>
          </a:p>
        </p:txBody>
      </p:sp>
    </p:spTree>
    <p:extLst>
      <p:ext uri="{BB962C8B-B14F-4D97-AF65-F5344CB8AC3E}">
        <p14:creationId xmlns:p14="http://schemas.microsoft.com/office/powerpoint/2010/main" val="1267571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299</Words>
  <Application>Microsoft Office PowerPoint</Application>
  <PresentationFormat>On-screen Show (4:3)</PresentationFormat>
  <Paragraphs>12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Leads and Lags</vt:lpstr>
      <vt:lpstr>Leads (Source: http://www.brighthubpm.com/project-planning/51758-examples-of-leads-and-lags/  ) </vt:lpstr>
      <vt:lpstr>Lags (Source: http://www.brighthubpm.com/project-planning/51758-examples-of-leads-and-lags/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Celeste</dc:creator>
  <cp:lastModifiedBy>Celeste</cp:lastModifiedBy>
  <cp:revision>16</cp:revision>
  <dcterms:created xsi:type="dcterms:W3CDTF">2016-03-14T02:02:25Z</dcterms:created>
  <dcterms:modified xsi:type="dcterms:W3CDTF">2016-04-25T04:52:26Z</dcterms:modified>
</cp:coreProperties>
</file>