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363" r:id="rId3"/>
    <p:sldId id="390" r:id="rId4"/>
    <p:sldId id="397" r:id="rId5"/>
    <p:sldId id="398" r:id="rId6"/>
    <p:sldId id="399" r:id="rId7"/>
    <p:sldId id="400" r:id="rId8"/>
    <p:sldId id="41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17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zh-TW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6803EBF9-31F8-419A-A6CD-B6ED6F3AFA72}" type="datetimeFigureOut">
              <a:rPr lang="zh-TW" altLang="en-US" smtClean="0"/>
              <a:t>2022/3/7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081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2022/3/7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209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2022/3/7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1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2022/3/7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11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2022/3/7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46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2022/3/7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50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2022/3/7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85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2022/3/7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59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2022/3/7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30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2022/3/7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41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6803EBF9-31F8-419A-A6CD-B6ED6F3AFA72}" type="datetimeFigureOut">
              <a:rPr lang="zh-TW" altLang="en-US" smtClean="0"/>
              <a:t>2022/3/7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6288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6803EBF9-31F8-419A-A6CD-B6ED6F3AFA72}" type="datetimeFigureOut">
              <a:rPr lang="zh-TW" altLang="en-US" smtClean="0"/>
              <a:t>2022/3/7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15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Evan+Williams&amp;stick=H4sIAAAAAAAAAOPgE-LSz9U3yMgzLEtOV-IEsc2STHOStdSzk630k0qLM_NSi4vhjPj8gtSixJLM_DyrtPzSvJTUokWsvK5liXkK4Zk5OZmJucUADsi_rVIAAAA&amp;sa=X&amp;ved=2ahUKEwimi5y7pvngAhXHyrwKHd2RCLQQmxMoBDAbegQIChAa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google.com/search?q=Biz+Stone&amp;stick=H4sIAAAAAAAAAOPgE-LSz9U3yMgzLEtOVwKzTcwLSgottNSzk630k0qLM_NSi4vhjPj8gtSixJLM_DyrtPzSvJTUokWsnE6ZVQrBJfl5qQDlPWlbTwAAAA&amp;sa=X&amp;ved=2ahUKEwimi5y7pvngAhXHyrwKHd2RCLQQmxMoAzAbegQIChAZ" TargetMode="External"/><Relationship Id="rId2" Type="http://schemas.openxmlformats.org/officeDocument/2006/relationships/hyperlink" Target="http://www.entrepreneur.com/article/24917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Noah+Glass&amp;stick=H4sIAAAAAAAAAOPgE-LSz9U3yMgzLEtOVwKzk_PijcvztNSzk630k0qLM_NSi4vhjPj8gtSixJLM_DyrtPzSvJTUokWsXH75iRkK7jmJxcUAM8OQX1AAAAA&amp;sa=X&amp;ved=2ahUKEwimi5y7pvngAhXHyrwKHd2RCLQQmxMoAjAbegQIChAY" TargetMode="External"/><Relationship Id="rId5" Type="http://schemas.openxmlformats.org/officeDocument/2006/relationships/hyperlink" Target="https://www.google.com/search?q=Jack+Dorsey&amp;stick=H4sIAAAAAAAAAOPgE-LSz9U3yMgzLEtOVwKzTSotkvLMtNSzk630k0qLM_NSi4vhjPj8gtSixJLM_DyrtPzSvJTUokWs3F6JydkKLvlFxamVALEu-KdRAAAA&amp;sa=X&amp;ved=2ahUKEwimi5y7pvngAhXHyrwKHd2RCLQQmxMoATAbegQIChAX" TargetMode="External"/><Relationship Id="rId4" Type="http://schemas.openxmlformats.org/officeDocument/2006/relationships/hyperlink" Target="https://www.google.com/search?q=twitter,+inc.+founders&amp;stick=H4sIAAAAAAAAAOPgE-LSz9U3yMgzLEtO11LPTrbSTyotzsxLLS6GM-LzC1KLEksy8_Os0vJL81JSixaxipWUZ5aUpBbpKGTmJespQMWLAadY-91QAAAA&amp;sa=X&amp;ved=2ahUKEwimi5y7pvngAhXHyrwKHd2RCLQQ6BMoADAbegQIChA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www.entrepreneur.com/article/24917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Sergey+Brin&amp;stick=H4sIAAAAAAAAAOPgE-LUz9U3MDFNNk9S4gAx07MKzbTUs5Ot9JNKizPzUouL4Yz4_ILUosSSzPw8q7T80ryU1KJFrNzBqUXpqZUKTkWZeQCjtTUtTgAAAA&amp;sa=X&amp;ved=2ahUKEwibqo_spvngAhUC9bwKHY0XDRoQmxMoAjAmegQICxAf" TargetMode="External"/><Relationship Id="rId5" Type="http://schemas.openxmlformats.org/officeDocument/2006/relationships/hyperlink" Target="https://www.google.com/search?q=Larry+Page&amp;stick=H4sIAAAAAAAAAOPgE-LUz9U3MDFNNk9S4gAx07MKCrXUs5Ot9JNKizPzUouL4Yz4_ILUosSSzPw8q7T80ryU1KJFrFw-iUVFlQoBiempAN3Hf3dNAAAA&amp;sa=X&amp;ved=2ahUKEwibqo_spvngAhUC9bwKHY0XDRoQmxMoATAmegQICxAe" TargetMode="External"/><Relationship Id="rId4" Type="http://schemas.openxmlformats.org/officeDocument/2006/relationships/hyperlink" Target="https://www.google.com/search?q=google+founders&amp;stick=H4sIAAAAAAAAAOPgE-LUz9U3MDFNNk_SUs9OttJPKi3OzEstLoYz4vMLUosSSzLz86zS8kvzUlKLFrHyp-fnp-ekKkAFigED-J7gSAAAAA&amp;sa=X&amp;ved=2ahUKEwibqo_spvngAhUC9bwKHY0XDRoQ6BMoADAmegQICxA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ntrepreneur.com/article/24917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ntrepreneur.com/article/24917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Charles+Geschke&amp;stick=H4sIAAAAAAAAAOPgE2LXz9U3KMtJU-IEMQxTcnPTtdSzk630k0qLM_NSi4vhjPj8gtSixJLM_DyrtPzSvJTUokWs_M4ZiUU5qcUK7qnFyRnZqQBCG2buUQAAAA&amp;sa=X&amp;ved=2ahUKEwi7zp3Vp_ngAhUCfrwKHb6_AuEQmxMoAjAqegQIBhAj" TargetMode="External"/><Relationship Id="rId5" Type="http://schemas.openxmlformats.org/officeDocument/2006/relationships/hyperlink" Target="https://www.google.com/search?q=John+Warnock&amp;stick=H4sIAAAAAAAAAOPgE2LXz9U3KMtJU-IEMQxTcguytNSzk630k0qLM_NSi4vhjPj8gtSixJLM_DyrtPzSvJTUokWsPF75GXkK4YlFefnJ2QDF3mbJTgAAAA&amp;sa=X&amp;ved=2ahUKEwi7zp3Vp_ngAhUCfrwKHb6_AuEQmxMoATAqegQIBhAi" TargetMode="External"/><Relationship Id="rId4" Type="http://schemas.openxmlformats.org/officeDocument/2006/relationships/hyperlink" Target="https://www.google.com/search?q=adobe+founders&amp;stick=H4sIAAAAAAAAAOPgE2LXz9U3KMtJ01LPTrbSTyotzsxLLS6GM-LzC1KLEksy8_Os0vJL81JSixax8iWm5CelKkD5xQDErDsJRQAAAA&amp;sa=X&amp;ved=2ahUKEwi7zp3Vp_ngAhUCfrwKHb6_AuEQ6BMoADAqegQIBhAh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dob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8086725" cy="3352800"/>
          </a:xfrm>
        </p:spPr>
        <p:txBody>
          <a:bodyPr/>
          <a:lstStyle/>
          <a:p>
            <a:pPr algn="ctr"/>
            <a:r>
              <a:rPr lang="en-US" altLang="zh-TW" dirty="0"/>
              <a:t>Examples of Various Organizational Culture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415008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Baskerville Old Face" panose="02020602080505020303" pitchFamily="18" charset="0"/>
              </a:rPr>
              <a:t>Prepared by: Celeste Ng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Baskerville Old Face" panose="02020602080505020303" pitchFamily="18" charset="0"/>
              </a:rPr>
              <a:t>Updated: Mar, 2022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Baskerville Old Face" panose="02020602080505020303" pitchFamily="18" charset="0"/>
              </a:rPr>
              <a:t>Source: as indicated on each slide</a:t>
            </a:r>
            <a:endParaRPr lang="zh-TW" altLang="en-US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6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Ten Characteristics of Organizational Culture (1) 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4525962"/>
          </a:xfrm>
        </p:spPr>
        <p:txBody>
          <a:bodyPr/>
          <a:lstStyle/>
          <a:p>
            <a:r>
              <a:rPr lang="en-US" dirty="0"/>
              <a:t>1. Member identity*</a:t>
            </a:r>
            <a:r>
              <a:rPr lang="zh-TW" altLang="zh-TW" dirty="0"/>
              <a:t>成員</a:t>
            </a:r>
            <a:r>
              <a:rPr lang="zh-TW" altLang="en-US" dirty="0"/>
              <a:t>身分</a:t>
            </a:r>
            <a:endParaRPr lang="en-US" altLang="zh-TW" dirty="0"/>
          </a:p>
          <a:p>
            <a:pPr lvl="1"/>
            <a:r>
              <a:rPr lang="en-US" dirty="0"/>
              <a:t>Employee identity with the organization as a whole</a:t>
            </a:r>
          </a:p>
          <a:p>
            <a:r>
              <a:rPr lang="en-US" dirty="0"/>
              <a:t>2. Group emphasis*</a:t>
            </a:r>
            <a:r>
              <a:rPr lang="zh-TW" altLang="en-US" dirty="0"/>
              <a:t>強調</a:t>
            </a:r>
            <a:r>
              <a:rPr lang="zh-TW" altLang="zh-TW" dirty="0"/>
              <a:t>小組</a:t>
            </a:r>
            <a:endParaRPr lang="en-US" altLang="zh-TW" dirty="0"/>
          </a:p>
          <a:p>
            <a:pPr lvl="1"/>
            <a:r>
              <a:rPr lang="en-US" dirty="0"/>
              <a:t>Work activities are organized around groups</a:t>
            </a:r>
          </a:p>
          <a:p>
            <a:r>
              <a:rPr lang="en-US" dirty="0"/>
              <a:t>3. People focus</a:t>
            </a:r>
            <a:r>
              <a:rPr lang="zh-TW" altLang="zh-TW" dirty="0"/>
              <a:t>關注在</a:t>
            </a:r>
            <a:r>
              <a:rPr lang="zh-TW" altLang="en-US" dirty="0"/>
              <a:t>人</a:t>
            </a:r>
            <a:endParaRPr lang="en-US" altLang="zh-TW" dirty="0"/>
          </a:p>
          <a:p>
            <a:pPr lvl="1"/>
            <a:r>
              <a:rPr lang="en-US" dirty="0"/>
              <a:t>Management’s decisions take into account the effect of outcomes on people</a:t>
            </a:r>
          </a:p>
          <a:p>
            <a:r>
              <a:rPr lang="en-US" dirty="0"/>
              <a:t>4. Unit integration*</a:t>
            </a:r>
            <a:r>
              <a:rPr lang="zh-TW" altLang="en-US" dirty="0"/>
              <a:t>部門整合</a:t>
            </a:r>
            <a:endParaRPr lang="en-US" dirty="0"/>
          </a:p>
          <a:p>
            <a:pPr lvl="1"/>
            <a:r>
              <a:rPr lang="en-US" dirty="0"/>
              <a:t>The degree to which departments within an organization are encouraged to coordinate with each other</a:t>
            </a:r>
          </a:p>
          <a:p>
            <a:r>
              <a:rPr lang="en-US" dirty="0"/>
              <a:t>5. Control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524539" y="5622844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800" dirty="0"/>
              <a:t>*Project work is most successful in an organizational culture where these items are strong/high and other items are balanced.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9914" y="1197007"/>
            <a:ext cx="2149878" cy="369332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Member identity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2085664"/>
            <a:ext cx="2016224" cy="369332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Group emphasis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031" y="2949910"/>
            <a:ext cx="1570569" cy="369332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People focus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4123631"/>
            <a:ext cx="1903040" cy="369332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Unit integration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60" y="5314620"/>
            <a:ext cx="1219200" cy="430887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33D85F-B1A3-490C-B33B-5A39A5A64DF5}"/>
              </a:ext>
            </a:extLst>
          </p:cNvPr>
          <p:cNvSpPr txBox="1"/>
          <p:nvPr/>
        </p:nvSpPr>
        <p:spPr>
          <a:xfrm>
            <a:off x="610410" y="6289820"/>
            <a:ext cx="7917086" cy="5539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500" dirty="0">
                <a:solidFill>
                  <a:prstClr val="black"/>
                </a:solidFill>
                <a:latin typeface="Calibri"/>
              </a:rPr>
              <a:t>Source: </a:t>
            </a:r>
            <a:r>
              <a:rPr lang="en-US" altLang="zh-TW" sz="1500" dirty="0"/>
              <a:t>Kathy Schwalbe</a:t>
            </a:r>
            <a:r>
              <a:rPr lang="en-US" altLang="zh-TW" sz="1500" i="1" dirty="0"/>
              <a:t>, </a:t>
            </a:r>
            <a:r>
              <a:rPr lang="en-US" altLang="zh-TW" sz="1500" dirty="0"/>
              <a:t>2014, </a:t>
            </a:r>
            <a:r>
              <a:rPr lang="en-US" altLang="zh-TW" sz="1500" i="1" dirty="0"/>
              <a:t>Information Technology Project Management, Seventh Edition</a:t>
            </a:r>
            <a:r>
              <a:rPr lang="en-US" altLang="zh-TW" sz="1500" dirty="0"/>
              <a:t>, Course Technology, Canada</a:t>
            </a:r>
            <a:endParaRPr lang="zh-TW" altLang="en-US" sz="15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-43822"/>
            <a:ext cx="8079581" cy="1658198"/>
          </a:xfrm>
        </p:spPr>
        <p:txBody>
          <a:bodyPr>
            <a:normAutofit/>
          </a:bodyPr>
          <a:lstStyle/>
          <a:p>
            <a:r>
              <a:rPr lang="en-US" altLang="zh-TW" dirty="0"/>
              <a:t>Ten Characteristics of Organizational Culture (2) </a:t>
            </a:r>
            <a:endParaRPr lang="zh-TW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153400" cy="3581400"/>
          </a:xfrm>
        </p:spPr>
        <p:txBody>
          <a:bodyPr/>
          <a:lstStyle/>
          <a:p>
            <a:r>
              <a:rPr lang="en-US" sz="2400" dirty="0"/>
              <a:t>6. Risk tolerance*</a:t>
            </a:r>
            <a:r>
              <a:rPr lang="zh-TW" altLang="en-US" sz="2400" dirty="0"/>
              <a:t>風險容忍</a:t>
            </a:r>
            <a:endParaRPr lang="en-US" sz="2400" dirty="0"/>
          </a:p>
          <a:p>
            <a:r>
              <a:rPr lang="en-US" sz="2400" dirty="0"/>
              <a:t>7. Reward criteria*</a:t>
            </a:r>
            <a:r>
              <a:rPr lang="zh-TW" altLang="en-US" sz="2400" dirty="0"/>
              <a:t>獎勵標準</a:t>
            </a:r>
            <a:endParaRPr lang="en-US" sz="2000" dirty="0"/>
          </a:p>
          <a:p>
            <a:r>
              <a:rPr lang="en-US" sz="2400" dirty="0"/>
              <a:t>8. Conflict tolerance*</a:t>
            </a:r>
            <a:r>
              <a:rPr lang="zh-TW" altLang="en-US" sz="2400" dirty="0"/>
              <a:t>衝突容忍</a:t>
            </a:r>
            <a:endParaRPr lang="en-US" altLang="zh-TW" sz="2400" dirty="0"/>
          </a:p>
          <a:p>
            <a:r>
              <a:rPr lang="en-US" sz="2400" dirty="0"/>
              <a:t>9. Means-ends orientation</a:t>
            </a:r>
            <a:r>
              <a:rPr lang="zh-TW" altLang="en-US" sz="2400" dirty="0"/>
              <a:t>目標</a:t>
            </a:r>
            <a:r>
              <a:rPr lang="zh-TW" altLang="zh-TW" sz="2400" dirty="0"/>
              <a:t>導向</a:t>
            </a:r>
            <a:endParaRPr lang="en-US" altLang="zh-TW" sz="2400" dirty="0"/>
          </a:p>
          <a:p>
            <a:pPr lvl="1"/>
            <a:r>
              <a:rPr lang="en-US" altLang="zh-TW" sz="2000" dirty="0"/>
              <a:t>The degree to which management focuses on outcomes rather than on techniques and processes.</a:t>
            </a:r>
            <a:endParaRPr lang="en-US" sz="2000" dirty="0"/>
          </a:p>
          <a:p>
            <a:r>
              <a:rPr lang="en-US" sz="2400" dirty="0"/>
              <a:t>10. Open-systems focus*</a:t>
            </a:r>
            <a:r>
              <a:rPr lang="zh-TW" altLang="zh-TW" sz="2400" dirty="0"/>
              <a:t>開放系統導向</a:t>
            </a:r>
            <a:endParaRPr lang="en-US" altLang="zh-TW" sz="2400" dirty="0"/>
          </a:p>
          <a:p>
            <a:pPr lvl="1"/>
            <a:r>
              <a:rPr lang="en-US" altLang="zh-TW" sz="2000" dirty="0"/>
              <a:t>The degree to which the organization monitors and responds to changes in the external environment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724416" y="5158025"/>
            <a:ext cx="6974967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Refer to “The case of Costco vs GE leadership style – 2018 report on course website ---- #3People-focus, #6Risk-tolerance, #7Reward-criteria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1551828"/>
            <a:ext cx="1705000" cy="400110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Risk tolerance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3443" y="2039487"/>
            <a:ext cx="1836440" cy="400110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Reward criteria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1" y="2517227"/>
            <a:ext cx="2137048" cy="400110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Conflict tolerance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45907" y="3004886"/>
            <a:ext cx="2950029" cy="400110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Means-ends orientation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8902" y="4081455"/>
            <a:ext cx="2486994" cy="400110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Open-systems focus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5FC59A-7507-4E22-BAB0-9AFC7678F5C1}"/>
              </a:ext>
            </a:extLst>
          </p:cNvPr>
          <p:cNvSpPr txBox="1"/>
          <p:nvPr/>
        </p:nvSpPr>
        <p:spPr>
          <a:xfrm>
            <a:off x="610410" y="6289820"/>
            <a:ext cx="7917086" cy="5539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500" dirty="0">
                <a:solidFill>
                  <a:prstClr val="black"/>
                </a:solidFill>
                <a:latin typeface="Calibri"/>
              </a:rPr>
              <a:t>Source: </a:t>
            </a:r>
            <a:r>
              <a:rPr lang="en-US" altLang="zh-TW" sz="1500" dirty="0"/>
              <a:t>Kathy Schwalbe</a:t>
            </a:r>
            <a:r>
              <a:rPr lang="en-US" altLang="zh-TW" sz="1500" i="1" dirty="0"/>
              <a:t>, </a:t>
            </a:r>
            <a:r>
              <a:rPr lang="en-US" altLang="zh-TW" sz="1500" dirty="0"/>
              <a:t>2014, </a:t>
            </a:r>
            <a:r>
              <a:rPr lang="en-US" altLang="zh-TW" sz="1500" i="1" dirty="0"/>
              <a:t>Information Technology Project Management, Seventh Edition</a:t>
            </a:r>
            <a:r>
              <a:rPr lang="en-US" altLang="zh-TW" sz="1500" dirty="0"/>
              <a:t>, Course Technology, Canada</a:t>
            </a:r>
            <a:endParaRPr lang="zh-TW" altLang="en-US" sz="15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2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9672" y="2996952"/>
            <a:ext cx="520859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09" y="92546"/>
            <a:ext cx="8079581" cy="1658198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Organizational Culture Examples – Twitter</a:t>
            </a:r>
            <a:br>
              <a:rPr lang="en-US" altLang="zh-TW" dirty="0"/>
            </a:br>
            <a:r>
              <a:rPr lang="en-US" altLang="zh-TW" sz="2400" dirty="0"/>
              <a:t>(source: </a:t>
            </a:r>
            <a:r>
              <a:rPr lang="en-US" altLang="zh-TW" sz="2400" dirty="0">
                <a:hlinkClick r:id="rId2"/>
              </a:rPr>
              <a:t>http://www.entrepreneur.com/article/249174</a:t>
            </a:r>
            <a:r>
              <a:rPr lang="en-US" altLang="zh-TW" sz="2400" dirty="0"/>
              <a:t>)</a:t>
            </a:r>
            <a:br>
              <a:rPr lang="en-US" altLang="zh-TW" sz="2400" dirty="0"/>
            </a:br>
            <a:endParaRPr lang="zh-TW" alt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115616" y="1556792"/>
            <a:ext cx="6408712" cy="4992638"/>
            <a:chOff x="1115616" y="1556792"/>
            <a:chExt cx="6408712" cy="4992638"/>
          </a:xfrm>
        </p:grpSpPr>
        <p:sp>
          <p:nvSpPr>
            <p:cNvPr id="6" name="Rectangle 5"/>
            <p:cNvSpPr/>
            <p:nvPr/>
          </p:nvSpPr>
          <p:spPr>
            <a:xfrm>
              <a:off x="1115616" y="3068960"/>
              <a:ext cx="6408712" cy="57606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2" t="26499" r="37750" b="20667"/>
            <a:stretch/>
          </p:blipFill>
          <p:spPr bwMode="auto">
            <a:xfrm>
              <a:off x="1475656" y="1556792"/>
              <a:ext cx="5496626" cy="499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Straight Connector 7"/>
          <p:cNvCxnSpPr/>
          <p:nvPr/>
        </p:nvCxnSpPr>
        <p:spPr>
          <a:xfrm>
            <a:off x="1752600" y="2362200"/>
            <a:ext cx="2471369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14800" y="3289297"/>
            <a:ext cx="1143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43300" y="3573016"/>
            <a:ext cx="30099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1737360" y="6020639"/>
            <a:ext cx="1463040" cy="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95600" y="6553200"/>
            <a:ext cx="25146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97664" y="4095363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Founders</a:t>
            </a:r>
            <a:r>
              <a:rPr lang="en-US" sz="1400" dirty="0"/>
              <a:t>: </a:t>
            </a:r>
            <a:r>
              <a:rPr lang="en-US" sz="1400" dirty="0">
                <a:hlinkClick r:id="rId5"/>
              </a:rPr>
              <a:t>Jack Dorsey</a:t>
            </a:r>
            <a:r>
              <a:rPr lang="en-US" sz="1400" dirty="0"/>
              <a:t>, </a:t>
            </a:r>
            <a:r>
              <a:rPr lang="en-US" sz="1400" dirty="0">
                <a:hlinkClick r:id="rId6"/>
              </a:rPr>
              <a:t>Noah Glass</a:t>
            </a:r>
            <a:r>
              <a:rPr lang="en-US" sz="1400" dirty="0"/>
              <a:t>, </a:t>
            </a:r>
            <a:r>
              <a:rPr lang="en-US" sz="1400" dirty="0">
                <a:hlinkClick r:id="rId7"/>
              </a:rPr>
              <a:t>Biz Stone</a:t>
            </a:r>
            <a:r>
              <a:rPr lang="en-US" sz="1400" dirty="0"/>
              <a:t>, </a:t>
            </a:r>
            <a:r>
              <a:rPr lang="en-US" sz="1400" dirty="0">
                <a:hlinkClick r:id="rId8"/>
              </a:rPr>
              <a:t>Evan Williams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76E981-EC62-4FB7-8505-BEA6B3777C01}"/>
              </a:ext>
            </a:extLst>
          </p:cNvPr>
          <p:cNvSpPr/>
          <p:nvPr/>
        </p:nvSpPr>
        <p:spPr>
          <a:xfrm>
            <a:off x="1619672" y="5486400"/>
            <a:ext cx="5314528" cy="11350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97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2" y="24657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Organizational Culture Examples – Google</a:t>
            </a:r>
            <a:br>
              <a:rPr lang="en-US" altLang="zh-TW" dirty="0"/>
            </a:br>
            <a:r>
              <a:rPr lang="en-US" altLang="zh-TW" sz="2400" dirty="0"/>
              <a:t>(source: </a:t>
            </a:r>
            <a:r>
              <a:rPr lang="en-US" altLang="zh-TW" sz="2400" dirty="0">
                <a:hlinkClick r:id="rId2"/>
              </a:rPr>
              <a:t>http://www.entrepreneur.com/article/249174</a:t>
            </a:r>
            <a:r>
              <a:rPr lang="en-US" altLang="zh-TW" sz="2400" dirty="0"/>
              <a:t>)</a:t>
            </a:r>
            <a:br>
              <a:rPr lang="en-US" altLang="zh-TW" sz="2400" dirty="0"/>
            </a:br>
            <a:endParaRPr lang="zh-TW" alt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85800" y="1557807"/>
            <a:ext cx="6408712" cy="3581400"/>
            <a:chOff x="899592" y="1124744"/>
            <a:chExt cx="6408712" cy="3581400"/>
          </a:xfrm>
        </p:grpSpPr>
        <p:sp>
          <p:nvSpPr>
            <p:cNvPr id="6" name="Rectangle 5"/>
            <p:cNvSpPr/>
            <p:nvPr/>
          </p:nvSpPr>
          <p:spPr>
            <a:xfrm>
              <a:off x="899592" y="2132856"/>
              <a:ext cx="6408712" cy="57606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38" t="23666" r="36625" b="34555"/>
            <a:stretch/>
          </p:blipFill>
          <p:spPr bwMode="auto">
            <a:xfrm>
              <a:off x="1475656" y="1124744"/>
              <a:ext cx="5172075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Straight Connector 7"/>
          <p:cNvCxnSpPr>
            <a:cxnSpLocks/>
          </p:cNvCxnSpPr>
          <p:nvPr/>
        </p:nvCxnSpPr>
        <p:spPr>
          <a:xfrm>
            <a:off x="1752600" y="2853207"/>
            <a:ext cx="40386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962400" y="3081807"/>
            <a:ext cx="12954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010003" y="3881174"/>
            <a:ext cx="17476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500" dirty="0"/>
              <a:t>financial bonuses</a:t>
            </a:r>
            <a:r>
              <a:rPr lang="zh-TW" altLang="en-US" sz="1500" dirty="0"/>
              <a:t>金融相關的獎金</a:t>
            </a:r>
            <a:endParaRPr lang="en-US" sz="1500" dirty="0"/>
          </a:p>
        </p:txBody>
      </p:sp>
      <p:sp>
        <p:nvSpPr>
          <p:cNvPr id="17" name="TextBox 16"/>
          <p:cNvSpPr txBox="1"/>
          <p:nvPr/>
        </p:nvSpPr>
        <p:spPr>
          <a:xfrm>
            <a:off x="6974765" y="4889826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Founders</a:t>
            </a:r>
            <a:r>
              <a:rPr lang="en-US" sz="1400" dirty="0"/>
              <a:t>: </a:t>
            </a:r>
            <a:r>
              <a:rPr lang="en-US" sz="1400" dirty="0">
                <a:hlinkClick r:id="rId5"/>
              </a:rPr>
              <a:t>Larry Page</a:t>
            </a:r>
            <a:r>
              <a:rPr lang="en-US" sz="1400" dirty="0"/>
              <a:t>, </a:t>
            </a:r>
            <a:r>
              <a:rPr lang="en-US" sz="1400" dirty="0">
                <a:hlinkClick r:id="rId6"/>
              </a:rPr>
              <a:t>Sergey </a:t>
            </a:r>
            <a:r>
              <a:rPr lang="en-US" sz="1400" dirty="0" err="1">
                <a:hlinkClick r:id="rId6"/>
              </a:rPr>
              <a:t>Brin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2DBC2-3CB2-4268-AD14-0D117D33C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20" y="3649810"/>
            <a:ext cx="5028196" cy="235775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71600" y="4876735"/>
            <a:ext cx="4724400" cy="228600"/>
            <a:chOff x="1447800" y="6019800"/>
            <a:chExt cx="4724400" cy="2286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724400" y="6019800"/>
              <a:ext cx="14478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47800" y="6248400"/>
              <a:ext cx="6096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3107668" y="5748807"/>
            <a:ext cx="298833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6D6DA6D-AB4F-48AF-B8B6-B73E03945A74}"/>
              </a:ext>
            </a:extLst>
          </p:cNvPr>
          <p:cNvSpPr/>
          <p:nvPr/>
        </p:nvSpPr>
        <p:spPr>
          <a:xfrm>
            <a:off x="1114636" y="5197223"/>
            <a:ext cx="5314528" cy="11350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368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4" y="76200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altLang="zh-TW" sz="4200" dirty="0"/>
              <a:t>Organizational Culture Examples – Facebook</a:t>
            </a:r>
            <a:br>
              <a:rPr lang="en-US" altLang="zh-TW" dirty="0"/>
            </a:br>
            <a:r>
              <a:rPr lang="en-US" altLang="zh-TW" sz="2400" dirty="0"/>
              <a:t>(source: </a:t>
            </a:r>
            <a:r>
              <a:rPr lang="en-US" altLang="zh-TW" sz="2400" dirty="0">
                <a:hlinkClick r:id="rId2"/>
              </a:rPr>
              <a:t>http://www.entrepreneur.com/article/249174</a:t>
            </a:r>
            <a:r>
              <a:rPr lang="en-US" altLang="zh-TW" sz="2400" dirty="0"/>
              <a:t>)</a:t>
            </a:r>
            <a:br>
              <a:rPr lang="en-US" altLang="zh-TW" sz="2400" dirty="0"/>
            </a:br>
            <a:endParaRPr lang="zh-TW" alt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1183613"/>
            <a:ext cx="6431607" cy="5614988"/>
            <a:chOff x="1115616" y="1412776"/>
            <a:chExt cx="6431607" cy="5614988"/>
          </a:xfrm>
        </p:grpSpPr>
        <p:sp>
          <p:nvSpPr>
            <p:cNvPr id="7" name="Rectangle 6"/>
            <p:cNvSpPr/>
            <p:nvPr/>
          </p:nvSpPr>
          <p:spPr>
            <a:xfrm>
              <a:off x="1138511" y="5085184"/>
              <a:ext cx="6408712" cy="93610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15616" y="2348880"/>
              <a:ext cx="6408712" cy="93610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94" t="23334" r="36719" b="11166"/>
            <a:stretch/>
          </p:blipFill>
          <p:spPr bwMode="auto">
            <a:xfrm>
              <a:off x="1619672" y="1412776"/>
              <a:ext cx="5057775" cy="561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447800" y="2613998"/>
            <a:ext cx="4114800" cy="228600"/>
            <a:chOff x="1447800" y="2819400"/>
            <a:chExt cx="4114800" cy="228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447800" y="2819400"/>
              <a:ext cx="41148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47800" y="3048000"/>
              <a:ext cx="9144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1447800" y="4747598"/>
            <a:ext cx="3810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47800" y="5052398"/>
            <a:ext cx="42672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33531" y="3223598"/>
            <a:ext cx="137160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On-site laundry</a:t>
            </a:r>
            <a:r>
              <a:rPr lang="zh-TW" altLang="en-US" sz="1500" dirty="0"/>
              <a:t>現場洗衣</a:t>
            </a:r>
            <a:endParaRPr lang="en-US" altLang="zh-TW" sz="1500" dirty="0"/>
          </a:p>
          <a:p>
            <a:r>
              <a:rPr lang="en-US" sz="1500" dirty="0"/>
              <a:t>Outdoor roaming space</a:t>
            </a:r>
            <a:r>
              <a:rPr lang="zh-TW" altLang="en-US" sz="1600" dirty="0"/>
              <a:t>室外漫步空間</a:t>
            </a:r>
            <a:endParaRPr lang="en-US" sz="15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12CECB-9884-4B27-BE6F-82B385B7BFCB}"/>
              </a:ext>
            </a:extLst>
          </p:cNvPr>
          <p:cNvCxnSpPr>
            <a:cxnSpLocks/>
          </p:cNvCxnSpPr>
          <p:nvPr/>
        </p:nvCxnSpPr>
        <p:spPr>
          <a:xfrm>
            <a:off x="4267200" y="5486400"/>
            <a:ext cx="16764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CFBA29-3E8D-4BED-8583-029BD628F830}"/>
              </a:ext>
            </a:extLst>
          </p:cNvPr>
          <p:cNvCxnSpPr>
            <a:cxnSpLocks/>
          </p:cNvCxnSpPr>
          <p:nvPr/>
        </p:nvCxnSpPr>
        <p:spPr>
          <a:xfrm>
            <a:off x="2925661" y="6096000"/>
            <a:ext cx="2789339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50D3CB-EC89-4DC8-8789-E9C005B912C9}"/>
              </a:ext>
            </a:extLst>
          </p:cNvPr>
          <p:cNvCxnSpPr>
            <a:cxnSpLocks/>
          </p:cNvCxnSpPr>
          <p:nvPr/>
        </p:nvCxnSpPr>
        <p:spPr>
          <a:xfrm>
            <a:off x="3810000" y="6553200"/>
            <a:ext cx="16764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C769CB-BCE0-4193-BBB1-17DD26F6C343}"/>
              </a:ext>
            </a:extLst>
          </p:cNvPr>
          <p:cNvSpPr/>
          <p:nvPr/>
        </p:nvSpPr>
        <p:spPr>
          <a:xfrm>
            <a:off x="1066800" y="5809518"/>
            <a:ext cx="5314528" cy="9982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397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Organizational Culture Examples – Adobe</a:t>
            </a:r>
            <a:br>
              <a:rPr lang="en-US" altLang="zh-TW" dirty="0"/>
            </a:br>
            <a:r>
              <a:rPr lang="en-US" altLang="zh-TW" sz="2400" dirty="0"/>
              <a:t>(source: </a:t>
            </a:r>
            <a:r>
              <a:rPr lang="en-US" altLang="zh-TW" sz="2400" dirty="0">
                <a:hlinkClick r:id="rId2"/>
              </a:rPr>
              <a:t>http://www.entrepreneur.com/article/249174</a:t>
            </a:r>
            <a:r>
              <a:rPr lang="en-US" altLang="zh-TW" sz="2400" dirty="0"/>
              <a:t>)</a:t>
            </a:r>
            <a:br>
              <a:rPr lang="en-US" altLang="zh-TW" sz="2400" dirty="0"/>
            </a:br>
            <a:endParaRPr lang="zh-TW" alt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683568" y="1066128"/>
            <a:ext cx="6408712" cy="5517234"/>
            <a:chOff x="1043608" y="1340766"/>
            <a:chExt cx="6408712" cy="5517234"/>
          </a:xfrm>
        </p:grpSpPr>
        <p:sp>
          <p:nvSpPr>
            <p:cNvPr id="8" name="Rectangle 7"/>
            <p:cNvSpPr/>
            <p:nvPr/>
          </p:nvSpPr>
          <p:spPr>
            <a:xfrm>
              <a:off x="1043608" y="5921896"/>
              <a:ext cx="6408712" cy="93610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43608" y="4941168"/>
              <a:ext cx="6408712" cy="93610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43608" y="3717032"/>
              <a:ext cx="6408712" cy="10728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69" t="30001" r="37469" b="10832"/>
            <a:stretch/>
          </p:blipFill>
          <p:spPr bwMode="auto">
            <a:xfrm>
              <a:off x="1448211" y="1340766"/>
              <a:ext cx="5311474" cy="5513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088171" y="1706562"/>
            <a:ext cx="5236429" cy="990600"/>
            <a:chOff x="1088171" y="1981200"/>
            <a:chExt cx="5236429" cy="990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419600" y="1981200"/>
              <a:ext cx="1905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88171" y="2209800"/>
              <a:ext cx="3810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71600" y="2971800"/>
              <a:ext cx="2372308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219200" y="3687762"/>
            <a:ext cx="4876800" cy="762000"/>
            <a:chOff x="1219200" y="3962400"/>
            <a:chExt cx="487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352800" y="3962400"/>
              <a:ext cx="2700046" cy="11832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724400"/>
              <a:ext cx="48768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577196" y="5110140"/>
            <a:ext cx="4595004" cy="265854"/>
            <a:chOff x="1577196" y="5384778"/>
            <a:chExt cx="4595004" cy="26585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267200" y="5384778"/>
              <a:ext cx="1905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577196" y="5638800"/>
              <a:ext cx="2842404" cy="11832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3581400" y="6254481"/>
            <a:ext cx="2590800" cy="2408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375709" y="1935162"/>
            <a:ext cx="1340374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Trust employee</a:t>
            </a:r>
            <a:r>
              <a:rPr lang="zh-TW" altLang="en-US" sz="1600" dirty="0"/>
              <a:t>信任員工</a:t>
            </a:r>
            <a:endParaRPr lang="en-US" altLang="zh-TW" sz="1600" dirty="0"/>
          </a:p>
          <a:p>
            <a:r>
              <a:rPr lang="en-US" sz="1600" dirty="0"/>
              <a:t>Risk-taking without fear of penalty</a:t>
            </a:r>
            <a:r>
              <a:rPr lang="zh-TW" altLang="en-US" sz="1600" dirty="0"/>
              <a:t>冒險，不用擔心受罰</a:t>
            </a:r>
            <a:endParaRPr lang="en-US" sz="1500" dirty="0"/>
          </a:p>
        </p:txBody>
      </p:sp>
      <p:sp>
        <p:nvSpPr>
          <p:cNvPr id="17" name="TextBox 16"/>
          <p:cNvSpPr txBox="1"/>
          <p:nvPr/>
        </p:nvSpPr>
        <p:spPr>
          <a:xfrm>
            <a:off x="7380312" y="4515279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Founders</a:t>
            </a:r>
            <a:r>
              <a:rPr lang="en-US" sz="1400" dirty="0"/>
              <a:t>: </a:t>
            </a:r>
            <a:r>
              <a:rPr lang="en-US" sz="1400" dirty="0">
                <a:hlinkClick r:id="rId5"/>
              </a:rPr>
              <a:t>John Warnock</a:t>
            </a:r>
            <a:r>
              <a:rPr lang="en-US" sz="1400" dirty="0"/>
              <a:t>, </a:t>
            </a:r>
            <a:r>
              <a:rPr lang="en-US" sz="1400" dirty="0">
                <a:hlinkClick r:id="rId6"/>
              </a:rPr>
              <a:t>Charles </a:t>
            </a:r>
            <a:r>
              <a:rPr lang="en-US" sz="1400" dirty="0" err="1">
                <a:hlinkClick r:id="rId6"/>
              </a:rPr>
              <a:t>Geschke</a:t>
            </a:r>
            <a:endParaRPr lang="en-US" sz="1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0343BA-B341-4098-BC4A-8E5E745AE486}"/>
              </a:ext>
            </a:extLst>
          </p:cNvPr>
          <p:cNvCxnSpPr>
            <a:cxnSpLocks/>
          </p:cNvCxnSpPr>
          <p:nvPr/>
        </p:nvCxnSpPr>
        <p:spPr>
          <a:xfrm>
            <a:off x="1118232" y="6545310"/>
            <a:ext cx="215836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D9DACF5-D50E-4427-8477-274043D97D3E}"/>
              </a:ext>
            </a:extLst>
          </p:cNvPr>
          <p:cNvSpPr/>
          <p:nvPr/>
        </p:nvSpPr>
        <p:spPr>
          <a:xfrm>
            <a:off x="1143000" y="5715000"/>
            <a:ext cx="5105400" cy="9982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68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079581" cy="1368152"/>
          </a:xfrm>
        </p:spPr>
        <p:txBody>
          <a:bodyPr>
            <a:normAutofit/>
          </a:bodyPr>
          <a:lstStyle/>
          <a:p>
            <a:r>
              <a:rPr lang="en-US" sz="4000" dirty="0"/>
              <a:t>Source: </a:t>
            </a:r>
            <a:r>
              <a:rPr lang="en-US" sz="4000" dirty="0">
                <a:hlinkClick r:id="rId2"/>
              </a:rPr>
              <a:t>https://www.adobe.com/#</a:t>
            </a:r>
            <a:r>
              <a:rPr lang="en-US" sz="4000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1700808"/>
            <a:ext cx="8575471" cy="4292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900819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301</TotalTime>
  <Words>473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新細明體</vt:lpstr>
      <vt:lpstr>Arial</vt:lpstr>
      <vt:lpstr>Baskerville Old Face</vt:lpstr>
      <vt:lpstr>Calibri</vt:lpstr>
      <vt:lpstr>Calibri Light</vt:lpstr>
      <vt:lpstr>Metropolitan</vt:lpstr>
      <vt:lpstr>Examples of Various Organizational Culture</vt:lpstr>
      <vt:lpstr>Ten Characteristics of Organizational Culture (1) </vt:lpstr>
      <vt:lpstr>Ten Characteristics of Organizational Culture (2) </vt:lpstr>
      <vt:lpstr>Organizational Culture Examples – Twitter (source: http://www.entrepreneur.com/article/249174) </vt:lpstr>
      <vt:lpstr>Organizational Culture Examples – Google (source: http://www.entrepreneur.com/article/249174) </vt:lpstr>
      <vt:lpstr>Organizational Culture Examples – Facebook (source: http://www.entrepreneur.com/article/249174) </vt:lpstr>
      <vt:lpstr>Organizational Culture Examples – Adobe (source: http://www.entrepreneur.com/article/249174) </vt:lpstr>
      <vt:lpstr>Source: https://www.adobe.com/#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Celeste</dc:creator>
  <cp:lastModifiedBy>Celeste Ng(吳思佩)</cp:lastModifiedBy>
  <cp:revision>13</cp:revision>
  <dcterms:created xsi:type="dcterms:W3CDTF">2016-03-14T02:02:25Z</dcterms:created>
  <dcterms:modified xsi:type="dcterms:W3CDTF">2022-03-07T04:39:55Z</dcterms:modified>
</cp:coreProperties>
</file>