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4"/>
  </p:sldMasterIdLst>
  <p:notesMasterIdLst>
    <p:notesMasterId r:id="rId10"/>
  </p:notesMasterIdLst>
  <p:handoutMasterIdLst>
    <p:handoutMasterId r:id="rId11"/>
  </p:handoutMasterIdLst>
  <p:sldIdLst>
    <p:sldId id="258" r:id="rId5"/>
    <p:sldId id="370" r:id="rId6"/>
    <p:sldId id="371" r:id="rId7"/>
    <p:sldId id="373" r:id="rId8"/>
    <p:sldId id="3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69748A-9C3A-4D27-B21E-DD60473D73BF}">
          <p14:sldIdLst>
            <p14:sldId id="258"/>
            <p14:sldId id="370"/>
            <p14:sldId id="371"/>
            <p14:sldId id="373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6374" autoAdjust="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06"/>
    </p:cViewPr>
  </p:sorter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TW" noProof="0"/>
              <a:t>Click to edit Master subtitle style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altLang="zh-TW" noProof="0"/>
              <a:t>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noProof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altLang="zh-TW" noProof="0"/>
              <a:t>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altLang="zh-TW" noProof="0"/>
              <a:t>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US" noProof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US" noProof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US" noProof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US" noProof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altLang="zh-TW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232124"/>
          </a:xfrm>
        </p:spPr>
        <p:txBody>
          <a:bodyPr/>
          <a:lstStyle/>
          <a:p>
            <a:r>
              <a:rPr lang="en-US" altLang="zh-TW" noProof="0" dirty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TW" noProof="0"/>
              <a:t>Click to edit Master subtitle style</a:t>
            </a:r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altLang="zh-TW" noProof="0"/>
              <a:t>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altLang="zh-TW" smtClean="0"/>
            </a:lvl1pPr>
          </a:lstStyle>
          <a:p>
            <a:r>
              <a:rPr lang="en-US" dirty="0"/>
              <a:t>Prepared &amp; Edited by: Celeste SP Ng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noProof="0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noProof="0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noProof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TW" noProof="0"/>
              <a:t>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2/20/2022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altLang="zh-TW" smtClean="0"/>
            </a:lvl1pPr>
          </a:lstStyle>
          <a:p>
            <a:r>
              <a:rPr lang="en-US" dirty="0"/>
              <a:t>Prepared &amp; Edited by: Celeste SP 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grad.com/blog/iot-project-ideas-topics-for-beginne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vonprojects.com/iot-weather-reporting-system/" TargetMode="External"/><Relationship Id="rId2" Type="http://schemas.openxmlformats.org/officeDocument/2006/relationships/hyperlink" Target="https://www.electronicsforu.com/electronics-projects/hardware-diy/iot-based-smart-agriculture-syste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lectronicsforu.com/electronics-projects/design-iot-face-recognition-ai-robot" TargetMode="External"/><Relationship Id="rId4" Type="http://schemas.openxmlformats.org/officeDocument/2006/relationships/hyperlink" Target="https://nevonprojects.com/iot-home-automation-projec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uctables.com/id/IoT-Smart-Alarm-Clock-Open-Source-Project/" TargetMode="External"/><Relationship Id="rId2" Type="http://schemas.openxmlformats.org/officeDocument/2006/relationships/hyperlink" Target="https://circuitdigest.com/microcontroller-projects/iot-smart-garage-door-opener-using-raspberry-pi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ubuntupit.com/best-internet-of-things-projects-iot-projects-that-you-can-make-right-now/" TargetMode="External"/><Relationship Id="rId4" Type="http://schemas.openxmlformats.org/officeDocument/2006/relationships/hyperlink" Target="https://www.instructables.com/id/Air-Pollution-Detecto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vonprojects.com/iot-mining-tracking-worker-safety-helmet/" TargetMode="External"/><Relationship Id="rId2" Type="http://schemas.openxmlformats.org/officeDocument/2006/relationships/hyperlink" Target="https://www.pantechsolutions.net/iot-based-intelligent-traffic-management-syste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0.jpg"/><Relationship Id="rId5" Type="http://schemas.openxmlformats.org/officeDocument/2006/relationships/image" Target="../media/image5.svg"/><Relationship Id="rId10" Type="http://schemas.openxmlformats.org/officeDocument/2006/relationships/hyperlink" Target="http://celesteng.mis.yzu.edu.tw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oup of people talking">
            <a:extLst>
              <a:ext uri="{FF2B5EF4-FFF2-40B4-BE49-F238E27FC236}">
                <a16:creationId xmlns:a16="http://schemas.microsoft.com/office/drawing/2014/main" id="{C7D5F6B1-1228-4C2A-AE2C-950C34054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311900" cy="650733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469" y="735743"/>
            <a:ext cx="4526280" cy="3227514"/>
          </a:xfrm>
        </p:spPr>
        <p:txBody>
          <a:bodyPr/>
          <a:lstStyle/>
          <a:p>
            <a:r>
              <a:rPr lang="en-US" dirty="0"/>
              <a:t>IoT Projects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0945" y="4508499"/>
            <a:ext cx="5396883" cy="2125565"/>
          </a:xfrm>
          <a:solidFill>
            <a:srgbClr val="FF99CC"/>
          </a:solidFill>
        </p:spPr>
        <p:txBody>
          <a:bodyPr>
            <a:noAutofit/>
          </a:bodyPr>
          <a:lstStyle/>
          <a:p>
            <a:r>
              <a:rPr lang="en-US" sz="1800" dirty="0">
                <a:latin typeface="+mj-lt"/>
              </a:rPr>
              <a:t>February 2022 </a:t>
            </a:r>
          </a:p>
          <a:p>
            <a:r>
              <a:rPr lang="en-US" sz="1800" dirty="0">
                <a:latin typeface="+mj-lt"/>
              </a:rPr>
              <a:t>Prepared &amp; Edited by: Celeste SP Ng</a:t>
            </a:r>
          </a:p>
          <a:p>
            <a:r>
              <a:rPr lang="en-US" altLang="zh-TW" sz="18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altLang="zh-TW" sz="1800" dirty="0">
                <a:solidFill>
                  <a:prstClr val="black"/>
                </a:solidFill>
                <a:latin typeface="Century Gothic" panose="020B0502020202020204"/>
              </a:rPr>
              <a:t>: 2022, </a:t>
            </a:r>
            <a:r>
              <a:rPr lang="en-US" altLang="zh-TW" sz="1800" dirty="0">
                <a:solidFill>
                  <a:prstClr val="black"/>
                </a:solidFill>
                <a:latin typeface="Century Gothic" panose="020B0502020202020204"/>
                <a:hlinkClick r:id="rId4"/>
              </a:rPr>
              <a:t>https://www.upgrad.com/blog/iot-project-ideas-topics-for-beginners/</a:t>
            </a:r>
            <a:r>
              <a:rPr lang="en-US" altLang="zh-TW" sz="18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1" y="90055"/>
            <a:ext cx="7122599" cy="64092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IoT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577" y="931872"/>
            <a:ext cx="8828646" cy="547254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dirty="0"/>
              <a:t>1. </a:t>
            </a:r>
            <a:r>
              <a:rPr lang="en-US" altLang="zh-TW" b="1" dirty="0">
                <a:hlinkClick r:id="rId2"/>
              </a:rPr>
              <a:t>Smart Agriculture System</a:t>
            </a:r>
            <a:endParaRPr lang="en-US" altLang="zh-TW" b="1" dirty="0"/>
          </a:p>
          <a:p>
            <a:pPr lvl="1"/>
            <a:r>
              <a:rPr lang="en-US" altLang="zh-TW" dirty="0"/>
              <a:t>that can perform and even monitor a host of farming tasks. For instance, you can schedule the system to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irrigate</a:t>
            </a:r>
            <a:r>
              <a:rPr lang="en-US" altLang="zh-TW" dirty="0"/>
              <a:t> a piece of land automatically, or you can spray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fertilizers</a:t>
            </a:r>
            <a:r>
              <a:rPr lang="en-US" altLang="zh-TW" dirty="0"/>
              <a:t>/pesticides on the crops wirelessly through your smartphone</a:t>
            </a:r>
          </a:p>
          <a:p>
            <a:r>
              <a:rPr lang="en-US" altLang="zh-TW" b="1" dirty="0"/>
              <a:t>2. </a:t>
            </a:r>
            <a:r>
              <a:rPr lang="en-US" altLang="zh-TW" b="1" dirty="0">
                <a:hlinkClick r:id="rId3"/>
              </a:rPr>
              <a:t>Weather Reporting System</a:t>
            </a:r>
            <a:endParaRPr lang="en-US" altLang="zh-TW" b="1" dirty="0"/>
          </a:p>
          <a:p>
            <a:pPr lvl="1"/>
            <a:r>
              <a:rPr lang="en-US" altLang="zh-TW" dirty="0"/>
              <a:t>the system is embedded with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temperature</a:t>
            </a:r>
            <a:r>
              <a:rPr lang="en-US" altLang="zh-TW" dirty="0"/>
              <a:t>,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humidity</a:t>
            </a:r>
            <a:r>
              <a:rPr lang="en-US" altLang="zh-TW" dirty="0"/>
              <a:t>, and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rain</a:t>
            </a:r>
            <a:r>
              <a:rPr lang="en-US" altLang="zh-TW" dirty="0"/>
              <a:t> sensors that can monitor the weather conditions and provide live reports of weather statistics. …  an always-on, automated system that sends data via a microcontroller to the webserver using a WIFI connection</a:t>
            </a:r>
          </a:p>
          <a:p>
            <a:r>
              <a:rPr lang="en-US" altLang="zh-TW" b="1" dirty="0"/>
              <a:t>3. </a:t>
            </a:r>
            <a:r>
              <a:rPr lang="en-US" altLang="zh-TW" b="1" dirty="0">
                <a:hlinkClick r:id="rId4"/>
              </a:rPr>
              <a:t>Home Automation System</a:t>
            </a:r>
            <a:endParaRPr lang="en-US" altLang="zh-TW" b="1" dirty="0"/>
          </a:p>
          <a:p>
            <a:pPr lvl="1"/>
            <a:r>
              <a:rPr lang="en-US" altLang="zh-TW" dirty="0"/>
              <a:t>gives more power to the user to control and manage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household</a:t>
            </a:r>
            <a:r>
              <a:rPr lang="en-US" altLang="zh-TW" dirty="0"/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appliances</a:t>
            </a:r>
            <a:r>
              <a:rPr lang="en-US" altLang="zh-TW" dirty="0"/>
              <a:t> from any location in the world</a:t>
            </a:r>
          </a:p>
          <a:p>
            <a:r>
              <a:rPr lang="en-US" altLang="zh-TW" b="1" dirty="0"/>
              <a:t>4. </a:t>
            </a:r>
            <a:r>
              <a:rPr lang="en-US" altLang="zh-TW" b="1" dirty="0">
                <a:hlinkClick r:id="rId5"/>
              </a:rPr>
              <a:t>Face Recognition Bot</a:t>
            </a:r>
            <a:endParaRPr lang="en-US" altLang="zh-TW" b="1" dirty="0"/>
          </a:p>
          <a:p>
            <a:pPr lvl="1"/>
            <a:r>
              <a:rPr lang="en-US" altLang="zh-TW" dirty="0"/>
              <a:t>one of the best IoT Projects where the intelligent AI bot is designed to recognize the faces of different people or a single person and also their unique voice. </a:t>
            </a:r>
          </a:p>
          <a:p>
            <a:pPr lvl="1"/>
            <a:r>
              <a:rPr lang="en-US" altLang="zh-TW" dirty="0"/>
              <a:t>… system includes facial recognition features like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face detection </a:t>
            </a:r>
            <a:r>
              <a:rPr lang="en-US" altLang="zh-TW" dirty="0"/>
              <a:t>(perceives faces and attribute the same in an image),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person</a:t>
            </a:r>
            <a:r>
              <a:rPr lang="en-US" altLang="zh-TW" dirty="0"/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identification</a:t>
            </a:r>
            <a:r>
              <a:rPr lang="en-US" altLang="zh-TW" dirty="0"/>
              <a:t> (matches an individual in your private repository containing hundreds and thousands of people), and also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emotion recognition </a:t>
            </a:r>
            <a:r>
              <a:rPr lang="en-US" altLang="zh-TW" dirty="0"/>
              <a:t>(detects a range of facial expressions including happiness, contempt, neutrality, and fear) … for a robust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system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5974238"/>
            <a:ext cx="209348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2022, https://www.upgrad.com/blog/iot-project-ideas-topics-for-beginners/. </a:t>
            </a:r>
          </a:p>
        </p:txBody>
      </p:sp>
    </p:spTree>
    <p:extLst>
      <p:ext uri="{BB962C8B-B14F-4D97-AF65-F5344CB8AC3E}">
        <p14:creationId xmlns:p14="http://schemas.microsoft.com/office/powerpoint/2010/main" val="45507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1" y="617184"/>
            <a:ext cx="7122599" cy="892871"/>
          </a:xfrm>
        </p:spPr>
        <p:txBody>
          <a:bodyPr/>
          <a:lstStyle/>
          <a:p>
            <a:r>
              <a:rPr lang="en-US" dirty="0"/>
              <a:t>Examples of IoT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293" y="1576874"/>
            <a:ext cx="9127319" cy="4743203"/>
          </a:xfrm>
        </p:spPr>
        <p:txBody>
          <a:bodyPr>
            <a:normAutofit/>
          </a:bodyPr>
          <a:lstStyle/>
          <a:p>
            <a:r>
              <a:rPr lang="en-US" altLang="zh-TW" b="1" dirty="0"/>
              <a:t>5. </a:t>
            </a:r>
            <a:r>
              <a:rPr lang="en-US" altLang="zh-TW" b="1" dirty="0">
                <a:hlinkClick r:id="rId2"/>
              </a:rPr>
              <a:t>Smart Garage Door</a:t>
            </a:r>
            <a:endParaRPr lang="en-US" altLang="zh-TW" b="1" dirty="0"/>
          </a:p>
          <a:p>
            <a:pPr lvl="1"/>
            <a:r>
              <a:rPr lang="en-US" altLang="zh-TW" dirty="0"/>
              <a:t>… configure and integrate your smartphone with the home IoT network, and you can effortlessly open or close your garage door</a:t>
            </a:r>
          </a:p>
          <a:p>
            <a:r>
              <a:rPr lang="en-US" altLang="zh-TW" b="1" dirty="0"/>
              <a:t>6. </a:t>
            </a:r>
            <a:r>
              <a:rPr lang="en-US" altLang="zh-TW" b="1" dirty="0">
                <a:hlinkClick r:id="rId3"/>
              </a:rPr>
              <a:t>Smart Alarm Clock</a:t>
            </a:r>
            <a:endParaRPr lang="en-US" altLang="zh-TW" b="1" dirty="0"/>
          </a:p>
          <a:p>
            <a:pPr lvl="1"/>
            <a:r>
              <a:rPr lang="en-US" altLang="zh-TW" dirty="0"/>
              <a:t>… offers three ways of waking you up – by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playing local mp3 files</a:t>
            </a:r>
            <a:r>
              <a:rPr lang="en-US" altLang="zh-TW" dirty="0"/>
              <a:t>, by playing tunes from the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radio station</a:t>
            </a:r>
            <a:r>
              <a:rPr lang="en-US" altLang="zh-TW" dirty="0"/>
              <a:t>, and by playing the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latest new</a:t>
            </a:r>
            <a:r>
              <a:rPr lang="en-US" altLang="zh-TW" dirty="0"/>
              <a:t>s updates as podcasts</a:t>
            </a:r>
          </a:p>
          <a:p>
            <a:r>
              <a:rPr lang="en-US" altLang="zh-TW" b="1" dirty="0"/>
              <a:t>7. </a:t>
            </a:r>
            <a:r>
              <a:rPr lang="en-US" altLang="zh-TW" b="1" dirty="0">
                <a:hlinkClick r:id="rId4"/>
              </a:rPr>
              <a:t>Air Pollution Monitoring System</a:t>
            </a:r>
            <a:endParaRPr lang="en-US" altLang="zh-TW" b="1" dirty="0"/>
          </a:p>
          <a:p>
            <a:pPr lvl="1"/>
            <a:r>
              <a:rPr lang="en-US" altLang="zh-TW" dirty="0"/>
              <a:t>… can both monitor the level of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air pollution</a:t>
            </a:r>
            <a:r>
              <a:rPr lang="en-US" altLang="zh-TW" dirty="0"/>
              <a:t> in cities and save the data on web servers for future use … the system also includes a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gas</a:t>
            </a:r>
            <a:r>
              <a:rPr lang="en-US" altLang="zh-TW" dirty="0"/>
              <a:t> sensor that can alert users in case of gas leaks or the presence of flammable gases</a:t>
            </a:r>
          </a:p>
          <a:p>
            <a:r>
              <a:rPr lang="en-US" altLang="zh-TW" b="1" dirty="0"/>
              <a:t>8. </a:t>
            </a:r>
            <a:r>
              <a:rPr lang="en-US" altLang="zh-TW" b="1" dirty="0">
                <a:hlinkClick r:id="rId5"/>
              </a:rPr>
              <a:t>Smart Parking System</a:t>
            </a:r>
            <a:endParaRPr lang="en-US" altLang="zh-TW" b="1" dirty="0"/>
          </a:p>
          <a:p>
            <a:pPr lvl="1"/>
            <a:r>
              <a:rPr lang="en-US" altLang="zh-TW" dirty="0"/>
              <a:t>… allows you to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see any free spaces in the parking lot </a:t>
            </a:r>
            <a:r>
              <a:rPr lang="en-US" altLang="zh-TW" dirty="0"/>
              <a:t>and drive straight to it without wasting any time in looking for a parking space</a:t>
            </a:r>
            <a:endParaRPr lang="en-US" altLang="zh-TW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5974238"/>
            <a:ext cx="209348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2022, https://www.upgrad.com/blog/iot-project-ideas-topics-for-beginners/. </a:t>
            </a:r>
          </a:p>
        </p:txBody>
      </p:sp>
    </p:spTree>
    <p:extLst>
      <p:ext uri="{BB962C8B-B14F-4D97-AF65-F5344CB8AC3E}">
        <p14:creationId xmlns:p14="http://schemas.microsoft.com/office/powerpoint/2010/main" val="180658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526" y="152401"/>
            <a:ext cx="7122599" cy="892871"/>
          </a:xfrm>
        </p:spPr>
        <p:txBody>
          <a:bodyPr/>
          <a:lstStyle/>
          <a:p>
            <a:r>
              <a:rPr lang="en-US" dirty="0"/>
              <a:t>Examples of IoT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160" y="1045272"/>
            <a:ext cx="9097679" cy="547254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dirty="0"/>
              <a:t>9. </a:t>
            </a:r>
            <a:r>
              <a:rPr lang="en-US" altLang="zh-TW" b="1" dirty="0">
                <a:hlinkClick r:id="rId2"/>
              </a:rPr>
              <a:t>Smart Traffic Management System</a:t>
            </a:r>
            <a:endParaRPr lang="en-US" altLang="zh-TW" b="1" dirty="0"/>
          </a:p>
          <a:p>
            <a:pPr lvl="1"/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Emergency vehicles </a:t>
            </a:r>
            <a:r>
              <a:rPr lang="en-US" altLang="zh-TW" dirty="0"/>
              <a:t>can connect to this smart system and find signals and pathways where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the traffic flow </a:t>
            </a:r>
            <a:r>
              <a:rPr lang="en-US" altLang="zh-TW" dirty="0"/>
              <a:t>can be controlled dynamically.</a:t>
            </a:r>
          </a:p>
          <a:p>
            <a:r>
              <a:rPr lang="en-US" altLang="zh-TW" b="1" dirty="0"/>
              <a:t>10. Streetlight Monitoring System</a:t>
            </a:r>
          </a:p>
          <a:p>
            <a:pPr lvl="1"/>
            <a:r>
              <a:rPr lang="en-US" altLang="zh-TW" dirty="0"/>
              <a:t>Streetlights are a significant source of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energy consumption</a:t>
            </a:r>
            <a:r>
              <a:rPr lang="en-US" altLang="zh-TW" dirty="0"/>
              <a:t>. Often, streetlights continue to remain on even when there’s no one in the street. With the help of this IoT-based streetlight monitoring system, we can efficiently monitor and optimize the energy consumption of streetlights</a:t>
            </a:r>
          </a:p>
          <a:p>
            <a:r>
              <a:rPr lang="en-US" altLang="zh-TW" b="1" dirty="0"/>
              <a:t>11. Health Monitoring System</a:t>
            </a:r>
          </a:p>
          <a:p>
            <a:pPr lvl="1"/>
            <a:r>
              <a:rPr lang="en-US" altLang="zh-TW" dirty="0"/>
              <a:t>… idea behind creating this system is to allow patients and doctors to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connect remotely for the exchange of medical data and expert supervision</a:t>
            </a:r>
            <a:r>
              <a:rPr lang="en-US" altLang="zh-TW" dirty="0"/>
              <a:t>. You can use this application from any location in the world</a:t>
            </a:r>
          </a:p>
          <a:p>
            <a:r>
              <a:rPr lang="en-US" altLang="zh-TW" b="1" dirty="0"/>
              <a:t>12. </a:t>
            </a:r>
            <a:r>
              <a:rPr lang="en-US" altLang="zh-TW" b="1" dirty="0">
                <a:hlinkClick r:id="rId3"/>
              </a:rPr>
              <a:t>Mining Worker Safety Helmet</a:t>
            </a:r>
            <a:endParaRPr lang="en-US" altLang="zh-TW" b="1" dirty="0"/>
          </a:p>
          <a:p>
            <a:pPr lvl="1"/>
            <a:r>
              <a:rPr lang="en-US" altLang="zh-TW" dirty="0"/>
              <a:t>Mining workers work under extremely hazardous and dangerous conditions … helmet uses a microcontroller-based circuit (</a:t>
            </a:r>
            <a:r>
              <a:rPr lang="zh-TW" altLang="en-US" dirty="0"/>
              <a:t>基於微控制器的電路</a:t>
            </a:r>
            <a:r>
              <a:rPr lang="en-US" altLang="zh-TW" dirty="0"/>
              <a:t>) to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track the mining site’s environment and evaluate the safety </a:t>
            </a:r>
            <a:r>
              <a:rPr lang="en-US" altLang="zh-TW" dirty="0"/>
              <a:t>of the workers. </a:t>
            </a:r>
          </a:p>
          <a:p>
            <a:pPr lvl="1"/>
            <a:r>
              <a:rPr lang="en-US" altLang="zh-TW" dirty="0"/>
              <a:t>… is equipped with an RF-based tracking system that helps transmit the data over the IoT network … includes a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panic (emergency) button</a:t>
            </a:r>
            <a:r>
              <a:rPr lang="en-US" altLang="zh-TW" dirty="0"/>
              <a:t>. If you press this button, an emergency sign will show up over the IoT web interface </a:t>
            </a:r>
          </a:p>
          <a:p>
            <a:pPr lvl="1"/>
            <a:endParaRPr lang="en-US" altLang="zh-TW" b="1" dirty="0"/>
          </a:p>
          <a:p>
            <a:endParaRPr lang="en-US" altLang="zh-TW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61381" y="6387248"/>
            <a:ext cx="41508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2022, https://www.upgrad.com/blog/iot-project-ideas-topics-for-beginners/. </a:t>
            </a:r>
          </a:p>
        </p:txBody>
      </p:sp>
    </p:spTree>
    <p:extLst>
      <p:ext uri="{BB962C8B-B14F-4D97-AF65-F5344CB8AC3E}">
        <p14:creationId xmlns:p14="http://schemas.microsoft.com/office/powerpoint/2010/main" val="41285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668EE0-F6D3-45C3-A61F-102CB88E40FB}"/>
              </a:ext>
            </a:extLst>
          </p:cNvPr>
          <p:cNvSpPr txBox="1">
            <a:spLocks/>
          </p:cNvSpPr>
          <p:nvPr/>
        </p:nvSpPr>
        <p:spPr>
          <a:xfrm>
            <a:off x="2881976" y="5127323"/>
            <a:ext cx="3693695" cy="686905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latin typeface="Calibri Light"/>
              </a:rPr>
              <a:t>THANK YOU!</a:t>
            </a:r>
            <a:endParaRPr lang="en-US" dirty="0">
              <a:latin typeface="Calibri Light"/>
            </a:endParaRPr>
          </a:p>
        </p:txBody>
      </p:sp>
      <p:pic>
        <p:nvPicPr>
          <p:cNvPr id="6" name="Content Placeholder 93" descr="User">
            <a:extLst>
              <a:ext uri="{FF2B5EF4-FFF2-40B4-BE49-F238E27FC236}">
                <a16:creationId xmlns:a16="http://schemas.microsoft.com/office/drawing/2014/main" id="{CAA325ED-D66C-431D-ABDF-271C2224FC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760" y="5833331"/>
            <a:ext cx="352360" cy="352359"/>
          </a:xfrm>
          <a:prstGeom prst="ellipse">
            <a:avLst/>
          </a:prstGeom>
        </p:spPr>
      </p:pic>
      <p:sp>
        <p:nvSpPr>
          <p:cNvPr id="7" name="Text Placeholder 79" descr="name of user">
            <a:extLst>
              <a:ext uri="{FF2B5EF4-FFF2-40B4-BE49-F238E27FC236}">
                <a16:creationId xmlns:a16="http://schemas.microsoft.com/office/drawing/2014/main" id="{479B4035-8C37-48A5-BD5F-561E83208916}"/>
              </a:ext>
            </a:extLst>
          </p:cNvPr>
          <p:cNvSpPr txBox="1">
            <a:spLocks/>
          </p:cNvSpPr>
          <p:nvPr/>
        </p:nvSpPr>
        <p:spPr>
          <a:xfrm>
            <a:off x="3343121" y="5882984"/>
            <a:ext cx="2771405" cy="2077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Celeste SP Ng</a:t>
            </a:r>
          </a:p>
        </p:txBody>
      </p:sp>
      <p:pic>
        <p:nvPicPr>
          <p:cNvPr id="8" name="Content Placeholder 95" descr="Receiver">
            <a:extLst>
              <a:ext uri="{FF2B5EF4-FFF2-40B4-BE49-F238E27FC236}">
                <a16:creationId xmlns:a16="http://schemas.microsoft.com/office/drawing/2014/main" id="{6DA17363-1A9E-4713-B03B-E7D9B295B3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0760" y="6360527"/>
            <a:ext cx="352360" cy="352359"/>
          </a:xfrm>
          <a:prstGeom prst="ellipse">
            <a:avLst/>
          </a:prstGeom>
        </p:spPr>
      </p:pic>
      <p:sp>
        <p:nvSpPr>
          <p:cNvPr id="9" name="Text Placeholder 85" descr="user phone">
            <a:extLst>
              <a:ext uri="{FF2B5EF4-FFF2-40B4-BE49-F238E27FC236}">
                <a16:creationId xmlns:a16="http://schemas.microsoft.com/office/drawing/2014/main" id="{CAC0CB0A-28FD-4513-BF1C-ABC41B448D62}"/>
              </a:ext>
            </a:extLst>
          </p:cNvPr>
          <p:cNvSpPr txBox="1">
            <a:spLocks/>
          </p:cNvSpPr>
          <p:nvPr/>
        </p:nvSpPr>
        <p:spPr>
          <a:xfrm>
            <a:off x="3343121" y="6393101"/>
            <a:ext cx="2771405" cy="2077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Phone: 2614</a:t>
            </a:r>
          </a:p>
        </p:txBody>
      </p:sp>
      <p:pic>
        <p:nvPicPr>
          <p:cNvPr id="10" name="Content Placeholder 97" descr="Envelope">
            <a:extLst>
              <a:ext uri="{FF2B5EF4-FFF2-40B4-BE49-F238E27FC236}">
                <a16:creationId xmlns:a16="http://schemas.microsoft.com/office/drawing/2014/main" id="{E509FAD7-A133-4680-A715-42AEB12051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0726" y="5861162"/>
            <a:ext cx="352360" cy="352359"/>
          </a:xfrm>
          <a:prstGeom prst="ellipse">
            <a:avLst/>
          </a:prstGeom>
        </p:spPr>
      </p:pic>
      <p:sp>
        <p:nvSpPr>
          <p:cNvPr id="11" name="Text Placeholder 86" descr="user email">
            <a:extLst>
              <a:ext uri="{FF2B5EF4-FFF2-40B4-BE49-F238E27FC236}">
                <a16:creationId xmlns:a16="http://schemas.microsoft.com/office/drawing/2014/main" id="{515A703F-3D17-4EC3-9BBC-A8BA0AA72202}"/>
              </a:ext>
            </a:extLst>
          </p:cNvPr>
          <p:cNvSpPr txBox="1">
            <a:spLocks/>
          </p:cNvSpPr>
          <p:nvPr/>
        </p:nvSpPr>
        <p:spPr>
          <a:xfrm>
            <a:off x="5735274" y="5885780"/>
            <a:ext cx="3945882" cy="147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Email: celeste@saturn.yzu.edu.tw</a:t>
            </a:r>
          </a:p>
        </p:txBody>
      </p:sp>
      <p:pic>
        <p:nvPicPr>
          <p:cNvPr id="12" name="Content Placeholder 99" descr="Link">
            <a:extLst>
              <a:ext uri="{FF2B5EF4-FFF2-40B4-BE49-F238E27FC236}">
                <a16:creationId xmlns:a16="http://schemas.microsoft.com/office/drawing/2014/main" id="{7F61FFAC-A834-45D4-8C5B-135F368B90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0726" y="6325215"/>
            <a:ext cx="352360" cy="352359"/>
          </a:xfrm>
          <a:prstGeom prst="ellipse">
            <a:avLst/>
          </a:prstGeom>
        </p:spPr>
      </p:pic>
      <p:sp>
        <p:nvSpPr>
          <p:cNvPr id="13" name="Text Placeholder 87" descr="user website">
            <a:extLst>
              <a:ext uri="{FF2B5EF4-FFF2-40B4-BE49-F238E27FC236}">
                <a16:creationId xmlns:a16="http://schemas.microsoft.com/office/drawing/2014/main" id="{5D46FF40-5C84-41CD-8FF1-DFE229E22EAD}"/>
              </a:ext>
            </a:extLst>
          </p:cNvPr>
          <p:cNvSpPr txBox="1">
            <a:spLocks/>
          </p:cNvSpPr>
          <p:nvPr/>
        </p:nvSpPr>
        <p:spPr>
          <a:xfrm>
            <a:off x="5735275" y="6368092"/>
            <a:ext cx="5004915" cy="4452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Website: </a:t>
            </a:r>
            <a:r>
              <a:rPr lang="en-US" altLang="zh-TW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 panose="02020500000000000000" pitchFamily="18" charset="-120"/>
                <a:hlinkClick r:id="rId10"/>
              </a:rPr>
              <a:t>http://celesteng.mis.yzu.edu.tw/</a:t>
            </a:r>
            <a:r>
              <a:rPr lang="en-US" altLang="zh-TW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 panose="02020500000000000000" pitchFamily="18" charset="-120"/>
              </a:rPr>
              <a:t> 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6F2213A-3381-4C16-9DF8-2BA53345E5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01" y="0"/>
            <a:ext cx="8733563" cy="4578350"/>
          </a:xfrm>
        </p:spPr>
      </p:pic>
    </p:spTree>
    <p:extLst>
      <p:ext uri="{BB962C8B-B14F-4D97-AF65-F5344CB8AC3E}">
        <p14:creationId xmlns:p14="http://schemas.microsoft.com/office/powerpoint/2010/main" val="40988525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1af3243-3dd4-4a8d-8c0d-dd76da1f02a5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company all hands presentation</Template>
  <TotalTime>0</TotalTime>
  <Words>710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Century Gothic</vt:lpstr>
      <vt:lpstr>Wingdings</vt:lpstr>
      <vt:lpstr>RetrospectVTI</vt:lpstr>
      <vt:lpstr>IoT Projects</vt:lpstr>
      <vt:lpstr>Examples of IoT Projects</vt:lpstr>
      <vt:lpstr>Examples of IoT Projects</vt:lpstr>
      <vt:lpstr>Examples of IoT Projects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2020-10-10T10:50:20Z</dcterms:created>
  <dcterms:modified xsi:type="dcterms:W3CDTF">2022-02-20T10:20:38Z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