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20"/>
  </p:notesMasterIdLst>
  <p:handoutMasterIdLst>
    <p:handoutMasterId r:id="rId21"/>
  </p:handoutMasterIdLst>
  <p:sldIdLst>
    <p:sldId id="258" r:id="rId5"/>
    <p:sldId id="370" r:id="rId6"/>
    <p:sldId id="372" r:id="rId7"/>
    <p:sldId id="371" r:id="rId8"/>
    <p:sldId id="376" r:id="rId9"/>
    <p:sldId id="381" r:id="rId10"/>
    <p:sldId id="374" r:id="rId11"/>
    <p:sldId id="382" r:id="rId12"/>
    <p:sldId id="375" r:id="rId13"/>
    <p:sldId id="373" r:id="rId14"/>
    <p:sldId id="378" r:id="rId15"/>
    <p:sldId id="377" r:id="rId16"/>
    <p:sldId id="380" r:id="rId17"/>
    <p:sldId id="379"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69748A-9C3A-4D27-B21E-DD60473D73BF}">
          <p14:sldIdLst>
            <p14:sldId id="258"/>
            <p14:sldId id="370"/>
            <p14:sldId id="372"/>
            <p14:sldId id="371"/>
            <p14:sldId id="376"/>
            <p14:sldId id="381"/>
            <p14:sldId id="374"/>
            <p14:sldId id="382"/>
            <p14:sldId id="375"/>
            <p14:sldId id="373"/>
            <p14:sldId id="378"/>
            <p14:sldId id="377"/>
            <p14:sldId id="380"/>
            <p14:sldId id="379"/>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6374" autoAdjust="0"/>
  </p:normalViewPr>
  <p:slideViewPr>
    <p:cSldViewPr snapToGrid="0">
      <p:cViewPr varScale="1">
        <p:scale>
          <a:sx n="103" d="100"/>
          <a:sy n="103" d="100"/>
        </p:scale>
        <p:origin x="114" y="360"/>
      </p:cViewPr>
      <p:guideLst/>
    </p:cSldViewPr>
  </p:slideViewPr>
  <p:notesTextViewPr>
    <p:cViewPr>
      <p:scale>
        <a:sx n="1" d="1"/>
        <a:sy n="1" d="1"/>
      </p:scale>
      <p:origin x="0" y="0"/>
    </p:cViewPr>
  </p:notesTextViewPr>
  <p:sorterViewPr>
    <p:cViewPr>
      <p:scale>
        <a:sx n="100" d="100"/>
        <a:sy n="100" d="100"/>
      </p:scale>
      <p:origin x="0" y="-5106"/>
    </p:cViewPr>
  </p:sorter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2/20/2022</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2/20/2022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altLang="zh-TW"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2/20/2022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TW" noProof="0"/>
              <a:t>Click to edit Master subtitle style</a:t>
            </a:r>
            <a:endParaRPr lang="en-US" noProof="0"/>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altLang="zh-TW" noProof="0"/>
              <a:t>Click to edit Master title style</a:t>
            </a:r>
            <a:endParaRPr lang="en-US" noProof="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altLang="zh-TW" noProof="0"/>
              <a:t>Click to edit Master title style</a:t>
            </a:r>
            <a:endParaRPr lang="en-US" noProof="0"/>
          </a:p>
        </p:txBody>
      </p:sp>
      <p:sp>
        <p:nvSpPr>
          <p:cNvPr id="3" name="Content Placeholder 2"/>
          <p:cNvSpPr>
            <a:spLocks noGrp="1"/>
          </p:cNvSpPr>
          <p:nvPr>
            <p:ph idx="1"/>
          </p:nvPr>
        </p:nvSpPr>
        <p:spPr>
          <a:xfrm>
            <a:off x="5458984" y="812800"/>
            <a:ext cx="5713841" cy="4868609"/>
          </a:xfrm>
        </p:spPr>
        <p:txBody>
          <a:bodyP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noProof="0"/>
              <a:t>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2/20/2022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lvl1pPr>
              <a:defRPr lang="en-US" smtClean="0"/>
            </a:lvl1pPr>
          </a:lstStyle>
          <a:p>
            <a:r>
              <a:rPr lang="en-US" dirty="0"/>
              <a:t>Prepared &amp; Edited by: Celeste SP Ng</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altLang="zh-TW" noProof="0"/>
              <a:t>Click to edit Master title style</a:t>
            </a:r>
            <a:endParaRPr lang="en-US" noProof="0"/>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altLang="zh-TW"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altLang="zh-TW"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altLang="zh-TW" noProof="0"/>
              <a:t>Click to edit Master title style</a:t>
            </a:r>
            <a:endParaRPr lang="en-US" noProof="0"/>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altLang="zh-TW"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altLang="zh-TW"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altLang="zh-TW" noProof="0"/>
              <a:t>Click to edit Master title style</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altLang="zh-TW" noProof="0"/>
              <a:t>Click to edit Master title style</a:t>
            </a:r>
            <a:endParaRPr lang="en-US" noProof="0"/>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altLang="zh-TW" noProof="0"/>
              <a:t>Click to edit Master title style</a:t>
            </a:r>
            <a:endParaRPr lang="en-US" noProof="0"/>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2/20/2022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lang="en-US" smtClean="0"/>
            </a:lvl1pPr>
          </a:lstStyle>
          <a:p>
            <a:r>
              <a:rPr lang="en-US" dirty="0"/>
              <a:t>Prepared &amp; Edited by: Celeste SP Ng</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altLang="zh-TW" noProof="0"/>
              <a:t>Click to edit Master title style</a:t>
            </a:r>
            <a:endParaRPr lang="en-US" noProof="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noProof="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2/20/2022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lang="en-US" smtClean="0"/>
            </a:lvl1pPr>
          </a:lstStyle>
          <a:p>
            <a:r>
              <a:rPr lang="en-US" dirty="0"/>
              <a:t>Prepared &amp; Edited by: Celeste SP Ng</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2/20/2022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lvl1pPr>
              <a:defRPr lang="en-US" smtClean="0"/>
            </a:lvl1pPr>
          </a:lstStyle>
          <a:p>
            <a:r>
              <a:rPr lang="en-US" dirty="0"/>
              <a:t>Prepared &amp; Edited by: Celeste SP Ng</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2/20/2022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lvl1pPr>
              <a:defRPr lang="en-US" altLang="zh-TW" smtClean="0"/>
            </a:lvl1pPr>
          </a:lstStyle>
          <a:p>
            <a:r>
              <a:rPr lang="en-US" dirty="0"/>
              <a:t>Prepared &amp; Edited by: Celeste SP Ng</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232124"/>
          </a:xfrm>
        </p:spPr>
        <p:txBody>
          <a:bodyPr/>
          <a:lstStyle/>
          <a:p>
            <a:r>
              <a:rPr lang="en-US" altLang="zh-TW" noProof="0" dirty="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altLang="zh-TW" noProof="0"/>
              <a:t>Click to edit Master title style</a:t>
            </a:r>
            <a:endParaRPr lang="en-US" noProof="0"/>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TW" noProof="0"/>
              <a:t>Click to edit Master subtitle style</a:t>
            </a:r>
            <a:endParaRPr lang="en-US" noProof="0"/>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altLang="zh-TW" noProof="0"/>
              <a:t>Click to edit Master title style</a:t>
            </a:r>
            <a:endParaRPr lang="en-US" noProof="0"/>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2/20/2022</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lvl1pPr>
              <a:defRPr lang="en-US" smtClean="0"/>
            </a:lvl1pPr>
          </a:lstStyle>
          <a:p>
            <a:r>
              <a:rPr lang="en-US" dirty="0"/>
              <a:t>Prepared &amp; Edited by: Celeste SP Ng</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dirty="0"/>
              <a:t>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2/20/2022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lvl1pPr>
              <a:defRPr lang="en-US" altLang="zh-TW" smtClean="0"/>
            </a:lvl1pPr>
          </a:lstStyle>
          <a:p>
            <a:r>
              <a:rPr lang="en-US" dirty="0"/>
              <a:t>Prepared &amp; Edited by: Celeste SP Ng</a:t>
            </a:r>
          </a:p>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2/20/2022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altLang="zh-TW"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altLang="zh-TW" noProof="0"/>
              <a:t>Click to edit Master title style</a:t>
            </a:r>
            <a:endParaRPr lang="en-US" noProof="0"/>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2/20/2022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altLang="zh-TW"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altLang="zh-TW" noProof="0"/>
              <a:t>Click to edit Master title style</a:t>
            </a:r>
            <a:endParaRPr lang="en-US" noProof="0"/>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noProof="0"/>
              <a:t>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2/20/2022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ltLang="zh-TW"/>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2/20/2022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2/20/2022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2/20/2022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ltLang="zh-TW" noProof="0"/>
              <a:t>Click to edit Master title style</a:t>
            </a:r>
            <a:endParaRPr lang="en-US" noProof="0"/>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altLang="zh-TW" noProof="0"/>
              <a:t>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en-US" noProof="0"/>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2/20/2022</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lang="en-US" altLang="zh-TW" smtClean="0"/>
            </a:lvl1pPr>
          </a:lstStyle>
          <a:p>
            <a:r>
              <a:rPr lang="en-US" dirty="0"/>
              <a:t>Prepared &amp; Edited by: Celeste SP Ng</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nalyticsindiamag.com/machine-learning-101-ten-projects-for-high-school-students-to-get-starte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ata-flair.training/blogs/python-deep-learning-project-handwritten-digit-recognition/" TargetMode="External"/><Relationship Id="rId2" Type="http://schemas.openxmlformats.org/officeDocument/2006/relationships/hyperlink" Target="https://analyticsindiamag.com/handwritten-character-digit-classification-using-neural-network/" TargetMode="External"/><Relationship Id="rId1" Type="http://schemas.openxmlformats.org/officeDocument/2006/relationships/slideLayout" Target="../slideLayouts/slideLayout3.xml"/><Relationship Id="rId6" Type="http://schemas.openxmlformats.org/officeDocument/2006/relationships/hyperlink" Target="https://analyticsindiamag.com/machine-learning-101-ten-projects-for-high-school-students-to-get-started/" TargetMode="External"/><Relationship Id="rId5" Type="http://schemas.openxmlformats.org/officeDocument/2006/relationships/hyperlink" Target="http://yann.lecun.com/exdb/mnist/" TargetMode="External"/><Relationship Id="rId4" Type="http://schemas.openxmlformats.org/officeDocument/2006/relationships/hyperlink" Target="https://www.kaggle.com/c/digit-recognizer/dat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aggle.com/c/fake-news/data" TargetMode="External"/><Relationship Id="rId2" Type="http://schemas.openxmlformats.org/officeDocument/2006/relationships/hyperlink" Target="https://www.hindawi.com/journals/complexity/2020/8885861/"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ieee-dataport.org/open-access/fnid-fake-news-inference-datas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atahub.io/sports-data/atp-world-tour-tennis-data" TargetMode="External"/><Relationship Id="rId2" Type="http://schemas.openxmlformats.org/officeDocument/2006/relationships/hyperlink" Target="https://www.sciencedirect.com/science/article/pii/S2210832717301485"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www.kaggle.com/karangadiya/fifa1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pdf/1807.05511.pdf" TargetMode="External"/><Relationship Id="rId2" Type="http://schemas.openxmlformats.org/officeDocument/2006/relationships/hyperlink" Target="https://analyticsindiamag.com/top-8-algorithms-for-object-detection/" TargetMode="External"/><Relationship Id="rId1" Type="http://schemas.openxmlformats.org/officeDocument/2006/relationships/slideLayout" Target="../slideLayouts/slideLayout3.xml"/><Relationship Id="rId6" Type="http://schemas.openxmlformats.org/officeDocument/2006/relationships/hyperlink" Target="https://analyticsindiamag.com/machine-learning-101-ten-projects-for-high-school-students-to-get-started/" TargetMode="External"/><Relationship Id="rId5" Type="http://schemas.openxmlformats.org/officeDocument/2006/relationships/hyperlink" Target="https://public.roboflow.com/object-detection/oxford-pets" TargetMode="External"/><Relationship Id="rId4" Type="http://schemas.openxmlformats.org/officeDocument/2006/relationships/hyperlink" Target="https://cocodataset.org/#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rjet.net/archives/V6/i5/IRJET-V6I5977.pdf" TargetMode="External"/><Relationship Id="rId2" Type="http://schemas.openxmlformats.org/officeDocument/2006/relationships/hyperlink" Target="https://analyticsindiamag.com/11-open-source-datasets-that-can-be-used-for-health-science-projects/"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archive.ics.uci.edu/ml/datasets/Heart+Diseas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2.jpg"/><Relationship Id="rId5" Type="http://schemas.openxmlformats.org/officeDocument/2006/relationships/image" Target="../media/image7.svg"/><Relationship Id="rId10" Type="http://schemas.openxmlformats.org/officeDocument/2006/relationships/hyperlink" Target="http://celesteng.mis.yzu.edu.tw/" TargetMode="External"/><Relationship Id="rId4" Type="http://schemas.openxmlformats.org/officeDocument/2006/relationships/image" Target="../media/image6.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hyperlink" Target="http://cs229.stanford.edu/proj2018/report/122.pdf" TargetMode="External"/><Relationship Id="rId2" Type="http://schemas.openxmlformats.org/officeDocument/2006/relationships/hyperlink" Target="https://analyticsindiamag.com/10-popular-datasets-for-sentiment-analysis/" TargetMode="External"/><Relationship Id="rId1" Type="http://schemas.openxmlformats.org/officeDocument/2006/relationships/slideLayout" Target="../slideLayouts/slideLayout3.xml"/><Relationship Id="rId6" Type="http://schemas.openxmlformats.org/officeDocument/2006/relationships/hyperlink" Target="https://analyticsindiamag.com/machine-learning-101-ten-projects-for-high-school-students-to-get-started/" TargetMode="External"/><Relationship Id="rId5" Type="http://schemas.openxmlformats.org/officeDocument/2006/relationships/hyperlink" Target="https://www.kaggle.com/crowdflower/twitter-airline-sentiment" TargetMode="External"/><Relationship Id="rId4" Type="http://schemas.openxmlformats.org/officeDocument/2006/relationships/hyperlink" Target="https://www.kaggle.com/datafiniti/consumer-reviews-of-amazon-produc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kaggle.com/datafiniti/consumer-reviews-of-amazon-products/version/5?select=1429_1.cs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kaggle.com/borismarjanovic/price-volume-data-for-all-us-stocks-etfs" TargetMode="External"/><Relationship Id="rId2" Type="http://schemas.openxmlformats.org/officeDocument/2006/relationships/hyperlink" Target="https://www.sciencedirect.com/science/article/pii/S1877050920307924"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www.kaggle.com/aaron7sun/stocknew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kaggle.com/c/walmart-recruiting-store-sales-forecasting/data" TargetMode="External"/><Relationship Id="rId2" Type="http://schemas.openxmlformats.org/officeDocument/2006/relationships/hyperlink" Target="https://www.neuraldesigner.com/solutions/sales-forecasting"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www.kaggle.com/tevecsystems/retail-sales-forecasting#__sid=js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kaggle.com/c/tmdb-box-office-prediction/data" TargetMode="External"/><Relationship Id="rId2" Type="http://schemas.openxmlformats.org/officeDocument/2006/relationships/hyperlink" Target="https://www.skyfilabs.com/project-ideas/movie-ticket-pricing-system-using-machine-learning"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www.kaggle.com/arashnic/cinema-ticket"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skyfilabs.com/project-ideas/movie-ticket-pricing-system-using-machine-learnin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aggle.com/c/kkbox-music-recommendation-challenge/data" TargetMode="External"/><Relationship Id="rId2" Type="http://schemas.openxmlformats.org/officeDocument/2006/relationships/hyperlink" Target="https://www.sciencedirect.com/science/article/pii/S1877050919310646" TargetMode="External"/><Relationship Id="rId1" Type="http://schemas.openxmlformats.org/officeDocument/2006/relationships/slideLayout" Target="../slideLayouts/slideLayout3.xml"/><Relationship Id="rId5" Type="http://schemas.openxmlformats.org/officeDocument/2006/relationships/hyperlink" Target="https://analyticsindiamag.com/machine-learning-101-ten-projects-for-high-school-students-to-get-started/" TargetMode="External"/><Relationship Id="rId4" Type="http://schemas.openxmlformats.org/officeDocument/2006/relationships/hyperlink" Target="https://grouplens.org/datasets/hetrec-20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oup of people talking">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a:xfrm>
            <a:off x="0" y="0"/>
            <a:ext cx="6311900" cy="6507332"/>
          </a:xfrm>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533800" y="201486"/>
            <a:ext cx="4526280" cy="3227514"/>
          </a:xfrm>
        </p:spPr>
        <p:txBody>
          <a:bodyPr/>
          <a:lstStyle/>
          <a:p>
            <a:r>
              <a:rPr lang="en-US" dirty="0"/>
              <a:t>Machine Learning Projects</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6620945" y="4441371"/>
            <a:ext cx="5480859" cy="2192693"/>
          </a:xfrm>
          <a:solidFill>
            <a:srgbClr val="FF99CC"/>
          </a:solidFill>
        </p:spPr>
        <p:txBody>
          <a:bodyPr>
            <a:noAutofit/>
          </a:bodyPr>
          <a:lstStyle/>
          <a:p>
            <a:r>
              <a:rPr lang="en-US" sz="1800" dirty="0">
                <a:latin typeface="+mj-lt"/>
              </a:rPr>
              <a:t>February 2022 </a:t>
            </a:r>
          </a:p>
          <a:p>
            <a:r>
              <a:rPr lang="en-US" sz="1800" dirty="0">
                <a:latin typeface="+mj-lt"/>
              </a:rPr>
              <a:t>Prepared &amp; Edited by: Celeste SP Ng</a:t>
            </a:r>
          </a:p>
          <a:p>
            <a:r>
              <a:rPr lang="en-US" altLang="zh-TW" sz="1800" b="1" dirty="0">
                <a:solidFill>
                  <a:schemeClr val="tx1"/>
                </a:solidFill>
                <a:latin typeface="Century Gothic" panose="020B0502020202020204"/>
              </a:rPr>
              <a:t>Direct quote from </a:t>
            </a:r>
            <a:r>
              <a:rPr lang="en-US" altLang="zh-TW" sz="1800" b="1" dirty="0">
                <a:solidFill>
                  <a:srgbClr val="FF0000"/>
                </a:solidFill>
                <a:latin typeface="Century Gothic" panose="020B0502020202020204"/>
              </a:rPr>
              <a:t>Source</a:t>
            </a:r>
            <a:r>
              <a:rPr lang="en-US" altLang="zh-TW" sz="1800" dirty="0">
                <a:solidFill>
                  <a:prstClr val="black"/>
                </a:solidFill>
                <a:latin typeface="Century Gothic" panose="020B0502020202020204"/>
              </a:rPr>
              <a:t>: 2021, </a:t>
            </a:r>
            <a:r>
              <a:rPr lang="en-US" altLang="zh-TW" sz="1600" dirty="0">
                <a:solidFill>
                  <a:prstClr val="black"/>
                </a:solidFill>
                <a:latin typeface="Century Gothic" panose="020B0502020202020204"/>
                <a:hlinkClick r:id="rId4"/>
              </a:rPr>
              <a:t>https://analyticsindiamag.com/machine-learning-101-ten-projects-for-high-school-students-to-get-started/</a:t>
            </a:r>
            <a:r>
              <a:rPr lang="en-US" altLang="zh-TW" sz="1600" dirty="0">
                <a:solidFill>
                  <a:prstClr val="black"/>
                </a:solidFill>
                <a:latin typeface="Century Gothic" panose="020B0502020202020204"/>
              </a:rPr>
              <a:t> </a:t>
            </a:r>
            <a:endParaRPr lang="en-US" sz="1600" dirty="0">
              <a:latin typeface="+mj-lt"/>
            </a:endParaRPr>
          </a:p>
        </p:txBody>
      </p:sp>
      <p:sp>
        <p:nvSpPr>
          <p:cNvPr id="2" name="Rectangle 1">
            <a:extLst>
              <a:ext uri="{FF2B5EF4-FFF2-40B4-BE49-F238E27FC236}">
                <a16:creationId xmlns:a16="http://schemas.microsoft.com/office/drawing/2014/main" id="{503B1D58-B371-4BC1-8CCB-D409181A5C47}"/>
              </a:ext>
            </a:extLst>
          </p:cNvPr>
          <p:cNvSpPr/>
          <p:nvPr/>
        </p:nvSpPr>
        <p:spPr>
          <a:xfrm>
            <a:off x="6620945" y="3612020"/>
            <a:ext cx="4328725" cy="646331"/>
          </a:xfrm>
          <a:prstGeom prst="rect">
            <a:avLst/>
          </a:prstGeom>
          <a:solidFill>
            <a:schemeClr val="accent2">
              <a:lumMod val="40000"/>
              <a:lumOff val="60000"/>
            </a:schemeClr>
          </a:solidFill>
        </p:spPr>
        <p:txBody>
          <a:bodyPr wrap="square">
            <a:spAutoFit/>
          </a:bodyPr>
          <a:lstStyle/>
          <a:p>
            <a:r>
              <a:rPr lang="en-US" altLang="zh-TW" dirty="0">
                <a:solidFill>
                  <a:srgbClr val="0C0C0C"/>
                </a:solidFill>
                <a:latin typeface="Tinos"/>
              </a:rPr>
              <a:t>10 best machine learning projects that can help beginners kick start their ML journey</a:t>
            </a:r>
            <a:endParaRPr lang="zh-TW" altLang="en-US" dirty="0"/>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299734" y="1332690"/>
            <a:ext cx="8828646" cy="4965473"/>
          </a:xfrm>
          <a:solidFill>
            <a:schemeClr val="accent4">
              <a:lumMod val="20000"/>
              <a:lumOff val="80000"/>
            </a:schemeClr>
          </a:solidFill>
        </p:spPr>
        <p:txBody>
          <a:bodyPr>
            <a:normAutofit/>
          </a:bodyPr>
          <a:lstStyle/>
          <a:p>
            <a:r>
              <a:rPr lang="en-US" altLang="zh-TW" b="1" dirty="0"/>
              <a:t>6| Handwritten Digit Classification</a:t>
            </a:r>
            <a:endParaRPr lang="en-US" altLang="zh-TW" dirty="0"/>
          </a:p>
          <a:p>
            <a:r>
              <a:rPr lang="en-US" altLang="zh-TW" b="1" dirty="0"/>
              <a:t>About:</a:t>
            </a:r>
            <a:r>
              <a:rPr lang="en-US" altLang="zh-TW" dirty="0"/>
              <a:t> The </a:t>
            </a:r>
            <a:r>
              <a:rPr lang="en-US" altLang="zh-TW" dirty="0">
                <a:hlinkClick r:id="rId2"/>
              </a:rPr>
              <a:t>handwritten digit recognition</a:t>
            </a:r>
            <a:r>
              <a:rPr lang="en-US" altLang="zh-TW" dirty="0"/>
              <a:t> can identify handwritten digits. </a:t>
            </a:r>
          </a:p>
          <a:p>
            <a:r>
              <a:rPr lang="en-US" altLang="zh-TW" dirty="0"/>
              <a:t>Related project: </a:t>
            </a:r>
            <a:r>
              <a:rPr lang="en-US" altLang="zh-TW" dirty="0">
                <a:hlinkClick r:id="rId3"/>
              </a:rPr>
              <a:t>https://data-flair.training/blogs/python-deep-learning-project-handwritten-digit-recognition/</a:t>
            </a:r>
            <a:r>
              <a:rPr lang="en-US" altLang="zh-TW" dirty="0"/>
              <a:t> .</a:t>
            </a:r>
          </a:p>
          <a:p>
            <a:r>
              <a:rPr lang="en-US" altLang="zh-TW" b="1" dirty="0"/>
              <a:t>Dataset Available:</a:t>
            </a:r>
            <a:endParaRPr lang="en-US" altLang="zh-TW" dirty="0"/>
          </a:p>
          <a:p>
            <a:pPr lvl="1" fontAlgn="base"/>
            <a:r>
              <a:rPr lang="en-US" altLang="zh-TW" b="1" dirty="0"/>
              <a:t>Digit Recognizer: </a:t>
            </a:r>
            <a:r>
              <a:rPr lang="en-US" altLang="zh-TW" dirty="0"/>
              <a:t>The data files, train.csv and test.csv, contain grey-scale images of hand-drawn digits, from zero through nine. Get the data </a:t>
            </a:r>
            <a:r>
              <a:rPr lang="en-US" altLang="zh-TW" dirty="0">
                <a:hlinkClick r:id="rId4"/>
              </a:rPr>
              <a:t>here</a:t>
            </a:r>
            <a:r>
              <a:rPr lang="en-US" altLang="zh-TW" dirty="0"/>
              <a:t>.</a:t>
            </a:r>
          </a:p>
          <a:p>
            <a:pPr lvl="1" fontAlgn="base"/>
            <a:r>
              <a:rPr lang="en-US" altLang="zh-TW" b="1" dirty="0"/>
              <a:t>MNIST Database: </a:t>
            </a:r>
            <a:r>
              <a:rPr lang="en-US" altLang="zh-TW" dirty="0"/>
              <a:t>The MNIST database of handwritten digits has a training set of 60,000 examples and a test set of 10,000 examples. Get the data </a:t>
            </a:r>
            <a:r>
              <a:rPr lang="en-US" altLang="zh-TW" dirty="0">
                <a:hlinkClick r:id="rId5"/>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6"/>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87663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278294"/>
            <a:ext cx="8828646" cy="5126123"/>
          </a:xfrm>
        </p:spPr>
        <p:txBody>
          <a:bodyPr>
            <a:normAutofit/>
          </a:bodyPr>
          <a:lstStyle/>
          <a:p>
            <a:r>
              <a:rPr lang="en-US" altLang="zh-TW" b="1" dirty="0"/>
              <a:t>7| Fake News Detection</a:t>
            </a:r>
            <a:endParaRPr lang="en-US" altLang="zh-TW" dirty="0"/>
          </a:p>
          <a:p>
            <a:r>
              <a:rPr lang="en-US" altLang="zh-TW" b="1" dirty="0"/>
              <a:t>About: </a:t>
            </a:r>
            <a:r>
              <a:rPr lang="en-US" altLang="zh-TW" dirty="0"/>
              <a:t>In this project, one can use a machine learning ensemble approach for automated classification of news articles. </a:t>
            </a:r>
          </a:p>
          <a:p>
            <a:r>
              <a:rPr lang="en-US" altLang="zh-TW" dirty="0"/>
              <a:t>Related research: </a:t>
            </a:r>
            <a:r>
              <a:rPr lang="en-US" altLang="zh-TW" dirty="0">
                <a:hlinkClick r:id="rId2"/>
              </a:rPr>
              <a:t>https://www.hindawi.com/journals/complexity/2020/8885861/</a:t>
            </a:r>
            <a:r>
              <a:rPr lang="en-US" altLang="zh-TW" dirty="0"/>
              <a:t> .</a:t>
            </a:r>
          </a:p>
          <a:p>
            <a:r>
              <a:rPr lang="en-US" altLang="zh-TW" b="1" dirty="0"/>
              <a:t>Dataset Available:</a:t>
            </a:r>
            <a:endParaRPr lang="en-US" altLang="zh-TW" dirty="0"/>
          </a:p>
          <a:p>
            <a:pPr lvl="1" fontAlgn="base"/>
            <a:r>
              <a:rPr lang="en-US" altLang="zh-TW" b="1" dirty="0"/>
              <a:t>Fake News: </a:t>
            </a:r>
            <a:r>
              <a:rPr lang="en-US" altLang="zh-TW" dirty="0"/>
              <a:t>It includes training and a dataset with a unique id for a news article, author of the news article, among others. Get the data </a:t>
            </a:r>
            <a:r>
              <a:rPr lang="en-US" altLang="zh-TW" dirty="0">
                <a:hlinkClick r:id="rId3"/>
              </a:rPr>
              <a:t>here</a:t>
            </a:r>
            <a:r>
              <a:rPr lang="en-US" altLang="zh-TW" dirty="0"/>
              <a:t>.</a:t>
            </a:r>
          </a:p>
          <a:p>
            <a:pPr lvl="1" fontAlgn="base"/>
            <a:r>
              <a:rPr lang="en-US" altLang="zh-TW" b="1" dirty="0"/>
              <a:t>Fake News Inference Dataset:</a:t>
            </a:r>
            <a:r>
              <a:rPr lang="en-US" altLang="zh-TW" dirty="0"/>
              <a:t> This database is provided for the Fake News Detection task. Get the data </a:t>
            </a:r>
            <a:r>
              <a:rPr lang="en-US" altLang="zh-TW" dirty="0">
                <a:hlinkClick r:id="rId4"/>
              </a:rPr>
              <a:t>here</a:t>
            </a:r>
            <a:r>
              <a:rPr lang="en-US" altLang="zh-TW" dirty="0"/>
              <a:t>. </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24141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931872"/>
            <a:ext cx="8828646" cy="5472545"/>
          </a:xfrm>
        </p:spPr>
        <p:txBody>
          <a:bodyPr>
            <a:normAutofit/>
          </a:bodyPr>
          <a:lstStyle/>
          <a:p>
            <a:r>
              <a:rPr lang="en-US" altLang="zh-TW" b="1" dirty="0"/>
              <a:t>8| Sports Prediction</a:t>
            </a:r>
            <a:endParaRPr lang="en-US" altLang="zh-TW" dirty="0"/>
          </a:p>
          <a:p>
            <a:r>
              <a:rPr lang="en-US" altLang="zh-TW" b="1" dirty="0"/>
              <a:t>About:</a:t>
            </a:r>
            <a:r>
              <a:rPr lang="en-US" altLang="zh-TW" dirty="0"/>
              <a:t> Sports prediction is usually treated as a classification problem, with one class (</a:t>
            </a:r>
            <a:r>
              <a:rPr lang="en-US" altLang="zh-TW" dirty="0">
                <a:effectLst>
                  <a:outerShdw blurRad="38100" dist="38100" dir="2700000" algn="tl">
                    <a:srgbClr val="000000">
                      <a:alpha val="43137"/>
                    </a:srgbClr>
                  </a:outerShdw>
                </a:effectLst>
                <a:highlight>
                  <a:srgbClr val="FFFF00"/>
                </a:highlight>
              </a:rPr>
              <a:t>win, lose, or draw</a:t>
            </a:r>
            <a:r>
              <a:rPr lang="en-US" altLang="zh-TW" dirty="0"/>
              <a:t>) to be predicted. In sports prediction, large numbers of factors including the historical performance of the teams, results of matches, and data on players, have to be accounted for to help different stakeholders understand the odds of winning or losing. </a:t>
            </a:r>
          </a:p>
          <a:p>
            <a:r>
              <a:rPr lang="en-US" altLang="zh-TW" dirty="0"/>
              <a:t>Related research: </a:t>
            </a:r>
            <a:r>
              <a:rPr lang="en-US" altLang="zh-TW" dirty="0">
                <a:hlinkClick r:id="rId2"/>
              </a:rPr>
              <a:t>https://www.sciencedirect.com/science/article/pii/S2210832717301485</a:t>
            </a:r>
            <a:r>
              <a:rPr lang="en-US" altLang="zh-TW" dirty="0"/>
              <a:t> .</a:t>
            </a:r>
          </a:p>
          <a:p>
            <a:r>
              <a:rPr lang="en-US" altLang="zh-TW" b="1" dirty="0"/>
              <a:t>Dataset Available:</a:t>
            </a:r>
            <a:endParaRPr lang="en-US" altLang="zh-TW" dirty="0"/>
          </a:p>
          <a:p>
            <a:pPr lvl="1" fontAlgn="base"/>
            <a:r>
              <a:rPr lang="en-US" altLang="zh-TW" b="1" dirty="0"/>
              <a:t>ATP World Tour tennis data: </a:t>
            </a:r>
            <a:r>
              <a:rPr lang="en-US" altLang="zh-TW" dirty="0"/>
              <a:t>This dataset contains tennis data from the ATP World Tour website. Get the data </a:t>
            </a:r>
            <a:r>
              <a:rPr lang="en-US" altLang="zh-TW" dirty="0">
                <a:hlinkClick r:id="rId3"/>
              </a:rPr>
              <a:t>here</a:t>
            </a:r>
            <a:r>
              <a:rPr lang="en-US" altLang="zh-TW" dirty="0"/>
              <a:t>.</a:t>
            </a:r>
          </a:p>
          <a:p>
            <a:pPr lvl="1" fontAlgn="base"/>
            <a:r>
              <a:rPr lang="en-US" altLang="zh-TW" b="1" dirty="0"/>
              <a:t>FIFA 19 Dataset:</a:t>
            </a:r>
            <a:r>
              <a:rPr lang="en-US" altLang="zh-TW" dirty="0"/>
              <a:t> FIFA 19 complete player dataset is a collection of detailed attributes for every player registered in the latest edition of FIFA 19 database. Get the data </a:t>
            </a:r>
            <a:r>
              <a:rPr lang="en-US" altLang="zh-TW" dirty="0">
                <a:hlinkClick r:id="rId4"/>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415159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539551"/>
            <a:ext cx="8828646" cy="4864866"/>
          </a:xfrm>
        </p:spPr>
        <p:txBody>
          <a:bodyPr>
            <a:normAutofit/>
          </a:bodyPr>
          <a:lstStyle/>
          <a:p>
            <a:r>
              <a:rPr lang="en-US" altLang="zh-TW" b="1" dirty="0"/>
              <a:t>9| Object Detection</a:t>
            </a:r>
            <a:endParaRPr lang="en-US" altLang="zh-TW" dirty="0"/>
          </a:p>
          <a:p>
            <a:r>
              <a:rPr lang="en-US" altLang="zh-TW" b="1" dirty="0"/>
              <a:t>About: </a:t>
            </a:r>
            <a:r>
              <a:rPr lang="en-US" altLang="zh-TW" dirty="0"/>
              <a:t>One of the fundamental computer vision problems, </a:t>
            </a:r>
            <a:r>
              <a:rPr lang="en-US" altLang="zh-TW" dirty="0">
                <a:hlinkClick r:id="rId2"/>
              </a:rPr>
              <a:t>object detection</a:t>
            </a:r>
            <a:r>
              <a:rPr lang="en-US" altLang="zh-TW" dirty="0"/>
              <a:t> provides valuable information for semantic understanding of images and videos, and has many applications in </a:t>
            </a:r>
            <a:r>
              <a:rPr lang="en-US" altLang="zh-TW" dirty="0">
                <a:effectLst>
                  <a:outerShdw blurRad="38100" dist="38100" dir="2700000" algn="tl">
                    <a:srgbClr val="000000">
                      <a:alpha val="43137"/>
                    </a:srgbClr>
                  </a:outerShdw>
                </a:effectLst>
                <a:highlight>
                  <a:srgbClr val="FFFF00"/>
                </a:highlight>
              </a:rPr>
              <a:t>image classification</a:t>
            </a:r>
            <a:r>
              <a:rPr lang="en-US" altLang="zh-TW" dirty="0"/>
              <a:t>, human </a:t>
            </a:r>
            <a:r>
              <a:rPr lang="en-US" altLang="zh-TW" dirty="0" err="1"/>
              <a:t>behaviour</a:t>
            </a:r>
            <a:r>
              <a:rPr lang="en-US" altLang="zh-TW" dirty="0"/>
              <a:t> analysis, among others.</a:t>
            </a:r>
          </a:p>
          <a:p>
            <a:r>
              <a:rPr lang="en-US" altLang="zh-TW" dirty="0"/>
              <a:t>Related study: </a:t>
            </a:r>
            <a:r>
              <a:rPr lang="en-US" altLang="zh-TW" dirty="0">
                <a:hlinkClick r:id="rId3"/>
              </a:rPr>
              <a:t>https://arxiv.org/pdf/1807.05511.pdf</a:t>
            </a:r>
            <a:r>
              <a:rPr lang="en-US" altLang="zh-TW" dirty="0"/>
              <a:t> .</a:t>
            </a:r>
          </a:p>
          <a:p>
            <a:r>
              <a:rPr lang="en-US" altLang="zh-TW" b="1" dirty="0"/>
              <a:t>Dataset Available:</a:t>
            </a:r>
            <a:endParaRPr lang="en-US" altLang="zh-TW" dirty="0"/>
          </a:p>
          <a:p>
            <a:pPr lvl="1" fontAlgn="base"/>
            <a:r>
              <a:rPr lang="en-US" altLang="zh-TW" b="1" dirty="0"/>
              <a:t>COCO: </a:t>
            </a:r>
            <a:r>
              <a:rPr lang="en-US" altLang="zh-TW" dirty="0"/>
              <a:t>COCO is large-scale object detection, segmentation, and captioning dataset. Get the data </a:t>
            </a:r>
            <a:r>
              <a:rPr lang="en-US" altLang="zh-TW" dirty="0">
                <a:hlinkClick r:id="rId4"/>
              </a:rPr>
              <a:t>here</a:t>
            </a:r>
            <a:r>
              <a:rPr lang="en-US" altLang="zh-TW" dirty="0"/>
              <a:t>.</a:t>
            </a:r>
          </a:p>
          <a:p>
            <a:pPr lvl="1" fontAlgn="base"/>
            <a:r>
              <a:rPr lang="en-US" altLang="zh-TW" b="1" dirty="0"/>
              <a:t>Oxford Pets Dataset:</a:t>
            </a:r>
            <a:r>
              <a:rPr lang="en-US" altLang="zh-TW" dirty="0"/>
              <a:t> It is a collection of images and annotations labelling various breeds of dogs and cats. Get the data </a:t>
            </a:r>
            <a:r>
              <a:rPr lang="en-US" altLang="zh-TW" dirty="0">
                <a:hlinkClick r:id="rId5"/>
              </a:rPr>
              <a:t>here</a:t>
            </a:r>
            <a:r>
              <a:rPr lang="en-US" altLang="zh-TW" dirty="0"/>
              <a:t>. </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6"/>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307111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371600"/>
            <a:ext cx="8828646" cy="5032817"/>
          </a:xfrm>
        </p:spPr>
        <p:txBody>
          <a:bodyPr>
            <a:normAutofit/>
          </a:bodyPr>
          <a:lstStyle/>
          <a:p>
            <a:r>
              <a:rPr lang="en-US" altLang="zh-TW" b="1" dirty="0"/>
              <a:t>10| Disease Prediction</a:t>
            </a:r>
            <a:endParaRPr lang="en-US" altLang="zh-TW" dirty="0"/>
          </a:p>
          <a:p>
            <a:r>
              <a:rPr lang="en-US" altLang="zh-TW" b="1" dirty="0"/>
              <a:t>About:</a:t>
            </a:r>
            <a:r>
              <a:rPr lang="en-US" altLang="zh-TW" dirty="0"/>
              <a:t> Traditional </a:t>
            </a:r>
            <a:r>
              <a:rPr lang="en-US" altLang="zh-TW" dirty="0">
                <a:hlinkClick r:id="rId2"/>
              </a:rPr>
              <a:t>disease risk model </a:t>
            </a:r>
            <a:r>
              <a:rPr lang="en-US" altLang="zh-TW" dirty="0"/>
              <a:t>uses machine learning and supervised learning algorithm on training data (with labels) for improving the models. </a:t>
            </a:r>
          </a:p>
          <a:p>
            <a:r>
              <a:rPr lang="en-US" altLang="zh-TW" dirty="0"/>
              <a:t>Related research work: </a:t>
            </a:r>
            <a:r>
              <a:rPr lang="en-US" altLang="zh-TW" dirty="0">
                <a:hlinkClick r:id="rId3"/>
              </a:rPr>
              <a:t>https://www.irjet.net/archives/V6/i5/IRJET-V6I5977.pdf</a:t>
            </a:r>
            <a:r>
              <a:rPr lang="en-US" altLang="zh-TW" dirty="0"/>
              <a:t> .</a:t>
            </a:r>
          </a:p>
          <a:p>
            <a:r>
              <a:rPr lang="en-US" altLang="zh-TW" b="1" dirty="0"/>
              <a:t>Dataset Available:</a:t>
            </a:r>
            <a:endParaRPr lang="en-US" altLang="zh-TW" dirty="0"/>
          </a:p>
          <a:p>
            <a:pPr lvl="1" fontAlgn="base"/>
            <a:r>
              <a:rPr lang="en-US" altLang="zh-TW" b="1" dirty="0"/>
              <a:t>Heart Disease Dataset:</a:t>
            </a:r>
            <a:r>
              <a:rPr lang="en-US" altLang="zh-TW" dirty="0"/>
              <a:t> This database contains 76 biomarkers of heart disease. Get the data </a:t>
            </a:r>
            <a:r>
              <a:rPr lang="en-US" altLang="zh-TW" dirty="0">
                <a:hlinkClick r:id="rId4"/>
              </a:rPr>
              <a:t>here</a:t>
            </a:r>
            <a:r>
              <a:rPr lang="en-US" altLang="zh-TW" dirty="0"/>
              <a:t>.</a:t>
            </a:r>
          </a:p>
          <a:p>
            <a:pPr lvl="1" fontAlgn="base"/>
            <a:r>
              <a:rPr lang="en-US" altLang="zh-TW" b="1" dirty="0"/>
              <a:t>Mental Disorders: </a:t>
            </a:r>
            <a:r>
              <a:rPr lang="en-US" altLang="zh-TW" dirty="0"/>
              <a:t>This dataset is a collection of mental disorders, impairments associated with these disorders, and their treatment patterns from representative samples of majority and minority adult populations in the US. Get the data </a:t>
            </a:r>
            <a:r>
              <a:rPr lang="en-US" altLang="zh-TW" dirty="0">
                <a:hlinkClick r:id="rId2"/>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371010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668EE0-F6D3-45C3-A61F-102CB88E40FB}"/>
              </a:ext>
            </a:extLst>
          </p:cNvPr>
          <p:cNvSpPr txBox="1">
            <a:spLocks/>
          </p:cNvSpPr>
          <p:nvPr/>
        </p:nvSpPr>
        <p:spPr>
          <a:xfrm>
            <a:off x="2881976" y="5127323"/>
            <a:ext cx="3693695" cy="68690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defRPr/>
            </a:pPr>
            <a:r>
              <a:rPr lang="en-US">
                <a:latin typeface="Calibri Light"/>
              </a:rPr>
              <a:t>THANK YOU!</a:t>
            </a:r>
            <a:endParaRPr lang="en-US" dirty="0">
              <a:latin typeface="Calibri Light"/>
            </a:endParaRPr>
          </a:p>
        </p:txBody>
      </p:sp>
      <p:pic>
        <p:nvPicPr>
          <p:cNvPr id="6" name="Content Placeholder 93" descr="User">
            <a:extLst>
              <a:ext uri="{FF2B5EF4-FFF2-40B4-BE49-F238E27FC236}">
                <a16:creationId xmlns:a16="http://schemas.microsoft.com/office/drawing/2014/main" id="{CAA325ED-D66C-431D-ABDF-271C2224FC14}"/>
              </a:ext>
            </a:extLst>
          </p:cNvPr>
          <p:cNvPicPr>
            <a:picLocks noChangeAspect="1"/>
          </p:cNvPicPr>
          <p:nvPr/>
        </p:nvPicPr>
        <p:blipFill>
          <a:blip r:embed="rId2" cstate="email">
            <a:biLevel thresh="2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90760" y="5833331"/>
            <a:ext cx="352360" cy="352359"/>
          </a:xfrm>
          <a:prstGeom prst="ellipse">
            <a:avLst/>
          </a:prstGeom>
        </p:spPr>
      </p:pic>
      <p:sp>
        <p:nvSpPr>
          <p:cNvPr id="7" name="Text Placeholder 79" descr="name of user">
            <a:extLst>
              <a:ext uri="{FF2B5EF4-FFF2-40B4-BE49-F238E27FC236}">
                <a16:creationId xmlns:a16="http://schemas.microsoft.com/office/drawing/2014/main" id="{479B4035-8C37-48A5-BD5F-561E83208916}"/>
              </a:ext>
            </a:extLst>
          </p:cNvPr>
          <p:cNvSpPr txBox="1">
            <a:spLocks/>
          </p:cNvSpPr>
          <p:nvPr/>
        </p:nvSpPr>
        <p:spPr>
          <a:xfrm>
            <a:off x="3343121" y="5882984"/>
            <a:ext cx="2771405" cy="207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b="1" dirty="0">
                <a:solidFill>
                  <a:prstClr val="white"/>
                </a:solidFill>
                <a:effectLst>
                  <a:outerShdw blurRad="38100" dist="38100" dir="2700000" algn="tl">
                    <a:srgbClr val="000000">
                      <a:alpha val="43137"/>
                    </a:srgbClr>
                  </a:outerShdw>
                </a:effectLst>
                <a:latin typeface="Calibri"/>
              </a:rPr>
              <a:t>Celeste SP Ng</a:t>
            </a:r>
          </a:p>
        </p:txBody>
      </p:sp>
      <p:pic>
        <p:nvPicPr>
          <p:cNvPr id="8" name="Content Placeholder 95" descr="Receiver">
            <a:extLst>
              <a:ext uri="{FF2B5EF4-FFF2-40B4-BE49-F238E27FC236}">
                <a16:creationId xmlns:a16="http://schemas.microsoft.com/office/drawing/2014/main" id="{6DA17363-1A9E-4713-B03B-E7D9B295B32F}"/>
              </a:ext>
            </a:extLst>
          </p:cNvPr>
          <p:cNvPicPr>
            <a:picLocks noChangeAspect="1"/>
          </p:cNvPicPr>
          <p:nvPr/>
        </p:nvPicPr>
        <p:blipFill>
          <a:blip r:embed="rId4" cstate="email">
            <a:biLevel thresh="25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0760" y="6360527"/>
            <a:ext cx="352360" cy="352359"/>
          </a:xfrm>
          <a:prstGeom prst="ellipse">
            <a:avLst/>
          </a:prstGeom>
        </p:spPr>
      </p:pic>
      <p:sp>
        <p:nvSpPr>
          <p:cNvPr id="9" name="Text Placeholder 85" descr="user phone">
            <a:extLst>
              <a:ext uri="{FF2B5EF4-FFF2-40B4-BE49-F238E27FC236}">
                <a16:creationId xmlns:a16="http://schemas.microsoft.com/office/drawing/2014/main" id="{CAC0CB0A-28FD-4513-BF1C-ABC41B448D62}"/>
              </a:ext>
            </a:extLst>
          </p:cNvPr>
          <p:cNvSpPr txBox="1">
            <a:spLocks/>
          </p:cNvSpPr>
          <p:nvPr/>
        </p:nvSpPr>
        <p:spPr>
          <a:xfrm>
            <a:off x="3343121" y="6393101"/>
            <a:ext cx="2771405" cy="207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b="1" dirty="0">
                <a:solidFill>
                  <a:prstClr val="white"/>
                </a:solidFill>
                <a:effectLst>
                  <a:outerShdw blurRad="38100" dist="38100" dir="2700000" algn="tl">
                    <a:srgbClr val="000000">
                      <a:alpha val="43137"/>
                    </a:srgbClr>
                  </a:outerShdw>
                </a:effectLst>
                <a:latin typeface="Calibri"/>
              </a:rPr>
              <a:t>Phone: 2614</a:t>
            </a:r>
          </a:p>
        </p:txBody>
      </p:sp>
      <p:pic>
        <p:nvPicPr>
          <p:cNvPr id="10" name="Content Placeholder 97" descr="Envelope">
            <a:extLst>
              <a:ext uri="{FF2B5EF4-FFF2-40B4-BE49-F238E27FC236}">
                <a16:creationId xmlns:a16="http://schemas.microsoft.com/office/drawing/2014/main" id="{E509FAD7-A133-4680-A715-42AEB12051E3}"/>
              </a:ext>
            </a:extLst>
          </p:cNvPr>
          <p:cNvPicPr>
            <a:picLocks noChangeAspect="1"/>
          </p:cNvPicPr>
          <p:nvPr/>
        </p:nvPicPr>
        <p:blipFill>
          <a:blip r:embed="rId6" cstate="email">
            <a:biLevel thresh="25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10726" y="5861162"/>
            <a:ext cx="352360" cy="352359"/>
          </a:xfrm>
          <a:prstGeom prst="ellipse">
            <a:avLst/>
          </a:prstGeom>
        </p:spPr>
      </p:pic>
      <p:sp>
        <p:nvSpPr>
          <p:cNvPr id="11" name="Text Placeholder 86" descr="user email">
            <a:extLst>
              <a:ext uri="{FF2B5EF4-FFF2-40B4-BE49-F238E27FC236}">
                <a16:creationId xmlns:a16="http://schemas.microsoft.com/office/drawing/2014/main" id="{515A703F-3D17-4EC3-9BBC-A8BA0AA72202}"/>
              </a:ext>
            </a:extLst>
          </p:cNvPr>
          <p:cNvSpPr txBox="1">
            <a:spLocks/>
          </p:cNvSpPr>
          <p:nvPr/>
        </p:nvSpPr>
        <p:spPr>
          <a:xfrm>
            <a:off x="5735274" y="5885780"/>
            <a:ext cx="3945882" cy="1472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dirty="0">
                <a:solidFill>
                  <a:prstClr val="white"/>
                </a:solidFill>
                <a:effectLst>
                  <a:outerShdw blurRad="38100" dist="38100" dir="2700000" algn="tl">
                    <a:srgbClr val="000000">
                      <a:alpha val="43137"/>
                    </a:srgbClr>
                  </a:outerShdw>
                </a:effectLst>
                <a:latin typeface="Calibri"/>
              </a:rPr>
              <a:t>Email: celeste@saturn.yzu.edu.tw</a:t>
            </a:r>
          </a:p>
        </p:txBody>
      </p:sp>
      <p:pic>
        <p:nvPicPr>
          <p:cNvPr id="12" name="Content Placeholder 99" descr="Link">
            <a:extLst>
              <a:ext uri="{FF2B5EF4-FFF2-40B4-BE49-F238E27FC236}">
                <a16:creationId xmlns:a16="http://schemas.microsoft.com/office/drawing/2014/main" id="{7F61FFAC-A834-45D4-8C5B-135F368B90CA}"/>
              </a:ext>
            </a:extLst>
          </p:cNvPr>
          <p:cNvPicPr>
            <a:picLocks noChangeAspect="1"/>
          </p:cNvPicPr>
          <p:nvPr/>
        </p:nvPicPr>
        <p:blipFill>
          <a:blip r:embed="rId8" cstate="email">
            <a:biLevel thresh="25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10726" y="6325215"/>
            <a:ext cx="352360" cy="352359"/>
          </a:xfrm>
          <a:prstGeom prst="ellipse">
            <a:avLst/>
          </a:prstGeom>
        </p:spPr>
      </p:pic>
      <p:sp>
        <p:nvSpPr>
          <p:cNvPr id="13" name="Text Placeholder 87" descr="user website">
            <a:extLst>
              <a:ext uri="{FF2B5EF4-FFF2-40B4-BE49-F238E27FC236}">
                <a16:creationId xmlns:a16="http://schemas.microsoft.com/office/drawing/2014/main" id="{5D46FF40-5C84-41CD-8FF1-DFE229E22EAD}"/>
              </a:ext>
            </a:extLst>
          </p:cNvPr>
          <p:cNvSpPr txBox="1">
            <a:spLocks/>
          </p:cNvSpPr>
          <p:nvPr/>
        </p:nvSpPr>
        <p:spPr>
          <a:xfrm>
            <a:off x="5735275" y="6368092"/>
            <a:ext cx="5004915" cy="445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dirty="0">
                <a:solidFill>
                  <a:prstClr val="white"/>
                </a:solidFill>
                <a:effectLst>
                  <a:outerShdw blurRad="38100" dist="38100" dir="2700000" algn="tl">
                    <a:srgbClr val="000000">
                      <a:alpha val="43137"/>
                    </a:srgbClr>
                  </a:outerShdw>
                </a:effectLst>
                <a:latin typeface="Calibri"/>
              </a:rPr>
              <a:t>Website: </a:t>
            </a:r>
            <a:r>
              <a:rPr lang="en-US" altLang="zh-TW" sz="1800" dirty="0">
                <a:solidFill>
                  <a:srgbClr val="000000"/>
                </a:solidFill>
                <a:effectLst>
                  <a:outerShdw blurRad="38100" dist="38100" dir="2700000" algn="tl">
                    <a:srgbClr val="000000">
                      <a:alpha val="43137"/>
                    </a:srgbClr>
                  </a:outerShdw>
                </a:effectLst>
                <a:latin typeface="Calibri"/>
                <a:ea typeface="新細明體" panose="02020500000000000000" pitchFamily="18" charset="-120"/>
                <a:hlinkClick r:id="rId10"/>
              </a:rPr>
              <a:t>http://celesteng.mis.yzu.edu.tw/</a:t>
            </a:r>
            <a:r>
              <a:rPr lang="en-US" altLang="zh-TW" sz="1800" dirty="0">
                <a:solidFill>
                  <a:srgbClr val="000000"/>
                </a:solidFill>
                <a:effectLst>
                  <a:outerShdw blurRad="38100" dist="38100" dir="2700000" algn="tl">
                    <a:srgbClr val="000000">
                      <a:alpha val="43137"/>
                    </a:srgbClr>
                  </a:outerShdw>
                </a:effectLst>
                <a:latin typeface="Calibri"/>
                <a:ea typeface="新細明體" panose="02020500000000000000" pitchFamily="18" charset="-120"/>
              </a:rPr>
              <a:t> </a:t>
            </a:r>
            <a:endParaRPr lang="en-US" sz="1800" dirty="0">
              <a:solidFill>
                <a:srgbClr val="000000"/>
              </a:solidFill>
              <a:effectLst>
                <a:outerShdw blurRad="38100" dist="38100" dir="2700000" algn="tl">
                  <a:srgbClr val="000000">
                    <a:alpha val="43137"/>
                  </a:srgbClr>
                </a:outerShdw>
              </a:effectLst>
              <a:latin typeface="Calibri"/>
            </a:endParaRPr>
          </a:p>
        </p:txBody>
      </p:sp>
      <p:pic>
        <p:nvPicPr>
          <p:cNvPr id="15" name="Picture Placeholder 14">
            <a:extLst>
              <a:ext uri="{FF2B5EF4-FFF2-40B4-BE49-F238E27FC236}">
                <a16:creationId xmlns:a16="http://schemas.microsoft.com/office/drawing/2014/main" id="{06F2213A-3381-4C16-9DF8-2BA53345E572}"/>
              </a:ext>
            </a:extLst>
          </p:cNvPr>
          <p:cNvPicPr>
            <a:picLocks noGrp="1" noChangeAspect="1"/>
          </p:cNvPicPr>
          <p:nvPr>
            <p:ph type="pic" idx="1"/>
          </p:nvPr>
        </p:nvPicPr>
        <p:blipFill>
          <a:blip r:embed="rId11">
            <a:extLst>
              <a:ext uri="{28A0092B-C50C-407E-A947-70E740481C1C}">
                <a14:useLocalDpi xmlns:a14="http://schemas.microsoft.com/office/drawing/2010/main" val="0"/>
              </a:ext>
            </a:extLst>
          </a:blip>
          <a:stretch>
            <a:fillRect/>
          </a:stretch>
        </p:blipFill>
        <p:spPr>
          <a:xfrm>
            <a:off x="1869501" y="0"/>
            <a:ext cx="8733563" cy="4578350"/>
          </a:xfrm>
        </p:spPr>
      </p:pic>
    </p:spTree>
    <p:extLst>
      <p:ext uri="{BB962C8B-B14F-4D97-AF65-F5344CB8AC3E}">
        <p14:creationId xmlns:p14="http://schemas.microsoft.com/office/powerpoint/2010/main" val="40988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08924" y="917191"/>
            <a:ext cx="8828646" cy="5472545"/>
          </a:xfrm>
        </p:spPr>
        <p:txBody>
          <a:bodyPr>
            <a:normAutofit/>
          </a:bodyPr>
          <a:lstStyle/>
          <a:p>
            <a:r>
              <a:rPr lang="en-US" altLang="zh-TW" b="1" dirty="0"/>
              <a:t>1| Sentiment Analysis of Product Reviews</a:t>
            </a:r>
            <a:endParaRPr lang="en-US" altLang="zh-TW" dirty="0"/>
          </a:p>
          <a:p>
            <a:r>
              <a:rPr lang="en-US" altLang="zh-TW" b="1" dirty="0"/>
              <a:t>About:</a:t>
            </a:r>
            <a:r>
              <a:rPr lang="en-US" altLang="zh-TW" dirty="0"/>
              <a:t> </a:t>
            </a:r>
            <a:r>
              <a:rPr lang="en-US" altLang="zh-TW" dirty="0">
                <a:hlinkClick r:id="rId2"/>
              </a:rPr>
              <a:t>Sentiment analysis</a:t>
            </a:r>
            <a:r>
              <a:rPr lang="en-US" altLang="zh-TW" dirty="0"/>
              <a:t> is an application in text mining and computational linguistics research to tease out the underlying sentiment in source texts. The in-depth analysis will help </a:t>
            </a:r>
            <a:r>
              <a:rPr lang="en-US" altLang="zh-TW" dirty="0">
                <a:effectLst>
                  <a:outerShdw blurRad="38100" dist="38100" dir="2700000" algn="tl">
                    <a:srgbClr val="000000">
                      <a:alpha val="43137"/>
                    </a:srgbClr>
                  </a:outerShdw>
                </a:effectLst>
                <a:highlight>
                  <a:srgbClr val="FFFF00"/>
                </a:highlight>
              </a:rPr>
              <a:t>uncover market trends and consumer opinions</a:t>
            </a:r>
            <a:r>
              <a:rPr lang="en-US" altLang="zh-TW" dirty="0"/>
              <a:t>, and offer </a:t>
            </a:r>
            <a:r>
              <a:rPr lang="en-US" altLang="zh-TW" dirty="0">
                <a:effectLst>
                  <a:outerShdw blurRad="38100" dist="38100" dir="2700000" algn="tl">
                    <a:srgbClr val="000000">
                      <a:alpha val="43137"/>
                    </a:srgbClr>
                  </a:outerShdw>
                </a:effectLst>
                <a:highlight>
                  <a:srgbClr val="FFFF00"/>
                </a:highlight>
              </a:rPr>
              <a:t>insights for the overall improvement of products</a:t>
            </a:r>
            <a:r>
              <a:rPr lang="en-US" altLang="zh-TW" dirty="0"/>
              <a:t>.</a:t>
            </a:r>
          </a:p>
          <a:p>
            <a:r>
              <a:rPr lang="en-US" altLang="zh-TW" dirty="0"/>
              <a:t>Research paper: </a:t>
            </a:r>
            <a:r>
              <a:rPr lang="en-US" altLang="zh-TW" dirty="0">
                <a:hlinkClick r:id="rId3"/>
              </a:rPr>
              <a:t>http://cs229.stanford.edu/proj2018/report/122.pdf</a:t>
            </a:r>
            <a:r>
              <a:rPr lang="en-US" altLang="zh-TW" dirty="0"/>
              <a:t> </a:t>
            </a:r>
          </a:p>
          <a:p>
            <a:r>
              <a:rPr lang="en-US" altLang="zh-TW" b="1" dirty="0"/>
              <a:t>Dataset Available:</a:t>
            </a:r>
            <a:endParaRPr lang="en-US" altLang="zh-TW" dirty="0"/>
          </a:p>
          <a:p>
            <a:pPr lvl="1" fontAlgn="base"/>
            <a:r>
              <a:rPr lang="en-US" altLang="zh-TW" b="1" dirty="0"/>
              <a:t>Amazon Product Review:</a:t>
            </a:r>
            <a:r>
              <a:rPr lang="en-US" altLang="zh-TW" dirty="0"/>
              <a:t> This dataset is collected from customer reviews of Amazon products. Get the data </a:t>
            </a:r>
            <a:r>
              <a:rPr lang="en-US" altLang="zh-TW" dirty="0">
                <a:hlinkClick r:id="rId4"/>
              </a:rPr>
              <a:t>here</a:t>
            </a:r>
            <a:r>
              <a:rPr lang="en-US" altLang="zh-TW" dirty="0"/>
              <a:t>. </a:t>
            </a:r>
          </a:p>
          <a:p>
            <a:pPr lvl="1" fontAlgn="base"/>
            <a:r>
              <a:rPr lang="en-US" altLang="zh-TW" b="1" dirty="0"/>
              <a:t>Twitter US Airline Sentiment:</a:t>
            </a:r>
            <a:r>
              <a:rPr lang="en-US" altLang="zh-TW" dirty="0"/>
              <a:t> Twitter data scraped from February of 2015 about each of the major US airlines. Get the data </a:t>
            </a:r>
            <a:r>
              <a:rPr lang="en-US" altLang="zh-TW" dirty="0">
                <a:hlinkClick r:id="rId5"/>
              </a:rPr>
              <a:t>here</a:t>
            </a:r>
            <a:r>
              <a:rPr lang="en-US" altLang="zh-TW" dirty="0"/>
              <a:t>.</a:t>
            </a:r>
          </a:p>
          <a:p>
            <a:pPr lvl="1"/>
            <a:endParaRPr lang="en-US" altLang="zh-TW" dirty="0"/>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6"/>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45507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4" name="TextBox 3"/>
          <p:cNvSpPr txBox="1"/>
          <p:nvPr/>
        </p:nvSpPr>
        <p:spPr>
          <a:xfrm>
            <a:off x="1324948" y="6328802"/>
            <a:ext cx="9013370" cy="276999"/>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a:t>
            </a:r>
            <a:r>
              <a:rPr lang="en-US" sz="1200" dirty="0">
                <a:solidFill>
                  <a:prstClr val="black"/>
                </a:solidFill>
                <a:latin typeface="Century Gothic" panose="020B0502020202020204"/>
                <a:hlinkClick r:id="rId2"/>
              </a:rPr>
              <a:t>https://www.kaggle.com/datafiniti/consumer-reviews-of-amazon-products/version/5?select=1429_1.csv</a:t>
            </a:r>
            <a:r>
              <a:rPr lang="en-US" sz="1200" dirty="0">
                <a:solidFill>
                  <a:prstClr val="black"/>
                </a:solidFill>
                <a:latin typeface="Century Gothic" panose="020B0502020202020204"/>
              </a:rPr>
              <a:t> </a:t>
            </a:r>
          </a:p>
        </p:txBody>
      </p:sp>
      <p:pic>
        <p:nvPicPr>
          <p:cNvPr id="8" name="Content Placeholder 7">
            <a:extLst>
              <a:ext uri="{FF2B5EF4-FFF2-40B4-BE49-F238E27FC236}">
                <a16:creationId xmlns:a16="http://schemas.microsoft.com/office/drawing/2014/main" id="{5516792C-B37B-4217-8BC9-AB77E98A844A}"/>
              </a:ext>
            </a:extLst>
          </p:cNvPr>
          <p:cNvPicPr>
            <a:picLocks noGrp="1" noChangeAspect="1"/>
          </p:cNvPicPr>
          <p:nvPr>
            <p:ph idx="1"/>
          </p:nvPr>
        </p:nvPicPr>
        <p:blipFill>
          <a:blip r:embed="rId3"/>
          <a:stretch>
            <a:fillRect/>
          </a:stretch>
        </p:blipFill>
        <p:spPr>
          <a:xfrm>
            <a:off x="1349284" y="1675618"/>
            <a:ext cx="8140586" cy="429263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95DEC49-409A-4E05-A602-F1D2C7BAFAD1}"/>
              </a:ext>
            </a:extLst>
          </p:cNvPr>
          <p:cNvSpPr txBox="1"/>
          <p:nvPr/>
        </p:nvSpPr>
        <p:spPr>
          <a:xfrm>
            <a:off x="1446245" y="941345"/>
            <a:ext cx="5562035" cy="461665"/>
          </a:xfrm>
          <a:prstGeom prst="rect">
            <a:avLst/>
          </a:prstGeom>
          <a:noFill/>
        </p:spPr>
        <p:txBody>
          <a:bodyPr wrap="none" rtlCol="0">
            <a:spAutoFit/>
          </a:bodyPr>
          <a:lstStyle/>
          <a:p>
            <a:pPr marL="342900" indent="-342900">
              <a:buFont typeface="Arial" panose="020B0604020202020204" pitchFamily="34" charset="0"/>
              <a:buChar char="•"/>
            </a:pPr>
            <a:r>
              <a:rPr lang="en-US" altLang="zh-TW" sz="2400" dirty="0"/>
              <a:t>You need to create an account in Kaggle </a:t>
            </a:r>
            <a:endParaRPr lang="zh-TW" altLang="en-US" sz="2400" dirty="0"/>
          </a:p>
        </p:txBody>
      </p:sp>
    </p:spTree>
    <p:extLst>
      <p:ext uri="{BB962C8B-B14F-4D97-AF65-F5344CB8AC3E}">
        <p14:creationId xmlns:p14="http://schemas.microsoft.com/office/powerpoint/2010/main" val="176003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6" y="931872"/>
            <a:ext cx="9461239" cy="5472545"/>
          </a:xfrm>
        </p:spPr>
        <p:txBody>
          <a:bodyPr>
            <a:normAutofit/>
          </a:bodyPr>
          <a:lstStyle/>
          <a:p>
            <a:r>
              <a:rPr lang="en-US" altLang="zh-TW" b="1" dirty="0"/>
              <a:t>2| Stock Prices Prediction</a:t>
            </a:r>
            <a:endParaRPr lang="en-US" altLang="zh-TW" dirty="0"/>
          </a:p>
          <a:p>
            <a:r>
              <a:rPr lang="en-US" altLang="zh-TW" b="1" dirty="0"/>
              <a:t>About: </a:t>
            </a:r>
            <a:r>
              <a:rPr lang="en-US" altLang="zh-TW" dirty="0"/>
              <a:t>Predicting stock prices is a challenging task as it depends on various factors including but not limited to geopolitics, global economy, company’s financial reports and performance, etc. There are </a:t>
            </a:r>
            <a:r>
              <a:rPr lang="en-US" altLang="zh-TW" dirty="0">
                <a:effectLst>
                  <a:outerShdw blurRad="38100" dist="38100" dir="2700000" algn="tl">
                    <a:srgbClr val="000000">
                      <a:alpha val="43137"/>
                    </a:srgbClr>
                  </a:outerShdw>
                </a:effectLst>
                <a:highlight>
                  <a:srgbClr val="C0C0C0"/>
                </a:highlight>
              </a:rPr>
              <a:t>two main approaches to predicting the stock price</a:t>
            </a:r>
            <a:r>
              <a:rPr lang="en-US" altLang="zh-TW" dirty="0"/>
              <a:t>: </a:t>
            </a:r>
            <a:r>
              <a:rPr lang="en-US" altLang="zh-TW" dirty="0">
                <a:effectLst>
                  <a:outerShdw blurRad="38100" dist="38100" dir="2700000" algn="tl">
                    <a:srgbClr val="000000">
                      <a:alpha val="43137"/>
                    </a:srgbClr>
                  </a:outerShdw>
                </a:effectLst>
                <a:highlight>
                  <a:srgbClr val="FFFF00"/>
                </a:highlight>
              </a:rPr>
              <a:t>Technical analysis </a:t>
            </a:r>
            <a:r>
              <a:rPr lang="en-US" altLang="zh-TW" dirty="0"/>
              <a:t>method uses metrics like closing and opening price, the volume traded, adjacent close values etc. of the stock for prediction, whereas </a:t>
            </a:r>
            <a:r>
              <a:rPr lang="en-US" altLang="zh-TW" dirty="0">
                <a:effectLst>
                  <a:outerShdw blurRad="38100" dist="38100" dir="2700000" algn="tl">
                    <a:srgbClr val="000000">
                      <a:alpha val="43137"/>
                    </a:srgbClr>
                  </a:outerShdw>
                </a:effectLst>
                <a:highlight>
                  <a:srgbClr val="FFFF00"/>
                </a:highlight>
              </a:rPr>
              <a:t>qualitative analysis </a:t>
            </a:r>
            <a:r>
              <a:rPr lang="en-US" altLang="zh-TW" dirty="0"/>
              <a:t>looks at external factors like company profile, market situation, political and economic factors, textual information in news, social media and even blogs by the economic analyst.</a:t>
            </a:r>
          </a:p>
          <a:p>
            <a:r>
              <a:rPr lang="en-US" altLang="zh-TW" dirty="0"/>
              <a:t>Research paper: </a:t>
            </a:r>
            <a:r>
              <a:rPr lang="en-US" altLang="zh-TW" dirty="0">
                <a:hlinkClick r:id="rId2"/>
              </a:rPr>
              <a:t>https://www.sciencedirect.com/science/article/pii/S1877050920307924</a:t>
            </a:r>
            <a:r>
              <a:rPr lang="en-US" altLang="zh-TW" dirty="0"/>
              <a:t> .</a:t>
            </a:r>
          </a:p>
          <a:p>
            <a:r>
              <a:rPr lang="en-US" altLang="zh-TW" b="1" dirty="0"/>
              <a:t>Dataset Available:</a:t>
            </a:r>
            <a:endParaRPr lang="en-US" altLang="zh-TW" dirty="0"/>
          </a:p>
          <a:p>
            <a:pPr lvl="1" fontAlgn="base"/>
            <a:r>
              <a:rPr lang="en-US" altLang="zh-TW" b="1" dirty="0"/>
              <a:t>Huge Stock Market Dataset: </a:t>
            </a:r>
            <a:r>
              <a:rPr lang="en-US" altLang="zh-TW" dirty="0"/>
              <a:t>The dataset is a collection of the daily prices and volumes of all US stocks and ETFs. Get the dataset </a:t>
            </a:r>
            <a:r>
              <a:rPr lang="en-US" altLang="zh-TW" dirty="0">
                <a:hlinkClick r:id="rId3"/>
              </a:rPr>
              <a:t>here</a:t>
            </a:r>
            <a:r>
              <a:rPr lang="en-US" altLang="zh-TW" dirty="0"/>
              <a:t>. </a:t>
            </a:r>
          </a:p>
          <a:p>
            <a:pPr lvl="1" fontAlgn="base"/>
            <a:r>
              <a:rPr lang="en-US" altLang="zh-TW" b="1" dirty="0"/>
              <a:t>Daily News for Stock Market Prediction: </a:t>
            </a:r>
            <a:r>
              <a:rPr lang="en-US" altLang="zh-TW" dirty="0"/>
              <a:t>The dataset is a collection of historical news headlines from Reddit </a:t>
            </a:r>
            <a:r>
              <a:rPr lang="en-US" altLang="zh-TW" dirty="0" err="1"/>
              <a:t>WorldNews</a:t>
            </a:r>
            <a:r>
              <a:rPr lang="en-US" altLang="zh-TW" dirty="0"/>
              <a:t> Channel and stock data. Get the data </a:t>
            </a:r>
            <a:r>
              <a:rPr lang="en-US" altLang="zh-TW" dirty="0">
                <a:hlinkClick r:id="rId4"/>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153230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931872"/>
            <a:ext cx="8828646" cy="5472545"/>
          </a:xfrm>
        </p:spPr>
        <p:txBody>
          <a:bodyPr>
            <a:normAutofit/>
          </a:bodyPr>
          <a:lstStyle/>
          <a:p>
            <a:r>
              <a:rPr lang="en-US" altLang="zh-TW" b="1" dirty="0"/>
              <a:t>3| Sales Forecasting</a:t>
            </a:r>
            <a:endParaRPr lang="en-US" altLang="zh-TW" dirty="0"/>
          </a:p>
          <a:p>
            <a:r>
              <a:rPr lang="en-US" altLang="zh-TW" b="1" dirty="0"/>
              <a:t>About:</a:t>
            </a:r>
            <a:r>
              <a:rPr lang="en-US" altLang="zh-TW" dirty="0"/>
              <a:t> The objective of sales forecasting is to </a:t>
            </a:r>
            <a:r>
              <a:rPr lang="en-US" altLang="zh-TW" dirty="0">
                <a:effectLst>
                  <a:outerShdw blurRad="38100" dist="38100" dir="2700000" algn="tl">
                    <a:srgbClr val="000000">
                      <a:alpha val="43137"/>
                    </a:srgbClr>
                  </a:outerShdw>
                </a:effectLst>
                <a:highlight>
                  <a:srgbClr val="FFFF00"/>
                </a:highlight>
              </a:rPr>
              <a:t>estimate the future demand for products or services</a:t>
            </a:r>
            <a:r>
              <a:rPr lang="en-US" altLang="zh-TW" dirty="0"/>
              <a:t>. Some </a:t>
            </a:r>
            <a:r>
              <a:rPr lang="en-US" altLang="zh-TW" dirty="0">
                <a:effectLst>
                  <a:outerShdw blurRad="38100" dist="38100" dir="2700000" algn="tl">
                    <a:srgbClr val="000000">
                      <a:alpha val="43137"/>
                    </a:srgbClr>
                  </a:outerShdw>
                </a:effectLst>
                <a:highlight>
                  <a:srgbClr val="C0C0C0"/>
                </a:highlight>
              </a:rPr>
              <a:t>standard variables used </a:t>
            </a:r>
            <a:r>
              <a:rPr lang="en-US" altLang="zh-TW" dirty="0"/>
              <a:t>in sales forecasting are </a:t>
            </a:r>
          </a:p>
          <a:p>
            <a:pPr lvl="1"/>
            <a:r>
              <a:rPr lang="en-US" altLang="zh-TW" dirty="0">
                <a:solidFill>
                  <a:srgbClr val="FF0000"/>
                </a:solidFill>
                <a:effectLst>
                  <a:outerShdw blurRad="38100" dist="38100" dir="2700000" algn="tl">
                    <a:srgbClr val="000000">
                      <a:alpha val="43137"/>
                    </a:srgbClr>
                  </a:outerShdw>
                </a:effectLst>
              </a:rPr>
              <a:t>past sales data</a:t>
            </a:r>
            <a:r>
              <a:rPr lang="en-US" altLang="zh-TW" dirty="0">
                <a:solidFill>
                  <a:srgbClr val="FF0000"/>
                </a:solidFill>
              </a:rPr>
              <a:t>, </a:t>
            </a:r>
          </a:p>
          <a:p>
            <a:pPr lvl="1"/>
            <a:r>
              <a:rPr lang="en-US" altLang="zh-TW" dirty="0">
                <a:solidFill>
                  <a:srgbClr val="FF0000"/>
                </a:solidFill>
                <a:effectLst>
                  <a:outerShdw blurRad="38100" dist="38100" dir="2700000" algn="tl">
                    <a:srgbClr val="000000">
                      <a:alpha val="43137"/>
                    </a:srgbClr>
                  </a:outerShdw>
                </a:effectLst>
              </a:rPr>
              <a:t>website visits</a:t>
            </a:r>
            <a:r>
              <a:rPr lang="en-US" altLang="zh-TW" dirty="0">
                <a:solidFill>
                  <a:srgbClr val="FF0000"/>
                </a:solidFill>
              </a:rPr>
              <a:t>, </a:t>
            </a:r>
          </a:p>
          <a:p>
            <a:pPr lvl="1"/>
            <a:r>
              <a:rPr lang="en-US" altLang="zh-TW" dirty="0">
                <a:solidFill>
                  <a:srgbClr val="FF0000"/>
                </a:solidFill>
                <a:effectLst>
                  <a:outerShdw blurRad="38100" dist="38100" dir="2700000" algn="tl">
                    <a:srgbClr val="000000">
                      <a:alpha val="43137"/>
                    </a:srgbClr>
                  </a:outerShdw>
                </a:effectLst>
              </a:rPr>
              <a:t>economic trends</a:t>
            </a:r>
            <a:r>
              <a:rPr lang="en-US" altLang="zh-TW" dirty="0"/>
              <a:t>, etc. </a:t>
            </a:r>
          </a:p>
          <a:p>
            <a:r>
              <a:rPr lang="en-US" altLang="zh-TW" dirty="0"/>
              <a:t>More details: </a:t>
            </a:r>
            <a:r>
              <a:rPr lang="en-US" altLang="zh-TW" dirty="0">
                <a:hlinkClick r:id="rId2"/>
              </a:rPr>
              <a:t>https://www.neuraldesigner.com/solutions/sales-forecasting</a:t>
            </a:r>
            <a:r>
              <a:rPr lang="en-US" altLang="zh-TW" dirty="0"/>
              <a:t> .</a:t>
            </a:r>
          </a:p>
          <a:p>
            <a:r>
              <a:rPr lang="en-US" altLang="zh-TW" b="1" dirty="0"/>
              <a:t>Dataset Available:</a:t>
            </a:r>
            <a:endParaRPr lang="en-US" altLang="zh-TW" dirty="0"/>
          </a:p>
          <a:p>
            <a:pPr lvl="1" fontAlgn="base"/>
            <a:r>
              <a:rPr lang="en-US" altLang="zh-TW" b="1" dirty="0"/>
              <a:t>Walmart Store Sales Forecasting:</a:t>
            </a:r>
            <a:r>
              <a:rPr lang="en-US" altLang="zh-TW" dirty="0"/>
              <a:t> It is a collection of historical sales data for 45 Walmart stores located in different regions. Get the data </a:t>
            </a:r>
            <a:r>
              <a:rPr lang="en-US" altLang="zh-TW" dirty="0">
                <a:hlinkClick r:id="rId3"/>
              </a:rPr>
              <a:t>here</a:t>
            </a:r>
            <a:r>
              <a:rPr lang="en-US" altLang="zh-TW" dirty="0"/>
              <a:t>.</a:t>
            </a:r>
          </a:p>
          <a:p>
            <a:pPr lvl="1" fontAlgn="base"/>
            <a:r>
              <a:rPr lang="en-US" altLang="zh-TW" b="1" dirty="0"/>
              <a:t>Retail Sales Forecasting: </a:t>
            </a:r>
            <a:r>
              <a:rPr lang="en-US" altLang="zh-TW" dirty="0"/>
              <a:t>This dataset contains a lot of historical sales data extracted from a Brazilian top retailer. Get the data </a:t>
            </a:r>
            <a:r>
              <a:rPr lang="en-US" altLang="zh-TW" dirty="0">
                <a:hlinkClick r:id="rId4"/>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251572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156997" y="851518"/>
            <a:ext cx="6438121" cy="5472545"/>
          </a:xfrm>
        </p:spPr>
        <p:txBody>
          <a:bodyPr>
            <a:normAutofit/>
          </a:bodyPr>
          <a:lstStyle/>
          <a:p>
            <a:r>
              <a:rPr lang="en-US" altLang="zh-TW" b="1" dirty="0"/>
              <a:t>3| Sales Forecasting</a:t>
            </a:r>
            <a:endParaRPr lang="en-US" altLang="zh-TW" dirty="0"/>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493966" y="4921827"/>
            <a:ext cx="3001347" cy="646331"/>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https://www.neuraldesigner.com/solutions/sales-forecasting</a:t>
            </a:r>
          </a:p>
        </p:txBody>
      </p:sp>
      <p:pic>
        <p:nvPicPr>
          <p:cNvPr id="5" name="Picture 4">
            <a:extLst>
              <a:ext uri="{FF2B5EF4-FFF2-40B4-BE49-F238E27FC236}">
                <a16:creationId xmlns:a16="http://schemas.microsoft.com/office/drawing/2014/main" id="{9318D615-2125-4932-87F3-8B056118CC3E}"/>
              </a:ext>
            </a:extLst>
          </p:cNvPr>
          <p:cNvPicPr>
            <a:picLocks noChangeAspect="1"/>
          </p:cNvPicPr>
          <p:nvPr/>
        </p:nvPicPr>
        <p:blipFill>
          <a:blip r:embed="rId2"/>
          <a:stretch>
            <a:fillRect/>
          </a:stretch>
        </p:blipFill>
        <p:spPr>
          <a:xfrm>
            <a:off x="1236307" y="1306890"/>
            <a:ext cx="6894380" cy="534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736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586204"/>
            <a:ext cx="8828646" cy="4818213"/>
          </a:xfrm>
        </p:spPr>
        <p:txBody>
          <a:bodyPr>
            <a:normAutofit/>
          </a:bodyPr>
          <a:lstStyle/>
          <a:p>
            <a:r>
              <a:rPr lang="en-US" altLang="zh-TW" b="1" dirty="0"/>
              <a:t>4| Movie Ticket Pricing Prediction</a:t>
            </a:r>
            <a:endParaRPr lang="en-US" altLang="zh-TW" dirty="0"/>
          </a:p>
          <a:p>
            <a:r>
              <a:rPr lang="en-US" altLang="zh-TW" b="1" dirty="0"/>
              <a:t>About:</a:t>
            </a:r>
            <a:r>
              <a:rPr lang="en-US" altLang="zh-TW" dirty="0"/>
              <a:t> Machine learning techniques can be used to create personalized services, such as </a:t>
            </a:r>
            <a:r>
              <a:rPr lang="en-US" altLang="zh-TW" dirty="0">
                <a:effectLst>
                  <a:outerShdw blurRad="38100" dist="38100" dir="2700000" algn="tl">
                    <a:srgbClr val="000000">
                      <a:alpha val="43137"/>
                    </a:srgbClr>
                  </a:outerShdw>
                </a:effectLst>
                <a:highlight>
                  <a:srgbClr val="FFFF00"/>
                </a:highlight>
              </a:rPr>
              <a:t>dynamic pricing</a:t>
            </a:r>
            <a:r>
              <a:rPr lang="en-US" altLang="zh-TW" dirty="0"/>
              <a:t>, which can be used for movie ticket booking. </a:t>
            </a:r>
          </a:p>
          <a:p>
            <a:r>
              <a:rPr lang="en-US" altLang="zh-TW" dirty="0"/>
              <a:t>Related site: </a:t>
            </a:r>
            <a:r>
              <a:rPr lang="en-US" altLang="zh-TW" dirty="0">
                <a:hlinkClick r:id="rId2"/>
              </a:rPr>
              <a:t>https://www.skyfilabs.com/project-ideas/movie-ticket-pricing-system-using-machine-learning#</a:t>
            </a:r>
            <a:endParaRPr lang="en-US" altLang="zh-TW" dirty="0"/>
          </a:p>
          <a:p>
            <a:r>
              <a:rPr lang="en-US" altLang="zh-TW" b="1" dirty="0"/>
              <a:t>Dataset Available:</a:t>
            </a:r>
            <a:endParaRPr lang="en-US" altLang="zh-TW" dirty="0"/>
          </a:p>
          <a:p>
            <a:pPr lvl="1" fontAlgn="base"/>
            <a:r>
              <a:rPr lang="en-US" altLang="zh-TW" b="1" dirty="0"/>
              <a:t>TMDB Box Office Prediction:</a:t>
            </a:r>
            <a:r>
              <a:rPr lang="en-US" altLang="zh-TW" dirty="0"/>
              <a:t> In this dataset, you are provided with 7,398 movies and a variety of metadata obtained from The Movie Database (TMDB). Get the data </a:t>
            </a:r>
            <a:r>
              <a:rPr lang="en-US" altLang="zh-TW" dirty="0">
                <a:hlinkClick r:id="rId3"/>
              </a:rPr>
              <a:t>here</a:t>
            </a:r>
            <a:r>
              <a:rPr lang="en-US" altLang="zh-TW" dirty="0"/>
              <a:t>.</a:t>
            </a:r>
          </a:p>
          <a:p>
            <a:pPr lvl="1" fontAlgn="base"/>
            <a:r>
              <a:rPr lang="en-US" altLang="zh-TW" b="1" dirty="0"/>
              <a:t>Cinema Tickets:</a:t>
            </a:r>
            <a:r>
              <a:rPr lang="en-US" altLang="zh-TW" dirty="0"/>
              <a:t> It includes historical data of sale and movies details e.g. cost, cast and crews, and other project details like schedule. Get the data </a:t>
            </a:r>
            <a:r>
              <a:rPr lang="en-US" altLang="zh-TW" dirty="0">
                <a:hlinkClick r:id="rId4"/>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84847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194318"/>
            <a:ext cx="8828646" cy="5453092"/>
          </a:xfrm>
        </p:spPr>
        <p:txBody>
          <a:bodyPr>
            <a:normAutofit/>
          </a:bodyPr>
          <a:lstStyle/>
          <a:p>
            <a:r>
              <a:rPr lang="en-US" altLang="zh-TW" b="1" dirty="0"/>
              <a:t>4| Movie Ticket Pricing Prediction</a:t>
            </a:r>
            <a:endParaRPr lang="en-US" altLang="zh-TW" dirty="0"/>
          </a:p>
          <a:p>
            <a:r>
              <a:rPr lang="en-US" altLang="zh-TW" b="1" dirty="0"/>
              <a:t>Dynamic Pricing:</a:t>
            </a:r>
            <a:endParaRPr lang="en-US" altLang="zh-TW" dirty="0"/>
          </a:p>
          <a:p>
            <a:r>
              <a:rPr lang="en-US" altLang="zh-TW" dirty="0"/>
              <a:t>Dynamic pricing is used to create different prices for different customers, based on their location or other circumstances. This method </a:t>
            </a:r>
            <a:r>
              <a:rPr lang="en-US" altLang="zh-TW" dirty="0">
                <a:highlight>
                  <a:srgbClr val="FFFF00"/>
                </a:highlight>
              </a:rPr>
              <a:t>was first used for American Airlines in the year 1980</a:t>
            </a:r>
            <a:r>
              <a:rPr lang="en-US" altLang="zh-TW" dirty="0"/>
              <a:t>. </a:t>
            </a:r>
          </a:p>
          <a:p>
            <a:pPr lvl="1"/>
            <a:r>
              <a:rPr lang="en-US" altLang="zh-TW" dirty="0"/>
              <a:t>They figured out that </a:t>
            </a:r>
            <a:r>
              <a:rPr lang="en-US" altLang="zh-TW" dirty="0">
                <a:effectLst>
                  <a:outerShdw blurRad="38100" dist="38100" dir="2700000" algn="tl">
                    <a:srgbClr val="000000">
                      <a:alpha val="43137"/>
                    </a:srgbClr>
                  </a:outerShdw>
                </a:effectLst>
              </a:rPr>
              <a:t>not all customers are the same</a:t>
            </a:r>
            <a:r>
              <a:rPr lang="en-US" altLang="zh-TW" dirty="0"/>
              <a:t>, they </a:t>
            </a:r>
            <a:r>
              <a:rPr lang="en-US" altLang="zh-TW" dirty="0">
                <a:effectLst>
                  <a:outerShdw blurRad="38100" dist="38100" dir="2700000" algn="tl">
                    <a:srgbClr val="000000">
                      <a:alpha val="43137"/>
                    </a:srgbClr>
                  </a:outerShdw>
                </a:effectLst>
              </a:rPr>
              <a:t>all have different concerns </a:t>
            </a:r>
            <a:r>
              <a:rPr lang="en-US" altLang="zh-TW" dirty="0"/>
              <a:t>and </a:t>
            </a:r>
            <a:r>
              <a:rPr lang="en-US" altLang="zh-TW" dirty="0">
                <a:effectLst>
                  <a:outerShdw blurRad="38100" dist="38100" dir="2700000" algn="tl">
                    <a:srgbClr val="000000">
                      <a:alpha val="43137"/>
                    </a:srgbClr>
                  </a:outerShdw>
                </a:effectLst>
              </a:rPr>
              <a:t>different priorities</a:t>
            </a:r>
            <a:r>
              <a:rPr lang="en-US" altLang="zh-TW" dirty="0"/>
              <a:t>. </a:t>
            </a:r>
          </a:p>
          <a:p>
            <a:pPr lvl="1"/>
            <a:r>
              <a:rPr lang="en-US" altLang="zh-TW" dirty="0"/>
              <a:t>While </a:t>
            </a:r>
            <a:r>
              <a:rPr lang="en-US" altLang="zh-TW" dirty="0">
                <a:highlight>
                  <a:srgbClr val="FFFF00"/>
                </a:highlight>
              </a:rPr>
              <a:t>some customers want tickets at a cheaper price </a:t>
            </a:r>
            <a:r>
              <a:rPr lang="en-US" altLang="zh-TW" dirty="0"/>
              <a:t>while </a:t>
            </a:r>
            <a:r>
              <a:rPr lang="en-US" altLang="zh-TW" dirty="0">
                <a:highlight>
                  <a:srgbClr val="FFFF00"/>
                </a:highlight>
              </a:rPr>
              <a:t>others want good service</a:t>
            </a:r>
            <a:r>
              <a:rPr lang="en-US" altLang="zh-TW" dirty="0"/>
              <a:t>. </a:t>
            </a:r>
          </a:p>
          <a:p>
            <a:pPr lvl="1"/>
            <a:r>
              <a:rPr lang="en-US" altLang="zh-TW" dirty="0"/>
              <a:t>This method is now used in all </a:t>
            </a:r>
            <a:r>
              <a:rPr lang="en-US" altLang="zh-TW" b="1" dirty="0">
                <a:effectLst>
                  <a:outerShdw blurRad="38100" dist="38100" dir="2700000" algn="tl">
                    <a:srgbClr val="000000">
                      <a:alpha val="43137"/>
                    </a:srgbClr>
                  </a:outerShdw>
                </a:effectLst>
                <a:highlight>
                  <a:srgbClr val="FFFF00"/>
                </a:highlight>
              </a:rPr>
              <a:t>movie booking systems</a:t>
            </a:r>
            <a:r>
              <a:rPr lang="en-US" altLang="zh-TW" dirty="0"/>
              <a:t>. There are some parameters, depends on which the price varies, like whether the customer wants to book a</a:t>
            </a:r>
          </a:p>
          <a:p>
            <a:pPr lvl="2"/>
            <a:r>
              <a:rPr lang="en-US" altLang="zh-TW" sz="1800" dirty="0">
                <a:effectLst>
                  <a:outerShdw blurRad="38100" dist="38100" dir="2700000" algn="tl">
                    <a:srgbClr val="000000">
                      <a:alpha val="43137"/>
                    </a:srgbClr>
                  </a:outerShdw>
                </a:effectLst>
              </a:rPr>
              <a:t>ticket in the front row or the back</a:t>
            </a:r>
            <a:r>
              <a:rPr lang="en-US" altLang="zh-TW" sz="1800" dirty="0"/>
              <a:t>, </a:t>
            </a:r>
          </a:p>
          <a:p>
            <a:pPr lvl="2"/>
            <a:r>
              <a:rPr lang="en-US" altLang="zh-TW" sz="1800" dirty="0"/>
              <a:t>an </a:t>
            </a:r>
            <a:r>
              <a:rPr lang="en-US" altLang="zh-TW" sz="1800" dirty="0">
                <a:effectLst>
                  <a:outerShdw blurRad="38100" dist="38100" dir="2700000" algn="tl">
                    <a:srgbClr val="000000">
                      <a:alpha val="43137"/>
                    </a:srgbClr>
                  </a:outerShdw>
                </a:effectLst>
              </a:rPr>
              <a:t>executive seat or a couple </a:t>
            </a:r>
            <a:r>
              <a:rPr lang="en-US" altLang="zh-TW" sz="1800" dirty="0"/>
              <a:t>of seats. </a:t>
            </a:r>
          </a:p>
          <a:p>
            <a:pPr lvl="2"/>
            <a:r>
              <a:rPr lang="en-US" altLang="zh-TW" sz="1800" b="1" dirty="0">
                <a:effectLst>
                  <a:outerShdw blurRad="38100" dist="38100" dir="2700000" algn="tl">
                    <a:srgbClr val="000000">
                      <a:alpha val="43137"/>
                    </a:srgbClr>
                  </a:outerShdw>
                </a:effectLst>
              </a:rPr>
              <a:t>where</a:t>
            </a:r>
            <a:r>
              <a:rPr lang="en-US" altLang="zh-TW" sz="1800" dirty="0"/>
              <a:t> the movie hall is located and </a:t>
            </a:r>
          </a:p>
          <a:p>
            <a:pPr lvl="2"/>
            <a:r>
              <a:rPr lang="en-US" altLang="zh-TW" sz="1800" b="1" dirty="0">
                <a:effectLst>
                  <a:outerShdw blurRad="38100" dist="38100" dir="2700000" algn="tl">
                    <a:srgbClr val="000000">
                      <a:alpha val="43137"/>
                    </a:srgbClr>
                  </a:outerShdw>
                </a:effectLst>
              </a:rPr>
              <a:t>which show timing </a:t>
            </a:r>
            <a:r>
              <a:rPr lang="en-US" altLang="zh-TW" sz="1800" dirty="0"/>
              <a:t>the customer has chosen.</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9190653" y="5920016"/>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altLang="zh-TW" sz="1200" dirty="0">
                <a:hlinkClick r:id="rId2"/>
              </a:rPr>
              <a:t>https://www.skyfilabs.com/project-ideas/movie-ticket-pricing-system-using-machine-learning#</a:t>
            </a:r>
            <a:endParaRPr lang="en-US" sz="1200" dirty="0">
              <a:solidFill>
                <a:prstClr val="black"/>
              </a:solidFill>
              <a:latin typeface="Century Gothic" panose="020B0502020202020204"/>
            </a:endParaRPr>
          </a:p>
        </p:txBody>
      </p:sp>
    </p:spTree>
    <p:extLst>
      <p:ext uri="{BB962C8B-B14F-4D97-AF65-F5344CB8AC3E}">
        <p14:creationId xmlns:p14="http://schemas.microsoft.com/office/powerpoint/2010/main" val="277932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07" y="210590"/>
            <a:ext cx="8934060" cy="640928"/>
          </a:xfrm>
        </p:spPr>
        <p:txBody>
          <a:bodyPr>
            <a:normAutofit fontScale="90000"/>
          </a:bodyPr>
          <a:lstStyle/>
          <a:p>
            <a:r>
              <a:rPr lang="en-US" dirty="0"/>
              <a:t>Examples of Machine Learning Projects</a:t>
            </a:r>
          </a:p>
        </p:txBody>
      </p:sp>
      <p:sp>
        <p:nvSpPr>
          <p:cNvPr id="3" name="Content Placeholder 2"/>
          <p:cNvSpPr>
            <a:spLocks noGrp="1"/>
          </p:cNvSpPr>
          <p:nvPr>
            <p:ph idx="1"/>
          </p:nvPr>
        </p:nvSpPr>
        <p:spPr>
          <a:xfrm>
            <a:off x="1455577" y="1455576"/>
            <a:ext cx="8828646" cy="4948841"/>
          </a:xfrm>
        </p:spPr>
        <p:txBody>
          <a:bodyPr>
            <a:normAutofit/>
          </a:bodyPr>
          <a:lstStyle/>
          <a:p>
            <a:r>
              <a:rPr lang="en-US" altLang="zh-TW" b="1" dirty="0"/>
              <a:t>5| Music Recommendation</a:t>
            </a:r>
            <a:endParaRPr lang="en-US" altLang="zh-TW" dirty="0"/>
          </a:p>
          <a:p>
            <a:r>
              <a:rPr lang="en-US" altLang="zh-TW" b="1" dirty="0"/>
              <a:t>About: </a:t>
            </a:r>
            <a:r>
              <a:rPr lang="en-US" altLang="zh-TW" dirty="0"/>
              <a:t>Music recommender system can suggest songs to </a:t>
            </a:r>
            <a:r>
              <a:rPr lang="en-US" altLang="zh-TW" dirty="0">
                <a:effectLst>
                  <a:outerShdw blurRad="38100" dist="38100" dir="2700000" algn="tl">
                    <a:srgbClr val="000000">
                      <a:alpha val="43137"/>
                    </a:srgbClr>
                  </a:outerShdw>
                </a:effectLst>
                <a:highlight>
                  <a:srgbClr val="FFFF00"/>
                </a:highlight>
              </a:rPr>
              <a:t>users based on their listening pattern</a:t>
            </a:r>
            <a:r>
              <a:rPr lang="en-US" altLang="zh-TW" dirty="0"/>
              <a:t>.</a:t>
            </a:r>
          </a:p>
          <a:p>
            <a:r>
              <a:rPr lang="en-US" altLang="zh-TW" dirty="0"/>
              <a:t>Related research paper:  </a:t>
            </a:r>
            <a:r>
              <a:rPr lang="en-US" altLang="zh-TW" dirty="0">
                <a:hlinkClick r:id="rId2"/>
              </a:rPr>
              <a:t>https://www.sciencedirect.com/science/article/pii/S1877050919310646</a:t>
            </a:r>
            <a:endParaRPr lang="en-US" altLang="zh-TW" dirty="0"/>
          </a:p>
          <a:p>
            <a:r>
              <a:rPr lang="en-US" altLang="zh-TW" b="1" dirty="0"/>
              <a:t>Dataset Available:</a:t>
            </a:r>
            <a:endParaRPr lang="en-US" altLang="zh-TW" dirty="0"/>
          </a:p>
          <a:p>
            <a:pPr lvl="1" fontAlgn="base"/>
            <a:r>
              <a:rPr lang="en-US" altLang="zh-TW" b="1" dirty="0"/>
              <a:t>WSDM – </a:t>
            </a:r>
            <a:r>
              <a:rPr lang="en-US" altLang="zh-TW" b="1" dirty="0" err="1"/>
              <a:t>KKBox’s</a:t>
            </a:r>
            <a:r>
              <a:rPr lang="en-US" altLang="zh-TW" b="1" dirty="0"/>
              <a:t> Music Recommendation: </a:t>
            </a:r>
            <a:r>
              <a:rPr lang="en-US" altLang="zh-TW" dirty="0"/>
              <a:t>KKBOX provides a training data set consisting information of the first observable listening event for each unique user-song pair within a specific time duration. Get the data </a:t>
            </a:r>
            <a:r>
              <a:rPr lang="en-US" altLang="zh-TW" dirty="0">
                <a:hlinkClick r:id="rId3"/>
              </a:rPr>
              <a:t>here</a:t>
            </a:r>
            <a:r>
              <a:rPr lang="en-US" altLang="zh-TW" dirty="0"/>
              <a:t>.</a:t>
            </a:r>
          </a:p>
          <a:p>
            <a:pPr lvl="1" fontAlgn="base"/>
            <a:r>
              <a:rPr lang="en-US" altLang="zh-TW" b="1" dirty="0"/>
              <a:t>Last.FM:</a:t>
            </a:r>
            <a:r>
              <a:rPr lang="en-US" altLang="zh-TW" dirty="0"/>
              <a:t> This dataset contains social networking, tagging, and music artist listening information from a set of 2k users from Last.fm online music system. Get the data </a:t>
            </a:r>
            <a:r>
              <a:rPr lang="en-US" altLang="zh-TW" dirty="0">
                <a:hlinkClick r:id="rId4"/>
              </a:rPr>
              <a:t>here</a:t>
            </a:r>
            <a:r>
              <a:rPr lang="en-US" altLang="zh-TW" dirty="0"/>
              <a:t>.</a:t>
            </a:r>
          </a:p>
          <a:p>
            <a:endParaRPr lang="en-US"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8381999" y="5974238"/>
            <a:ext cx="3001347" cy="830997"/>
          </a:xfrm>
          <a:prstGeom prst="rect">
            <a:avLst/>
          </a:prstGeom>
          <a:solidFill>
            <a:schemeClr val="accent2">
              <a:lumMod val="40000"/>
              <a:lumOff val="60000"/>
            </a:schemeClr>
          </a:solidFill>
        </p:spPr>
        <p:txBody>
          <a:bodyPr wrap="square" rtlCol="0">
            <a:spAutoFit/>
          </a:bodyPr>
          <a:lstStyle/>
          <a:p>
            <a:pPr defTabSz="457200"/>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2021, </a:t>
            </a:r>
            <a:r>
              <a:rPr lang="en-US" sz="1200" dirty="0">
                <a:solidFill>
                  <a:prstClr val="black"/>
                </a:solidFill>
                <a:latin typeface="Century Gothic" panose="020B0502020202020204"/>
                <a:hlinkClick r:id="rId5"/>
              </a:rPr>
              <a:t>https://analyticsindiamag.com/machine-learning-101-ten-projects-for-high-school-students-to-get-started/</a:t>
            </a:r>
            <a:r>
              <a:rPr lang="en-US" sz="1200" dirty="0">
                <a:solidFill>
                  <a:prstClr val="black"/>
                </a:solidFill>
                <a:latin typeface="Century Gothic" panose="020B0502020202020204"/>
              </a:rPr>
              <a:t> </a:t>
            </a:r>
          </a:p>
        </p:txBody>
      </p:sp>
    </p:spTree>
    <p:extLst>
      <p:ext uri="{BB962C8B-B14F-4D97-AF65-F5344CB8AC3E}">
        <p14:creationId xmlns:p14="http://schemas.microsoft.com/office/powerpoint/2010/main" val="277223041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documentManagement/types"/>
    <ds:schemaRef ds:uri="71af3243-3dd4-4a8d-8c0d-dd76da1f02a5"/>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16c05727-aa75-4e4a-9b5f-8a80a1165891"/>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0</TotalTime>
  <Words>1750</Words>
  <Application>Microsoft Office PowerPoint</Application>
  <PresentationFormat>Widescreen</PresentationFormat>
  <Paragraphs>112</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新細明體</vt:lpstr>
      <vt:lpstr>Tinos</vt:lpstr>
      <vt:lpstr>Arial</vt:lpstr>
      <vt:lpstr>Calibri</vt:lpstr>
      <vt:lpstr>Calibri Light</vt:lpstr>
      <vt:lpstr>Century Gothic</vt:lpstr>
      <vt:lpstr>Wingdings</vt:lpstr>
      <vt:lpstr>RetrospectVTI</vt:lpstr>
      <vt:lpstr>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Examples of Machine Learning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2020-10-10T10:50:20Z</dcterms:created>
  <dcterms:modified xsi:type="dcterms:W3CDTF">2022-02-20T14:31:45Z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