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94" d="100"/>
          <a:sy n="94" d="100"/>
        </p:scale>
        <p:origin x="86" y="43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smtClean="0"/>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83284890-85D2-4D7B-8EF5-15A9C1DB8F42}" type="datetimeFigureOut">
              <a:rPr lang="en-US" smtClean="0"/>
              <a:t>12/13/2017</a:t>
            </a:fld>
            <a:endParaRPr lang="en-US" dirty="0"/>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4FAB73BC-B049-4115-A692-8D63A059BFB8}" type="slidenum">
              <a:rPr lang="en-US" smtClean="0"/>
              <a:pPr/>
              <a:t>‹#›</a:t>
            </a:fld>
            <a:endParaRPr lang="en-US"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55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3412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5101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12/13/2017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86246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C6F822A4-8DA6-4447-9B1F-C5DB58435268}" type="datetimeFigureOut">
              <a:rPr lang="en-US" smtClean="0"/>
              <a:t>12/13/2017</a:t>
            </a:fld>
            <a:endParaRPr lang="en-US" dirty="0"/>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4FAB73BC-B049-4115-A692-8D63A059BFB8}" type="slidenum">
              <a:rPr lang="en-US" smtClean="0"/>
              <a:pPr/>
              <a:t>‹#›</a:t>
            </a:fld>
            <a:endParaRPr lang="en-US" dirty="0"/>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987176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12/13/2017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1254740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12/13/2017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1014666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12/13/2017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8305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12/13/2017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82611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DA16AA21-1863-4931-97CB-99D0A168701B}" type="datetimeFigureOut">
              <a:rPr lang="en-US" smtClean="0"/>
              <a:t>12/13/2017</a:t>
            </a:fld>
            <a:endParaRPr lang="en-US" dirty="0"/>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68261" y="6375679"/>
            <a:ext cx="924342" cy="345796"/>
          </a:xfrm>
        </p:spPr>
        <p:txBody>
          <a:bodyPr/>
          <a:lstStyle/>
          <a:p>
            <a:fld id="{4FAB73BC-B049-4115-A692-8D63A059BFB8}" type="slidenum">
              <a:rPr lang="en-US" smtClean="0"/>
              <a:t>‹#›</a:t>
            </a:fld>
            <a:endParaRPr lang="en-US" dirty="0"/>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920077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3772C379-9A7C-4C87-A116-CBE9F58B04C5}" type="datetimeFigureOut">
              <a:rPr lang="en-US" smtClean="0"/>
              <a:t>12/13/2017</a:t>
            </a:fld>
            <a:endParaRPr lang="en-US" dirty="0"/>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56153" y="6375679"/>
            <a:ext cx="947460" cy="345796"/>
          </a:xfrm>
        </p:spPr>
        <p:txBody>
          <a:bodyPr/>
          <a:lstStyle/>
          <a:p>
            <a:fld id="{4FAB73BC-B049-4115-A692-8D63A059BFB8}" type="slidenum">
              <a:rPr lang="en-US" smtClean="0"/>
              <a:t>‹#›</a:t>
            </a:fld>
            <a:endParaRPr lang="en-US" dirty="0"/>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0285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8664C608-40B1-4030-A28D-5B74BC98ADCE}" type="datetimeFigureOut">
              <a:rPr lang="en-US" smtClean="0"/>
              <a:t>12/13/2017</a:t>
            </a:fld>
            <a:endParaRPr lang="en-US"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4FAB73BC-B049-4115-A692-8D63A059BFB8}" type="slidenum">
              <a:rPr lang="en-US" smtClean="0"/>
              <a:pPr/>
              <a:t>‹#›</a:t>
            </a:fld>
            <a:endParaRPr lang="en-US"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892106947"/>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hf sldNum="0" hdr="0" ftr="0" dt="0"/>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www.forbes.com/sites/jeffkauflin/2017/01/08/the-10-technical-skills-with-explosive-growth-in-job-demand/#73fd598d4f5c"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bentley.edu/prepared/time-for-hybrid-jo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tableau.com/about/blog/2014/12/5-chart-types-youve-never-tried-tableau-35281?inline=true#TableauHistogra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kaggle.com/datasets" TargetMode="External"/><Relationship Id="rId2" Type="http://schemas.openxmlformats.org/officeDocument/2006/relationships/hyperlink" Target="https://www.amazon.com/Lean-Startup-Entrepreneurs-Continuous-Innovation/dp/030788789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8892" y="1056556"/>
            <a:ext cx="7738814" cy="4394988"/>
          </a:xfrm>
        </p:spPr>
        <p:txBody>
          <a:bodyPr/>
          <a:lstStyle/>
          <a:p>
            <a:r>
              <a:rPr lang="en-US" b="1" dirty="0"/>
              <a:t>The 10 Technical Skills </a:t>
            </a:r>
            <a:r>
              <a:rPr lang="en-US" b="1" dirty="0" smtClean="0"/>
              <a:t>In </a:t>
            </a:r>
            <a:r>
              <a:rPr lang="en-US" b="1" dirty="0"/>
              <a:t>Job Demand</a:t>
            </a:r>
            <a:endParaRPr lang="en-US" dirty="0"/>
          </a:p>
        </p:txBody>
      </p:sp>
      <p:sp>
        <p:nvSpPr>
          <p:cNvPr id="3" name="Subtitle 2"/>
          <p:cNvSpPr>
            <a:spLocks noGrp="1"/>
          </p:cNvSpPr>
          <p:nvPr>
            <p:ph type="subTitle" idx="1"/>
          </p:nvPr>
        </p:nvSpPr>
        <p:spPr>
          <a:xfrm>
            <a:off x="149409" y="5136515"/>
            <a:ext cx="9161929" cy="742279"/>
          </a:xfrm>
        </p:spPr>
        <p:txBody>
          <a:bodyPr>
            <a:noAutofit/>
          </a:bodyPr>
          <a:lstStyle/>
          <a:p>
            <a:r>
              <a:rPr lang="en-US" sz="1600" b="1" dirty="0" smtClean="0">
                <a:solidFill>
                  <a:schemeClr val="tx1"/>
                </a:solidFill>
              </a:rPr>
              <a:t>Direct quotes </a:t>
            </a:r>
            <a:r>
              <a:rPr lang="en-US" sz="1600" dirty="0" smtClean="0"/>
              <a:t>from Source: </a:t>
            </a:r>
            <a:r>
              <a:rPr lang="en-US" sz="1600" dirty="0" err="1" smtClean="0"/>
              <a:t>jeff</a:t>
            </a:r>
            <a:r>
              <a:rPr lang="en-US" sz="1600" dirty="0" smtClean="0"/>
              <a:t> </a:t>
            </a:r>
            <a:r>
              <a:rPr lang="en-US" sz="1600" dirty="0" err="1" smtClean="0"/>
              <a:t>kauflin</a:t>
            </a:r>
            <a:r>
              <a:rPr lang="en-US" sz="1600" dirty="0" smtClean="0"/>
              <a:t>, </a:t>
            </a:r>
            <a:r>
              <a:rPr lang="en-US" sz="1600" dirty="0"/>
              <a:t>2017</a:t>
            </a:r>
            <a:r>
              <a:rPr lang="en-US" sz="1600" dirty="0" smtClean="0"/>
              <a:t>, </a:t>
            </a:r>
            <a:r>
              <a:rPr lang="en-US" sz="1600" dirty="0" smtClean="0"/>
              <a:t>“</a:t>
            </a:r>
            <a:r>
              <a:rPr lang="en-US" sz="1600" dirty="0"/>
              <a:t>The 10 Technical Skills With Explosive Growth In Job Demand</a:t>
            </a:r>
            <a:r>
              <a:rPr lang="en-US" sz="1600" b="1" dirty="0" smtClean="0"/>
              <a:t>,</a:t>
            </a:r>
            <a:r>
              <a:rPr lang="en-US" sz="1600" dirty="0" smtClean="0"/>
              <a:t>” </a:t>
            </a:r>
            <a:r>
              <a:rPr lang="en-US" sz="1600" dirty="0"/>
              <a:t>URL: </a:t>
            </a:r>
            <a:r>
              <a:rPr lang="en-US" sz="1200" dirty="0">
                <a:hlinkClick r:id="rId2"/>
              </a:rPr>
              <a:t>https://www.forbes.com/sites/jeffkauflin/2017/01/08/the-10-technical-skills-with-explosive-growth-in-job-demand/#</a:t>
            </a:r>
            <a:r>
              <a:rPr lang="en-US" sz="1200" dirty="0" smtClean="0">
                <a:hlinkClick r:id="rId2"/>
              </a:rPr>
              <a:t>73fd598d4f5c</a:t>
            </a:r>
            <a:r>
              <a:rPr lang="en-US" sz="1600" dirty="0" smtClean="0"/>
              <a:t>, </a:t>
            </a:r>
            <a:r>
              <a:rPr lang="en-US" sz="1600" dirty="0"/>
              <a:t>Forbes</a:t>
            </a:r>
            <a:endParaRPr lang="en-US" sz="1600" dirty="0" smtClean="0"/>
          </a:p>
          <a:p>
            <a:r>
              <a:rPr lang="en-US" sz="1600" dirty="0" smtClean="0"/>
              <a:t>Prepared by: Celeste Ng</a:t>
            </a:r>
            <a:endParaRPr lang="en-US" sz="1600" dirty="0"/>
          </a:p>
        </p:txBody>
      </p:sp>
    </p:spTree>
    <p:extLst>
      <p:ext uri="{BB962C8B-B14F-4D97-AF65-F5344CB8AC3E}">
        <p14:creationId xmlns:p14="http://schemas.microsoft.com/office/powerpoint/2010/main" val="149827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background</a:t>
            </a:r>
            <a:endParaRPr lang="en-US" dirty="0"/>
          </a:p>
        </p:txBody>
      </p:sp>
      <p:sp>
        <p:nvSpPr>
          <p:cNvPr id="3" name="Content Placeholder 2"/>
          <p:cNvSpPr>
            <a:spLocks noGrp="1"/>
          </p:cNvSpPr>
          <p:nvPr>
            <p:ph idx="1"/>
          </p:nvPr>
        </p:nvSpPr>
        <p:spPr/>
        <p:txBody>
          <a:bodyPr>
            <a:normAutofit/>
          </a:bodyPr>
          <a:lstStyle/>
          <a:p>
            <a:r>
              <a:rPr lang="en-US" dirty="0">
                <a:hlinkClick r:id="rId2"/>
              </a:rPr>
              <a:t>Bentley University</a:t>
            </a:r>
            <a:r>
              <a:rPr lang="en-US" dirty="0"/>
              <a:t> commissioned a study to </a:t>
            </a:r>
            <a:r>
              <a:rPr lang="en-US" dirty="0" smtClean="0"/>
              <a:t>find:</a:t>
            </a:r>
          </a:p>
          <a:p>
            <a:pPr lvl="1"/>
            <a:r>
              <a:rPr lang="en-US" dirty="0" smtClean="0"/>
              <a:t>which </a:t>
            </a:r>
            <a:r>
              <a:rPr lang="en-US" dirty="0"/>
              <a:t>business skills are growing in demand. </a:t>
            </a:r>
            <a:endParaRPr lang="en-US" dirty="0" smtClean="0"/>
          </a:p>
          <a:p>
            <a:pPr lvl="1"/>
            <a:r>
              <a:rPr lang="en-US" dirty="0" smtClean="0"/>
              <a:t>By </a:t>
            </a:r>
            <a:r>
              <a:rPr lang="en-US" dirty="0"/>
              <a:t>looking at millions of job listings posted on more than 40,000 online job sites, </a:t>
            </a:r>
            <a:endParaRPr lang="en-US" dirty="0" smtClean="0"/>
          </a:p>
          <a:p>
            <a:pPr lvl="1"/>
            <a:r>
              <a:rPr lang="en-US" u="sng" dirty="0" smtClean="0"/>
              <a:t>jobs </a:t>
            </a:r>
            <a:r>
              <a:rPr lang="en-US" u="sng" dirty="0"/>
              <a:t>analytics firm </a:t>
            </a:r>
            <a:r>
              <a:rPr lang="en-US" dirty="0"/>
              <a:t>Burning Glass determined which skills saw the biggest increases in demand when comparing 2011 to 2015. </a:t>
            </a:r>
            <a:endParaRPr lang="en-US" dirty="0"/>
          </a:p>
        </p:txBody>
      </p:sp>
    </p:spTree>
    <p:extLst>
      <p:ext uri="{BB962C8B-B14F-4D97-AF65-F5344CB8AC3E}">
        <p14:creationId xmlns:p14="http://schemas.microsoft.com/office/powerpoint/2010/main" val="1552886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461" y="382385"/>
            <a:ext cx="8123599" cy="1492132"/>
          </a:xfrm>
        </p:spPr>
        <p:txBody>
          <a:bodyPr>
            <a:normAutofit fontScale="90000"/>
          </a:bodyPr>
          <a:lstStyle/>
          <a:p>
            <a:r>
              <a:rPr lang="en-US" b="1" dirty="0"/>
              <a:t>Technical Skills With The Biggest Increases In Demand: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a:t>
            </a:r>
            <a:r>
              <a:rPr lang="en-US" dirty="0"/>
              <a:t>. Big Data (Information Technology): 3,977%</a:t>
            </a:r>
          </a:p>
          <a:p>
            <a:r>
              <a:rPr lang="en-US" dirty="0"/>
              <a:t>2. Node.js (Design): 2,493%</a:t>
            </a:r>
          </a:p>
          <a:p>
            <a:r>
              <a:rPr lang="en-US" dirty="0"/>
              <a:t>3. Tableau (Research and Analysis): 1,581%</a:t>
            </a:r>
          </a:p>
          <a:p>
            <a:r>
              <a:rPr lang="en-US" dirty="0"/>
              <a:t>4. NoSQL (Information Technology): 1,002%</a:t>
            </a:r>
          </a:p>
          <a:p>
            <a:r>
              <a:rPr lang="en-US" dirty="0"/>
              <a:t>5. Apache Hadoop (Information Technology): 704%</a:t>
            </a:r>
          </a:p>
          <a:p>
            <a:r>
              <a:rPr lang="en-US" dirty="0"/>
              <a:t>6. HTML5 (Information Technology): 612%</a:t>
            </a:r>
          </a:p>
          <a:p>
            <a:r>
              <a:rPr lang="en-US" dirty="0"/>
              <a:t>7. Python (Research and Analysis): 456%</a:t>
            </a:r>
          </a:p>
          <a:p>
            <a:r>
              <a:rPr lang="en-US" dirty="0"/>
              <a:t>8. Oracle (Sales): 382%</a:t>
            </a:r>
          </a:p>
          <a:p>
            <a:r>
              <a:rPr lang="en-US" dirty="0"/>
              <a:t>9. JSON (Information Technology): 318%</a:t>
            </a:r>
          </a:p>
          <a:p>
            <a:r>
              <a:rPr lang="en-US" dirty="0"/>
              <a:t>10. Salesforce CRM (Sales): 292%</a:t>
            </a:r>
          </a:p>
          <a:p>
            <a:endParaRPr lang="en-US" dirty="0"/>
          </a:p>
        </p:txBody>
      </p:sp>
    </p:spTree>
    <p:extLst>
      <p:ext uri="{BB962C8B-B14F-4D97-AF65-F5344CB8AC3E}">
        <p14:creationId xmlns:p14="http://schemas.microsoft.com/office/powerpoint/2010/main" val="976159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461" y="382385"/>
            <a:ext cx="8123599" cy="1492132"/>
          </a:xfrm>
        </p:spPr>
        <p:txBody>
          <a:bodyPr>
            <a:normAutofit/>
          </a:bodyPr>
          <a:lstStyle/>
          <a:p>
            <a:r>
              <a:rPr lang="en-US" b="1" dirty="0" smtClean="0"/>
              <a:t>Big data</a:t>
            </a:r>
            <a:endParaRPr lang="en-US" dirty="0"/>
          </a:p>
        </p:txBody>
      </p:sp>
      <p:sp>
        <p:nvSpPr>
          <p:cNvPr id="3" name="Content Placeholder 2"/>
          <p:cNvSpPr>
            <a:spLocks noGrp="1"/>
          </p:cNvSpPr>
          <p:nvPr>
            <p:ph idx="1"/>
          </p:nvPr>
        </p:nvSpPr>
        <p:spPr/>
        <p:txBody>
          <a:bodyPr>
            <a:normAutofit/>
          </a:bodyPr>
          <a:lstStyle/>
          <a:p>
            <a:r>
              <a:rPr lang="en-US" b="1" dirty="0"/>
              <a:t>Big data</a:t>
            </a:r>
            <a:r>
              <a:rPr lang="en-US" dirty="0"/>
              <a:t> expertise saw the largest increase in demand. </a:t>
            </a:r>
            <a:endParaRPr lang="en-US" dirty="0" smtClean="0"/>
          </a:p>
          <a:p>
            <a:r>
              <a:rPr lang="en-US" dirty="0" smtClean="0"/>
              <a:t>Big </a:t>
            </a:r>
            <a:r>
              <a:rPr lang="en-US" dirty="0"/>
              <a:t>data has become a buzzword with a hazy meaning—there’s no standard definition for how much data justifies the term “big data.” </a:t>
            </a:r>
            <a:endParaRPr lang="en-US" dirty="0" smtClean="0"/>
          </a:p>
          <a:p>
            <a:r>
              <a:rPr lang="en-US" dirty="0" smtClean="0"/>
              <a:t>But </a:t>
            </a:r>
            <a:r>
              <a:rPr lang="en-US" dirty="0"/>
              <a:t>companies looking for </a:t>
            </a:r>
            <a:r>
              <a:rPr lang="en-US" dirty="0">
                <a:solidFill>
                  <a:srgbClr val="FF0000"/>
                </a:solidFill>
              </a:rPr>
              <a:t>big data skills </a:t>
            </a:r>
            <a:r>
              <a:rPr lang="en-US" dirty="0"/>
              <a:t>generally need </a:t>
            </a:r>
            <a:r>
              <a:rPr lang="en-US" dirty="0">
                <a:solidFill>
                  <a:srgbClr val="FF0000"/>
                </a:solidFill>
              </a:rPr>
              <a:t>to organize and interpret a quantity of information</a:t>
            </a:r>
            <a:r>
              <a:rPr lang="en-US" dirty="0"/>
              <a:t> so large that it can’t be handled by traditional data processing tools</a:t>
            </a:r>
            <a:r>
              <a:rPr lang="en-US" dirty="0" smtClean="0"/>
              <a:t>.</a:t>
            </a:r>
          </a:p>
          <a:p>
            <a:r>
              <a:rPr lang="en-US" dirty="0" smtClean="0"/>
              <a:t> </a:t>
            </a:r>
            <a:r>
              <a:rPr lang="en-US" dirty="0"/>
              <a:t>As an example, think about the number of tweets, likes and retweets that happen every day. If you’d like to analyze patterns on Twitter that emerge over time, you’re likely working with big data. </a:t>
            </a:r>
            <a:endParaRPr lang="en-US" dirty="0"/>
          </a:p>
        </p:txBody>
      </p:sp>
    </p:spTree>
    <p:extLst>
      <p:ext uri="{BB962C8B-B14F-4D97-AF65-F5344CB8AC3E}">
        <p14:creationId xmlns:p14="http://schemas.microsoft.com/office/powerpoint/2010/main" val="2884324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461" y="382385"/>
            <a:ext cx="8123599" cy="1492132"/>
          </a:xfrm>
        </p:spPr>
        <p:txBody>
          <a:bodyPr>
            <a:normAutofit/>
          </a:bodyPr>
          <a:lstStyle/>
          <a:p>
            <a:r>
              <a:rPr lang="en-US" b="1" dirty="0"/>
              <a:t>Tableau</a:t>
            </a:r>
            <a:endParaRPr lang="en-US" dirty="0"/>
          </a:p>
        </p:txBody>
      </p:sp>
      <p:sp>
        <p:nvSpPr>
          <p:cNvPr id="3" name="Content Placeholder 2"/>
          <p:cNvSpPr>
            <a:spLocks noGrp="1"/>
          </p:cNvSpPr>
          <p:nvPr>
            <p:ph idx="1"/>
          </p:nvPr>
        </p:nvSpPr>
        <p:spPr/>
        <p:txBody>
          <a:bodyPr>
            <a:normAutofit/>
          </a:bodyPr>
          <a:lstStyle/>
          <a:p>
            <a:r>
              <a:rPr lang="en-US" b="1" dirty="0"/>
              <a:t>Tableau </a:t>
            </a:r>
            <a:r>
              <a:rPr lang="en-US" dirty="0"/>
              <a:t>is a data visualization tool that saw the third-largest surge in demand. Tableau lets you create advanced charts and graphs, like </a:t>
            </a:r>
            <a:r>
              <a:rPr lang="en-US" dirty="0">
                <a:hlinkClick r:id="rId2"/>
              </a:rPr>
              <a:t>this</a:t>
            </a:r>
            <a:r>
              <a:rPr lang="en-US" dirty="0"/>
              <a:t>, and requires no coding. </a:t>
            </a:r>
            <a:endParaRPr lang="en-US" dirty="0"/>
          </a:p>
        </p:txBody>
      </p:sp>
    </p:spTree>
    <p:extLst>
      <p:ext uri="{BB962C8B-B14F-4D97-AF65-F5344CB8AC3E}">
        <p14:creationId xmlns:p14="http://schemas.microsoft.com/office/powerpoint/2010/main" val="2233688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461" y="382385"/>
            <a:ext cx="8123599" cy="1492132"/>
          </a:xfrm>
        </p:spPr>
        <p:txBody>
          <a:bodyPr>
            <a:normAutofit/>
          </a:bodyPr>
          <a:lstStyle/>
          <a:p>
            <a:r>
              <a:rPr lang="en-US" b="1" dirty="0"/>
              <a:t>NoSQL</a:t>
            </a:r>
            <a:endParaRPr lang="en-US" dirty="0"/>
          </a:p>
        </p:txBody>
      </p:sp>
      <p:sp>
        <p:nvSpPr>
          <p:cNvPr id="3" name="Content Placeholder 2"/>
          <p:cNvSpPr>
            <a:spLocks noGrp="1"/>
          </p:cNvSpPr>
          <p:nvPr>
            <p:ph idx="1"/>
          </p:nvPr>
        </p:nvSpPr>
        <p:spPr/>
        <p:txBody>
          <a:bodyPr>
            <a:normAutofit lnSpcReduction="10000"/>
          </a:bodyPr>
          <a:lstStyle/>
          <a:p>
            <a:r>
              <a:rPr lang="en-US" dirty="0" smtClean="0"/>
              <a:t>A database </a:t>
            </a:r>
            <a:r>
              <a:rPr lang="en-US" dirty="0"/>
              <a:t>technology that enables storing and analyzing large amounts of data. </a:t>
            </a:r>
            <a:endParaRPr lang="en-US" dirty="0" smtClean="0"/>
          </a:p>
          <a:p>
            <a:r>
              <a:rPr lang="en-US" dirty="0" smtClean="0"/>
              <a:t>MySQL </a:t>
            </a:r>
            <a:r>
              <a:rPr lang="en-US" dirty="0"/>
              <a:t>and Oracle databases are older and more traditional tools, and they’re designed to </a:t>
            </a:r>
            <a:r>
              <a:rPr lang="en-US" u="sng" dirty="0"/>
              <a:t>run on a single machine</a:t>
            </a:r>
            <a:r>
              <a:rPr lang="en-US" dirty="0"/>
              <a:t>, says David </a:t>
            </a:r>
            <a:r>
              <a:rPr lang="en-US" dirty="0" err="1"/>
              <a:t>Oury</a:t>
            </a:r>
            <a:r>
              <a:rPr lang="en-US" dirty="0"/>
              <a:t>, data science development director at Bentley University who teaches classes in data mining and machine learning. </a:t>
            </a:r>
            <a:endParaRPr lang="en-US" dirty="0" smtClean="0"/>
          </a:p>
          <a:p>
            <a:r>
              <a:rPr lang="en-US" dirty="0" smtClean="0"/>
              <a:t>“</a:t>
            </a:r>
            <a:r>
              <a:rPr lang="en-US" dirty="0"/>
              <a:t>NoSQL is designed to </a:t>
            </a:r>
            <a:r>
              <a:rPr lang="en-US" u="sng" dirty="0"/>
              <a:t>run on as many machines as you throw </a:t>
            </a:r>
            <a:r>
              <a:rPr lang="en-US" dirty="0"/>
              <a:t>at it. As you </a:t>
            </a:r>
            <a:r>
              <a:rPr lang="en-US" u="sng" dirty="0"/>
              <a:t>add a machine, you add more storage and processing power</a:t>
            </a:r>
            <a:r>
              <a:rPr lang="en-US" dirty="0"/>
              <a:t>.” The explosion of data over the past decade has created a growing need for more powerful databases like NoSQL.</a:t>
            </a:r>
            <a:endParaRPr lang="en-US" dirty="0"/>
          </a:p>
        </p:txBody>
      </p:sp>
    </p:spTree>
    <p:extLst>
      <p:ext uri="{BB962C8B-B14F-4D97-AF65-F5344CB8AC3E}">
        <p14:creationId xmlns:p14="http://schemas.microsoft.com/office/powerpoint/2010/main" val="2301151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461" y="382385"/>
            <a:ext cx="8123599" cy="1492132"/>
          </a:xfrm>
        </p:spPr>
        <p:txBody>
          <a:bodyPr>
            <a:normAutofit/>
          </a:bodyPr>
          <a:lstStyle/>
          <a:p>
            <a:r>
              <a:rPr lang="en-US" b="1" dirty="0"/>
              <a:t>Python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I</a:t>
            </a:r>
            <a:r>
              <a:rPr lang="en-US" dirty="0" smtClean="0"/>
              <a:t>t’s </a:t>
            </a:r>
            <a:r>
              <a:rPr lang="en-US" dirty="0"/>
              <a:t>one of the most important programming languages to learn. It’s a </a:t>
            </a:r>
            <a:r>
              <a:rPr lang="en-US" dirty="0">
                <a:solidFill>
                  <a:srgbClr val="FF0000"/>
                </a:solidFill>
              </a:rPr>
              <a:t>general-purpose language </a:t>
            </a:r>
            <a:r>
              <a:rPr lang="en-US" dirty="0"/>
              <a:t>that </a:t>
            </a:r>
            <a:r>
              <a:rPr lang="en-US" dirty="0" smtClean="0"/>
              <a:t>handles:</a:t>
            </a:r>
          </a:p>
          <a:p>
            <a:pPr lvl="1"/>
            <a:r>
              <a:rPr lang="en-US" dirty="0" smtClean="0"/>
              <a:t>data </a:t>
            </a:r>
            <a:r>
              <a:rPr lang="en-US" dirty="0"/>
              <a:t>processing, visualization and machine learning. </a:t>
            </a:r>
            <a:endParaRPr lang="en-US" dirty="0" smtClean="0"/>
          </a:p>
          <a:p>
            <a:r>
              <a:rPr lang="en-US" dirty="0" smtClean="0"/>
              <a:t>It’s </a:t>
            </a:r>
            <a:r>
              <a:rPr lang="en-US" u="sng" dirty="0"/>
              <a:t>simpler</a:t>
            </a:r>
            <a:r>
              <a:rPr lang="en-US" dirty="0"/>
              <a:t> than older, high-powered languages like Java</a:t>
            </a:r>
            <a:r>
              <a:rPr lang="en-US" dirty="0" smtClean="0"/>
              <a:t>.</a:t>
            </a:r>
          </a:p>
          <a:p>
            <a:r>
              <a:rPr lang="en-US" dirty="0" smtClean="0"/>
              <a:t>Python </a:t>
            </a:r>
            <a:r>
              <a:rPr lang="en-US" dirty="0"/>
              <a:t>is </a:t>
            </a:r>
            <a:r>
              <a:rPr lang="en-US" u="sng" dirty="0"/>
              <a:t>less precise</a:t>
            </a:r>
            <a:r>
              <a:rPr lang="en-US" dirty="0"/>
              <a:t>, but lets you </a:t>
            </a:r>
            <a:r>
              <a:rPr lang="en-US" dirty="0">
                <a:solidFill>
                  <a:srgbClr val="FF0000"/>
                </a:solidFill>
              </a:rPr>
              <a:t>accomplish high-level tasks more quickly</a:t>
            </a:r>
            <a:r>
              <a:rPr lang="en-US" dirty="0"/>
              <a:t>. </a:t>
            </a:r>
            <a:endParaRPr lang="en-US" dirty="0" smtClean="0"/>
          </a:p>
          <a:p>
            <a:r>
              <a:rPr lang="en-US" dirty="0" smtClean="0"/>
              <a:t>Building </a:t>
            </a:r>
            <a:r>
              <a:rPr lang="en-US" dirty="0"/>
              <a:t>a program in Python might take 30 minutes instead of the three hours it would take to do in Java, so Python lets you build a product more quickly. </a:t>
            </a:r>
            <a:r>
              <a:rPr lang="en-US" dirty="0" smtClean="0"/>
              <a:t> (….This </a:t>
            </a:r>
            <a:r>
              <a:rPr lang="en-US" dirty="0"/>
              <a:t>concept of launching a product quickly to see how users react is the basis for the bestselling startup handbook written by Eric </a:t>
            </a:r>
            <a:r>
              <a:rPr lang="en-US" dirty="0" err="1"/>
              <a:t>Ries</a:t>
            </a:r>
            <a:r>
              <a:rPr lang="en-US" dirty="0"/>
              <a:t>, </a:t>
            </a:r>
            <a:r>
              <a:rPr lang="en-US" dirty="0">
                <a:hlinkClick r:id="rId2"/>
              </a:rPr>
              <a:t>The Lean Startup</a:t>
            </a:r>
            <a:r>
              <a:rPr lang="en-US" dirty="0" smtClean="0"/>
              <a:t>.)</a:t>
            </a:r>
          </a:p>
          <a:p>
            <a:r>
              <a:rPr lang="en-US" b="1" dirty="0" smtClean="0">
                <a:solidFill>
                  <a:srgbClr val="FF0000"/>
                </a:solidFill>
              </a:rPr>
              <a:t>** </a:t>
            </a:r>
            <a:r>
              <a:rPr lang="en-US" dirty="0" smtClean="0"/>
              <a:t>After </a:t>
            </a:r>
            <a:r>
              <a:rPr lang="en-US" dirty="0"/>
              <a:t>choosing either Python or </a:t>
            </a:r>
            <a:r>
              <a:rPr lang="en-US" dirty="0" smtClean="0"/>
              <a:t>R [</a:t>
            </a:r>
            <a:r>
              <a:rPr lang="en-US" dirty="0"/>
              <a:t>statistical programming </a:t>
            </a:r>
            <a:r>
              <a:rPr lang="en-US" dirty="0" smtClean="0"/>
              <a:t>language], </a:t>
            </a:r>
            <a:r>
              <a:rPr lang="en-US" dirty="0"/>
              <a:t>search for a data set you think is interesting. You can Google for some information, like crime data, or go to Kaggle.com to find </a:t>
            </a:r>
            <a:r>
              <a:rPr lang="en-US" dirty="0">
                <a:hlinkClick r:id="rId3"/>
              </a:rPr>
              <a:t>sample data sets</a:t>
            </a:r>
            <a:r>
              <a:rPr lang="en-US" dirty="0"/>
              <a:t>. Using Python or R, try to analyze the data, and set a goal for what you want to accomplish</a:t>
            </a:r>
            <a:endParaRPr lang="en-US" dirty="0"/>
          </a:p>
        </p:txBody>
      </p:sp>
    </p:spTree>
    <p:extLst>
      <p:ext uri="{BB962C8B-B14F-4D97-AF65-F5344CB8AC3E}">
        <p14:creationId xmlns:p14="http://schemas.microsoft.com/office/powerpoint/2010/main" val="1865989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248</TotalTime>
  <Words>556</Words>
  <Application>Microsoft Office PowerPoint</Application>
  <PresentationFormat>On-screen Show (4:3)</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Gill Sans MT</vt:lpstr>
      <vt:lpstr>Impact</vt:lpstr>
      <vt:lpstr>Badge</vt:lpstr>
      <vt:lpstr>The 10 Technical Skills In Job Demand</vt:lpstr>
      <vt:lpstr>Study background</vt:lpstr>
      <vt:lpstr>Technical Skills With The Biggest Increases In Demand:</vt:lpstr>
      <vt:lpstr>Big data</vt:lpstr>
      <vt:lpstr>Tableau</vt:lpstr>
      <vt:lpstr>NoSQL</vt:lpstr>
      <vt:lpstr>Python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analytics tools</dc:title>
  <dc:creator>Celeste Ng</dc:creator>
  <cp:lastModifiedBy>user</cp:lastModifiedBy>
  <cp:revision>17</cp:revision>
  <dcterms:created xsi:type="dcterms:W3CDTF">2017-12-13T01:57:38Z</dcterms:created>
  <dcterms:modified xsi:type="dcterms:W3CDTF">2017-12-13T06:41:46Z</dcterms:modified>
</cp:coreProperties>
</file>