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4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701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7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7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40346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024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5490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07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DA16AA21-1863-4931-97CB-99D0A168701B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12352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3772C379-9A7C-4C87-A116-CBE9F58B04C5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339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61963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rbes.com/sites/bernardmarr/2017/07/20/the-7-best-data-visualization-tools-in-2017/#605100896c3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daq.com/article/bear-of-the-day-tableau-data-cm816853" TargetMode="External"/><Relationship Id="rId2" Type="http://schemas.openxmlformats.org/officeDocument/2006/relationships/hyperlink" Target="https://www.tableau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lik.com/u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usionchart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ghchart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wrapper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sens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Big data analytics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063" y="5279954"/>
            <a:ext cx="7709819" cy="74227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Direct quotes </a:t>
            </a:r>
            <a:r>
              <a:rPr lang="en-US" dirty="0" smtClean="0"/>
              <a:t>from Source: Bernard Marr, </a:t>
            </a:r>
            <a:r>
              <a:rPr lang="en-US" dirty="0"/>
              <a:t>2017</a:t>
            </a:r>
            <a:r>
              <a:rPr lang="en-US" dirty="0" smtClean="0"/>
              <a:t>, “</a:t>
            </a:r>
            <a:r>
              <a:rPr lang="en-US" b="1" dirty="0"/>
              <a:t>The 7 Best Data Visualization Tools In </a:t>
            </a:r>
            <a:r>
              <a:rPr lang="en-US" b="1" dirty="0" smtClean="0"/>
              <a:t>2017,</a:t>
            </a:r>
            <a:r>
              <a:rPr lang="en-US" dirty="0" smtClean="0"/>
              <a:t>” </a:t>
            </a:r>
            <a:r>
              <a:rPr lang="en-US" dirty="0"/>
              <a:t>URL: </a:t>
            </a:r>
            <a:r>
              <a:rPr lang="en-US" dirty="0">
                <a:hlinkClick r:id="rId2"/>
              </a:rPr>
              <a:t>https://www.forbes.com/sites/bernardmarr/2017/07/20/the-7-best-data-visualization-tools-in-2017/#</a:t>
            </a:r>
            <a:r>
              <a:rPr lang="en-US" dirty="0" smtClean="0">
                <a:hlinkClick r:id="rId2"/>
              </a:rPr>
              <a:t>605100896c30</a:t>
            </a:r>
            <a:r>
              <a:rPr lang="en-US" dirty="0" smtClean="0"/>
              <a:t>, </a:t>
            </a:r>
            <a:r>
              <a:rPr lang="en-US" dirty="0"/>
              <a:t>Forbes</a:t>
            </a:r>
            <a:endParaRPr lang="en-US" dirty="0" smtClean="0"/>
          </a:p>
          <a:p>
            <a:r>
              <a:rPr lang="en-US" dirty="0" smtClean="0"/>
              <a:t>Prepared by: Celeste 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b="1" dirty="0" smtClean="0">
                <a:hlinkClick r:id="rId2"/>
              </a:rPr>
              <a:t>Tableau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grand </a:t>
            </a:r>
            <a:r>
              <a:rPr lang="en-US" dirty="0"/>
              <a:t>master of data visualization software and for good reason. </a:t>
            </a:r>
            <a:endParaRPr lang="en-US" dirty="0" smtClean="0"/>
          </a:p>
          <a:p>
            <a:r>
              <a:rPr lang="en-US" dirty="0" smtClean="0"/>
              <a:t>Has a </a:t>
            </a:r>
            <a:r>
              <a:rPr lang="en-US" dirty="0"/>
              <a:t>very large customer base of </a:t>
            </a:r>
            <a:r>
              <a:rPr lang="en-US" dirty="0">
                <a:hlinkClick r:id="rId3"/>
              </a:rPr>
              <a:t>57,000+</a:t>
            </a:r>
            <a:r>
              <a:rPr lang="en-US" dirty="0"/>
              <a:t> accounts across many industries due to </a:t>
            </a:r>
            <a:r>
              <a:rPr lang="en-US" dirty="0" smtClean="0"/>
              <a:t>its:</a:t>
            </a:r>
          </a:p>
          <a:p>
            <a:pPr lvl="1"/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simplicity of use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produce </a:t>
            </a:r>
            <a:r>
              <a:rPr lang="en-US" dirty="0">
                <a:solidFill>
                  <a:srgbClr val="00B050"/>
                </a:solidFill>
              </a:rPr>
              <a:t>interactive visualizations </a:t>
            </a:r>
            <a:r>
              <a:rPr lang="en-US" dirty="0"/>
              <a:t>far beyond those provided by general BI solutions.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particularly well suited to handling the huge and very fast-changing </a:t>
            </a:r>
            <a:r>
              <a:rPr lang="en-US" dirty="0">
                <a:solidFill>
                  <a:srgbClr val="00B050"/>
                </a:solidFill>
              </a:rPr>
              <a:t>datasets</a:t>
            </a:r>
            <a:r>
              <a:rPr lang="en-US" dirty="0"/>
              <a:t> which are used </a:t>
            </a:r>
            <a:r>
              <a:rPr lang="en-US" dirty="0" smtClean="0"/>
              <a:t>in:</a:t>
            </a:r>
          </a:p>
          <a:p>
            <a:pPr lvl="1"/>
            <a:r>
              <a:rPr lang="en-US" dirty="0" smtClean="0"/>
              <a:t>Big </a:t>
            </a:r>
            <a:r>
              <a:rPr lang="en-US" dirty="0"/>
              <a:t>Data operations, including </a:t>
            </a:r>
            <a:endParaRPr lang="en-US" dirty="0" smtClean="0"/>
          </a:p>
          <a:p>
            <a:pPr lvl="1"/>
            <a:r>
              <a:rPr lang="en-US" dirty="0" smtClean="0"/>
              <a:t>Artificial intelligence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Machine learning applications</a:t>
            </a:r>
          </a:p>
          <a:p>
            <a:pPr marL="205740" lvl="1" indent="0">
              <a:buNone/>
            </a:pPr>
            <a:r>
              <a:rPr lang="en-US" dirty="0"/>
              <a:t>(</a:t>
            </a:r>
            <a:r>
              <a:rPr lang="en-US" dirty="0" smtClean="0"/>
              <a:t>thanks </a:t>
            </a:r>
            <a:r>
              <a:rPr lang="en-US" dirty="0"/>
              <a:t>to integration with a large number of advanced database solutions including Hadoop, Amazon AWS, My SQL, SAP and Teradata</a:t>
            </a:r>
            <a:r>
              <a:rPr lang="en-US" dirty="0" smtClean="0"/>
              <a:t>.)</a:t>
            </a:r>
          </a:p>
          <a:p>
            <a:r>
              <a:rPr lang="en-US" dirty="0" smtClean="0"/>
              <a:t> …. create </a:t>
            </a:r>
            <a:r>
              <a:rPr lang="en-US" dirty="0"/>
              <a:t>graphics and visualizations </a:t>
            </a:r>
            <a:r>
              <a:rPr lang="en-US" dirty="0" smtClean="0"/>
              <a:t>… to </a:t>
            </a:r>
            <a:r>
              <a:rPr lang="en-US" dirty="0"/>
              <a:t>make them easy for humans to understand.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b="1" dirty="0" err="1" smtClean="0">
                <a:hlinkClick r:id="rId2"/>
              </a:rPr>
              <a:t>Qlikview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other major player in this space and Tableau’s biggest competitor.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vendor has over 40,000 customer accounts across over 100 countries, and those that use it frequently cite its </a:t>
            </a:r>
            <a:r>
              <a:rPr lang="en-US" dirty="0">
                <a:solidFill>
                  <a:srgbClr val="00B050"/>
                </a:solidFill>
              </a:rPr>
              <a:t>highly customizable setup </a:t>
            </a:r>
            <a:r>
              <a:rPr lang="en-US" dirty="0"/>
              <a:t>and wide feature range as a key advantage. </a:t>
            </a:r>
            <a:endParaRPr lang="en-US" dirty="0" smtClean="0"/>
          </a:p>
          <a:p>
            <a:r>
              <a:rPr lang="en-US" dirty="0" smtClean="0"/>
              <a:t>However, </a:t>
            </a:r>
            <a:r>
              <a:rPr lang="en-US" dirty="0"/>
              <a:t>can mean that it </a:t>
            </a:r>
            <a:r>
              <a:rPr lang="en-US" dirty="0">
                <a:solidFill>
                  <a:srgbClr val="00B050"/>
                </a:solidFill>
              </a:rPr>
              <a:t>takes more time to get to grips </a:t>
            </a:r>
            <a:r>
              <a:rPr lang="en-US" dirty="0"/>
              <a:t>with and use it to its full potential.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 to its data visualization capabilities </a:t>
            </a:r>
            <a:r>
              <a:rPr lang="en-US" dirty="0" err="1"/>
              <a:t>Qlikview</a:t>
            </a:r>
            <a:r>
              <a:rPr lang="en-US" dirty="0"/>
              <a:t> offers </a:t>
            </a:r>
            <a:r>
              <a:rPr lang="en-US" dirty="0">
                <a:solidFill>
                  <a:srgbClr val="00B050"/>
                </a:solidFill>
              </a:rPr>
              <a:t>powerful business intelligence, analytics and enterprise reporting </a:t>
            </a:r>
            <a:r>
              <a:rPr lang="en-US" dirty="0" smtClean="0">
                <a:solidFill>
                  <a:srgbClr val="00B050"/>
                </a:solidFill>
              </a:rPr>
              <a:t>capabilities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Is commonly </a:t>
            </a:r>
            <a:r>
              <a:rPr lang="en-US" dirty="0"/>
              <a:t>used alongside its </a:t>
            </a:r>
            <a:r>
              <a:rPr lang="en-US" dirty="0">
                <a:solidFill>
                  <a:srgbClr val="00B050"/>
                </a:solidFill>
              </a:rPr>
              <a:t>sister package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Qliksense</a:t>
            </a:r>
            <a:r>
              <a:rPr lang="en-US" dirty="0"/>
              <a:t>, which handles data exploration and discovery.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also a strong community and there are </a:t>
            </a:r>
            <a:r>
              <a:rPr lang="en-US" dirty="0">
                <a:solidFill>
                  <a:srgbClr val="00B050"/>
                </a:solidFill>
              </a:rPr>
              <a:t>plenty of third-party resources available online </a:t>
            </a:r>
            <a:r>
              <a:rPr lang="en-US" dirty="0"/>
              <a:t>to help new users understand how to integrate it in their projects.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82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b="1" dirty="0" err="1" smtClean="0">
                <a:hlinkClick r:id="rId2"/>
              </a:rPr>
              <a:t>FusionCharts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is a very widely-used, </a:t>
            </a:r>
            <a:r>
              <a:rPr lang="en-US" dirty="0">
                <a:solidFill>
                  <a:srgbClr val="00B050"/>
                </a:solidFill>
              </a:rPr>
              <a:t>JavaScript-based charting </a:t>
            </a:r>
            <a:r>
              <a:rPr lang="en-US" dirty="0"/>
              <a:t>and visualization package that has established itself as one of the leaders in the paid-for market.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</a:t>
            </a:r>
            <a:r>
              <a:rPr lang="en-US" dirty="0">
                <a:solidFill>
                  <a:srgbClr val="00B050"/>
                </a:solidFill>
              </a:rPr>
              <a:t>produce 90 different ch</a:t>
            </a:r>
            <a:r>
              <a:rPr lang="en-US" dirty="0"/>
              <a:t>art types and integrates with a large number of platforms and frameworks giving a great deal of flexibility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**</a:t>
            </a:r>
            <a:r>
              <a:rPr lang="en-US" dirty="0" smtClean="0"/>
              <a:t>One </a:t>
            </a:r>
            <a:r>
              <a:rPr lang="en-US" dirty="0"/>
              <a:t>feature that has helped make </a:t>
            </a:r>
            <a:r>
              <a:rPr lang="en-US" dirty="0" err="1"/>
              <a:t>FusionCharts</a:t>
            </a:r>
            <a:r>
              <a:rPr lang="en-US" dirty="0"/>
              <a:t> very popular is that rather than having to start each new visualization from scratch, users can pick from a range of “</a:t>
            </a:r>
            <a:r>
              <a:rPr lang="en-US" dirty="0">
                <a:solidFill>
                  <a:srgbClr val="00B050"/>
                </a:solidFill>
              </a:rPr>
              <a:t>live” example templates</a:t>
            </a:r>
            <a:r>
              <a:rPr lang="en-US" dirty="0"/>
              <a:t>, simply plugging in their own data sources as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3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</a:t>
            </a:r>
            <a:r>
              <a:rPr lang="en-US" b="1" dirty="0" err="1" smtClean="0">
                <a:hlinkClick r:id="rId2"/>
              </a:rPr>
              <a:t>Highcharts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Like </a:t>
            </a:r>
            <a:r>
              <a:rPr lang="en-US" dirty="0" err="1"/>
              <a:t>FusionCharts</a:t>
            </a:r>
            <a:r>
              <a:rPr lang="en-US" dirty="0"/>
              <a:t> this also requires a </a:t>
            </a:r>
            <a:r>
              <a:rPr lang="en-US" dirty="0" err="1"/>
              <a:t>licence</a:t>
            </a:r>
            <a:r>
              <a:rPr lang="en-US" dirty="0"/>
              <a:t> for commercial use, although it can be used freely as a trial, non-commercial or for personal use.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website claims that it is used by 72 of the world’s 100 largest companies and it is often chosen when </a:t>
            </a:r>
            <a:r>
              <a:rPr lang="en-US" dirty="0">
                <a:solidFill>
                  <a:srgbClr val="00B050"/>
                </a:solidFill>
              </a:rPr>
              <a:t>a fast and flexible solution </a:t>
            </a:r>
            <a:r>
              <a:rPr lang="en-US" dirty="0"/>
              <a:t>must be rolled out, with a minimum need for specialist data visualization training before it can be put to work.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key to its success has been its focus on cross-browser support, meaning anyone can view and run its interactive visualizations, which is not always true with newer platforms.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15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</a:t>
            </a:r>
            <a:r>
              <a:rPr lang="en-US" b="1" dirty="0" err="1">
                <a:hlinkClick r:id="rId2"/>
              </a:rPr>
              <a:t>Datawrapper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Datawrapper</a:t>
            </a:r>
            <a:r>
              <a:rPr lang="en-US" dirty="0" smtClean="0"/>
              <a:t> </a:t>
            </a:r>
            <a:r>
              <a:rPr lang="en-US" dirty="0"/>
              <a:t>is increasingly becoming a popular choice, particularly among media organizations which frequently use it to </a:t>
            </a:r>
            <a:r>
              <a:rPr lang="en-US" dirty="0">
                <a:solidFill>
                  <a:srgbClr val="00B050"/>
                </a:solidFill>
              </a:rPr>
              <a:t>create charts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present statistics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has a simple, clear interface that makes it very easy to </a:t>
            </a:r>
            <a:r>
              <a:rPr lang="en-US" dirty="0">
                <a:solidFill>
                  <a:srgbClr val="00B050"/>
                </a:solidFill>
              </a:rPr>
              <a:t>upload csv data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create straightforward charts</a:t>
            </a:r>
            <a:r>
              <a:rPr lang="en-US" dirty="0"/>
              <a:t>, and also maps, that can quickly be embedded into reports.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9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b="1" dirty="0" err="1" smtClean="0"/>
              <a:t>Plotly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**</a:t>
            </a:r>
            <a:r>
              <a:rPr lang="en-US" dirty="0" err="1" smtClean="0"/>
              <a:t>Plotly</a:t>
            </a:r>
            <a:r>
              <a:rPr lang="en-US" dirty="0" smtClean="0"/>
              <a:t> </a:t>
            </a:r>
            <a:r>
              <a:rPr lang="en-US" dirty="0"/>
              <a:t>enables </a:t>
            </a:r>
            <a:r>
              <a:rPr lang="en-US" dirty="0">
                <a:solidFill>
                  <a:srgbClr val="00B050"/>
                </a:solidFill>
              </a:rPr>
              <a:t>more complex and sophisticated visualizations</a:t>
            </a:r>
            <a:r>
              <a:rPr lang="en-US" dirty="0"/>
              <a:t>, thanks to its integration with </a:t>
            </a:r>
            <a:r>
              <a:rPr lang="en-US" dirty="0">
                <a:solidFill>
                  <a:srgbClr val="00B050"/>
                </a:solidFill>
              </a:rPr>
              <a:t>analytics-oriented programming languages</a:t>
            </a:r>
            <a:r>
              <a:rPr lang="en-US" dirty="0"/>
              <a:t> such as </a:t>
            </a:r>
            <a:r>
              <a:rPr lang="en-US" dirty="0">
                <a:solidFill>
                  <a:srgbClr val="00B050"/>
                </a:solidFill>
              </a:rPr>
              <a:t>Python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dirty="0"/>
              <a:t> and </a:t>
            </a:r>
            <a:r>
              <a:rPr lang="en-US" dirty="0" err="1">
                <a:solidFill>
                  <a:srgbClr val="00B050"/>
                </a:solidFill>
              </a:rPr>
              <a:t>Matlab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built on top of the open source d3.js visualization libraries for JavaScript, but this commercial package (with a </a:t>
            </a:r>
            <a:r>
              <a:rPr lang="en-US" dirty="0">
                <a:solidFill>
                  <a:srgbClr val="00B050"/>
                </a:solidFill>
              </a:rPr>
              <a:t>free non-commercial </a:t>
            </a:r>
            <a:r>
              <a:rPr lang="en-US" dirty="0" err="1">
                <a:solidFill>
                  <a:srgbClr val="00B050"/>
                </a:solidFill>
              </a:rPr>
              <a:t>licence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available) adds layers of user-friendliness and support as well as inbuilt support for APIs such as Salesforce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</a:t>
            </a:r>
            <a:r>
              <a:rPr lang="en-US" b="1" dirty="0" err="1">
                <a:hlinkClick r:id="rId2"/>
              </a:rPr>
              <a:t>Sisense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Sisense</a:t>
            </a:r>
            <a:r>
              <a:rPr lang="en-US" dirty="0" smtClean="0"/>
              <a:t> </a:t>
            </a:r>
            <a:r>
              <a:rPr lang="en-US" dirty="0"/>
              <a:t>provides a </a:t>
            </a:r>
            <a:r>
              <a:rPr lang="en-US" dirty="0">
                <a:solidFill>
                  <a:srgbClr val="00B050"/>
                </a:solidFill>
              </a:rPr>
              <a:t>full stack analytics platform </a:t>
            </a:r>
            <a:r>
              <a:rPr lang="en-US" dirty="0"/>
              <a:t>but its visualization capabilities provide a simple-to-use drag and drop interface which allow charts and more complex graphics, as well as interactive visualizations, to be created with a minimum of hassle.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enables multiple sources of data to be gathered into one easily accessed repositories where it can be </a:t>
            </a:r>
            <a:r>
              <a:rPr lang="en-US" dirty="0">
                <a:solidFill>
                  <a:srgbClr val="00B050"/>
                </a:solidFill>
              </a:rPr>
              <a:t>queried through dashboards instantaneously</a:t>
            </a:r>
            <a:r>
              <a:rPr lang="en-US" dirty="0"/>
              <a:t>, even across Big Data-sized sets. </a:t>
            </a:r>
            <a:endParaRPr lang="en-US" dirty="0" smtClean="0"/>
          </a:p>
          <a:p>
            <a:r>
              <a:rPr lang="en-US" dirty="0" smtClean="0"/>
              <a:t>Dashboards </a:t>
            </a:r>
            <a:r>
              <a:rPr lang="en-US" dirty="0"/>
              <a:t>can then be shared across organizations ensuring even non technically-minded staff can find the answers they need to their problems.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6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96</TotalTime>
  <Words>727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Big data analytics tools</vt:lpstr>
      <vt:lpstr>1. Tableau</vt:lpstr>
      <vt:lpstr>2. Qlikview</vt:lpstr>
      <vt:lpstr>3. FusionCharts</vt:lpstr>
      <vt:lpstr>4. Highcharts</vt:lpstr>
      <vt:lpstr>5. Datawrapper</vt:lpstr>
      <vt:lpstr>6. Plotly</vt:lpstr>
      <vt:lpstr>7. Sisense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analytics tools</dc:title>
  <dc:creator>Celeste Ng</dc:creator>
  <cp:lastModifiedBy>user</cp:lastModifiedBy>
  <cp:revision>12</cp:revision>
  <dcterms:created xsi:type="dcterms:W3CDTF">2017-12-13T01:57:38Z</dcterms:created>
  <dcterms:modified xsi:type="dcterms:W3CDTF">2017-12-13T04:16:20Z</dcterms:modified>
</cp:coreProperties>
</file>