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4" r:id="rId3"/>
    <p:sldId id="259" r:id="rId4"/>
    <p:sldId id="315" r:id="rId5"/>
    <p:sldId id="321" r:id="rId6"/>
    <p:sldId id="322" r:id="rId7"/>
    <p:sldId id="323" r:id="rId8"/>
    <p:sldId id="324" r:id="rId9"/>
    <p:sldId id="325" r:id="rId10"/>
    <p:sldId id="326" r:id="rId11"/>
    <p:sldId id="327" r:id="rId12"/>
    <p:sldId id="328" r:id="rId13"/>
    <p:sldId id="329" r:id="rId14"/>
    <p:sldId id="330" r:id="rId15"/>
    <p:sldId id="331" r:id="rId16"/>
    <p:sldId id="260" r:id="rId17"/>
    <p:sldId id="261" r:id="rId18"/>
    <p:sldId id="264" r:id="rId19"/>
    <p:sldId id="262" r:id="rId20"/>
    <p:sldId id="265" r:id="rId21"/>
    <p:sldId id="268" r:id="rId22"/>
    <p:sldId id="269" r:id="rId23"/>
    <p:sldId id="271" r:id="rId24"/>
    <p:sldId id="272" r:id="rId25"/>
    <p:sldId id="273" r:id="rId26"/>
    <p:sldId id="281" r:id="rId27"/>
    <p:sldId id="282" r:id="rId28"/>
    <p:sldId id="283" r:id="rId29"/>
    <p:sldId id="284" r:id="rId30"/>
    <p:sldId id="289" r:id="rId31"/>
    <p:sldId id="290" r:id="rId32"/>
    <p:sldId id="291" r:id="rId33"/>
    <p:sldId id="292" r:id="rId34"/>
    <p:sldId id="293" r:id="rId35"/>
    <p:sldId id="294" r:id="rId36"/>
    <p:sldId id="297" r:id="rId37"/>
    <p:sldId id="295" r:id="rId38"/>
    <p:sldId id="299" r:id="rId39"/>
    <p:sldId id="300" r:id="rId40"/>
    <p:sldId id="301" r:id="rId41"/>
    <p:sldId id="296" r:id="rId42"/>
    <p:sldId id="313" r:id="rId43"/>
    <p:sldId id="298" r:id="rId44"/>
    <p:sldId id="302" r:id="rId45"/>
    <p:sldId id="303" r:id="rId46"/>
    <p:sldId id="304" r:id="rId47"/>
    <p:sldId id="310" r:id="rId48"/>
    <p:sldId id="312" r:id="rId49"/>
    <p:sldId id="305" r:id="rId50"/>
    <p:sldId id="306" r:id="rId51"/>
    <p:sldId id="307" r:id="rId52"/>
    <p:sldId id="308" r:id="rId53"/>
    <p:sldId id="309" r:id="rId54"/>
    <p:sldId id="263" r:id="rId55"/>
    <p:sldId id="317" r:id="rId56"/>
    <p:sldId id="318" r:id="rId57"/>
    <p:sldId id="319" r:id="rId58"/>
    <p:sldId id="320" r:id="rId59"/>
    <p:sldId id="316" r:id="rId6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0F1AB0-9B02-4998-8616-4B43D5E6C5B9}">
          <p14:sldIdLst>
            <p14:sldId id="256"/>
            <p14:sldId id="314"/>
            <p14:sldId id="259"/>
            <p14:sldId id="315"/>
            <p14:sldId id="321"/>
            <p14:sldId id="322"/>
            <p14:sldId id="323"/>
            <p14:sldId id="324"/>
            <p14:sldId id="325"/>
            <p14:sldId id="326"/>
            <p14:sldId id="327"/>
            <p14:sldId id="328"/>
            <p14:sldId id="329"/>
            <p14:sldId id="330"/>
            <p14:sldId id="331"/>
            <p14:sldId id="260"/>
            <p14:sldId id="261"/>
            <p14:sldId id="264"/>
            <p14:sldId id="262"/>
            <p14:sldId id="265"/>
            <p14:sldId id="268"/>
            <p14:sldId id="269"/>
            <p14:sldId id="271"/>
            <p14:sldId id="272"/>
            <p14:sldId id="273"/>
            <p14:sldId id="281"/>
            <p14:sldId id="282"/>
            <p14:sldId id="283"/>
            <p14:sldId id="284"/>
            <p14:sldId id="289"/>
            <p14:sldId id="290"/>
            <p14:sldId id="291"/>
            <p14:sldId id="292"/>
            <p14:sldId id="293"/>
            <p14:sldId id="294"/>
            <p14:sldId id="297"/>
            <p14:sldId id="295"/>
            <p14:sldId id="299"/>
            <p14:sldId id="300"/>
            <p14:sldId id="301"/>
            <p14:sldId id="296"/>
            <p14:sldId id="313"/>
            <p14:sldId id="298"/>
            <p14:sldId id="302"/>
            <p14:sldId id="303"/>
            <p14:sldId id="304"/>
          </p14:sldIdLst>
        </p14:section>
        <p14:section name="Conduct &quot;Analytics&quot;" id="{FC55AB9E-A21A-4E91-B7E2-735ACAD75D64}">
          <p14:sldIdLst>
            <p14:sldId id="310"/>
            <p14:sldId id="312"/>
          </p14:sldIdLst>
        </p14:section>
        <p14:section name="Add &quot;Storyline&quot;" id="{16C5C2F0-C311-4EAA-AF01-8558D10DC458}">
          <p14:sldIdLst>
            <p14:sldId id="305"/>
            <p14:sldId id="306"/>
            <p14:sldId id="307"/>
          </p14:sldIdLst>
        </p14:section>
        <p14:section name="Publishing" id="{14C5269C-CE0F-4009-95A3-2FE39F676E66}">
          <p14:sldIdLst>
            <p14:sldId id="308"/>
            <p14:sldId id="309"/>
          </p14:sldIdLst>
        </p14:section>
        <p14:section name="Exporting" id="{9BAB9462-8A93-4419-BE8E-D4D4333CEEFD}">
          <p14:sldIdLst>
            <p14:sldId id="263"/>
            <p14:sldId id="317"/>
          </p14:sldIdLst>
        </p14:section>
        <p14:section name="Distributing" id="{A37114AC-A296-45AA-A517-EDE101F59902}">
          <p14:sldIdLst>
            <p14:sldId id="318"/>
            <p14:sldId id="319"/>
            <p14:sldId id="320"/>
          </p14:sldIdLst>
        </p14:section>
        <p14:section name="Misc." id="{D831453E-0008-4326-B3AA-02BD11F60414}">
          <p14:sldIdLst>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64" autoAdjust="0"/>
    <p:restoredTop sz="94660"/>
  </p:normalViewPr>
  <p:slideViewPr>
    <p:cSldViewPr snapToGrid="0">
      <p:cViewPr varScale="1">
        <p:scale>
          <a:sx n="117" d="100"/>
          <a:sy n="117" d="100"/>
        </p:scale>
        <p:origin x="101" y="3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12/26/2017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onlinehelp.tableau.com/current/pro/desktop/en-us/calculations_aggregation.html?tocpath=Get%20Started|Tableau%20Concepts|Aggregations|_____0" TargetMode="External"/><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ableau.com/products/deskto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ableau.com/learn/training" TargetMode="External"/><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ableau.com/learn/starter-kits" TargetMode="External"/><Relationship Id="rId1" Type="http://schemas.openxmlformats.org/officeDocument/2006/relationships/slideLayout" Target="../slideLayouts/slideLayout2.xml"/><Relationship Id="rId4" Type="http://schemas.openxmlformats.org/officeDocument/2006/relationships/hyperlink" Target="http://onlinehelp.tableau.com/current/pro/desktop/en-us/help.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hyperlink" Target="http://onlinehelp.tableau.com/current/pro/desktop/en-us/environment_workspace.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onlinehelp.tableau.com/current/pro/desktop/en-us/concepts.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tableau.com/lear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onlinehelp.tableau.com/current/pro/desktop/en-us/concepts.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onlinehelp.tableau.com/current/pro/desktop/en-us/concept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onlinehelp.tableau.com/current/pro/desktop/en-us/datafields_understanddatawindow.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Tableau – Basic concepts and hands-on ste</a:t>
            </a:r>
            <a:r>
              <a:rPr lang="en-US" dirty="0" smtClean="0"/>
              <a:t>ps</a:t>
            </a:r>
            <a:endParaRPr lang="en-US" dirty="0"/>
          </a:p>
        </p:txBody>
      </p:sp>
      <p:sp>
        <p:nvSpPr>
          <p:cNvPr id="3" name="Subtitle 2"/>
          <p:cNvSpPr>
            <a:spLocks noGrp="1"/>
          </p:cNvSpPr>
          <p:nvPr>
            <p:ph type="subTitle" idx="1"/>
          </p:nvPr>
        </p:nvSpPr>
        <p:spPr/>
        <p:txBody>
          <a:bodyPr/>
          <a:lstStyle/>
          <a:p>
            <a:r>
              <a:rPr lang="en-US" dirty="0" smtClean="0"/>
              <a:t>Prepared by: Celeste Ng </a:t>
            </a:r>
          </a:p>
          <a:p>
            <a:r>
              <a:rPr lang="en-US" dirty="0" smtClean="0"/>
              <a:t>Date: December, 2017</a:t>
            </a:r>
            <a:endParaRPr lang="en-US" dirty="0"/>
          </a:p>
        </p:txBody>
      </p:sp>
    </p:spTree>
    <p:extLst>
      <p:ext uri="{BB962C8B-B14F-4D97-AF65-F5344CB8AC3E}">
        <p14:creationId xmlns:p14="http://schemas.microsoft.com/office/powerpoint/2010/main" val="24259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calculated Fields &amp; Navigate data sources</a:t>
            </a:r>
            <a:endParaRPr lang="en-US" dirty="0"/>
          </a:p>
        </p:txBody>
      </p:sp>
      <p:sp>
        <p:nvSpPr>
          <p:cNvPr id="6" name="TextBox 5"/>
          <p:cNvSpPr txBox="1"/>
          <p:nvPr/>
        </p:nvSpPr>
        <p:spPr>
          <a:xfrm>
            <a:off x="699428" y="4253132"/>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50127" y="1426464"/>
            <a:ext cx="8134065" cy="1567246"/>
          </a:xfrm>
          <a:prstGeom prst="rect">
            <a:avLst/>
          </a:prstGeom>
        </p:spPr>
      </p:pic>
      <p:pic>
        <p:nvPicPr>
          <p:cNvPr id="7" name="Picture 6"/>
          <p:cNvPicPr>
            <a:picLocks noChangeAspect="1"/>
          </p:cNvPicPr>
          <p:nvPr/>
        </p:nvPicPr>
        <p:blipFill>
          <a:blip r:embed="rId4"/>
          <a:stretch>
            <a:fillRect/>
          </a:stretch>
        </p:blipFill>
        <p:spPr>
          <a:xfrm>
            <a:off x="8375325" y="1497015"/>
            <a:ext cx="3498175" cy="5156269"/>
          </a:xfrm>
          <a:prstGeom prst="rect">
            <a:avLst/>
          </a:prstGeom>
        </p:spPr>
      </p:pic>
    </p:spTree>
    <p:extLst>
      <p:ext uri="{BB962C8B-B14F-4D97-AF65-F5344CB8AC3E}">
        <p14:creationId xmlns:p14="http://schemas.microsoft.com/office/powerpoint/2010/main" val="2462603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080" y="137941"/>
            <a:ext cx="10940768" cy="1198091"/>
          </a:xfrm>
        </p:spPr>
        <p:txBody>
          <a:bodyPr/>
          <a:lstStyle/>
          <a:p>
            <a:r>
              <a:rPr lang="en-US" dirty="0"/>
              <a:t>1. Introduction – </a:t>
            </a:r>
            <a:r>
              <a:rPr lang="en-US" dirty="0" smtClean="0"/>
              <a:t>basic concepts – combine Fields</a:t>
            </a:r>
            <a:endParaRPr lang="en-US" dirty="0"/>
          </a:p>
        </p:txBody>
      </p:sp>
      <p:sp>
        <p:nvSpPr>
          <p:cNvPr id="6" name="TextBox 5"/>
          <p:cNvSpPr txBox="1"/>
          <p:nvPr/>
        </p:nvSpPr>
        <p:spPr>
          <a:xfrm>
            <a:off x="8089691" y="4485144"/>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221329" y="1265556"/>
            <a:ext cx="6455276" cy="5592443"/>
          </a:xfrm>
          <a:prstGeom prst="rect">
            <a:avLst/>
          </a:prstGeom>
        </p:spPr>
      </p:pic>
    </p:spTree>
    <p:extLst>
      <p:ext uri="{BB962C8B-B14F-4D97-AF65-F5344CB8AC3E}">
        <p14:creationId xmlns:p14="http://schemas.microsoft.com/office/powerpoint/2010/main" val="2779287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create alias</a:t>
            </a:r>
            <a:endParaRPr lang="en-US" dirty="0"/>
          </a:p>
        </p:txBody>
      </p:sp>
      <p:sp>
        <p:nvSpPr>
          <p:cNvPr id="6" name="TextBox 5"/>
          <p:cNvSpPr txBox="1"/>
          <p:nvPr/>
        </p:nvSpPr>
        <p:spPr>
          <a:xfrm>
            <a:off x="8089691" y="4485144"/>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716022" y="1978002"/>
            <a:ext cx="3226392" cy="3424237"/>
          </a:xfrm>
          <a:prstGeom prst="rect">
            <a:avLst/>
          </a:prstGeom>
        </p:spPr>
      </p:pic>
      <p:pic>
        <p:nvPicPr>
          <p:cNvPr id="7" name="Picture 6"/>
          <p:cNvPicPr>
            <a:picLocks noChangeAspect="1"/>
          </p:cNvPicPr>
          <p:nvPr/>
        </p:nvPicPr>
        <p:blipFill>
          <a:blip r:embed="rId4"/>
          <a:stretch>
            <a:fillRect/>
          </a:stretch>
        </p:blipFill>
        <p:spPr>
          <a:xfrm>
            <a:off x="4490114" y="1829519"/>
            <a:ext cx="5600344" cy="2655625"/>
          </a:xfrm>
          <a:prstGeom prst="rect">
            <a:avLst/>
          </a:prstGeom>
        </p:spPr>
      </p:pic>
    </p:spTree>
    <p:extLst>
      <p:ext uri="{BB962C8B-B14F-4D97-AF65-F5344CB8AC3E}">
        <p14:creationId xmlns:p14="http://schemas.microsoft.com/office/powerpoint/2010/main" val="1774719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add comment to a field</a:t>
            </a:r>
            <a:endParaRPr lang="en-US" dirty="0"/>
          </a:p>
        </p:txBody>
      </p:sp>
      <p:sp>
        <p:nvSpPr>
          <p:cNvPr id="6" name="TextBox 5"/>
          <p:cNvSpPr txBox="1"/>
          <p:nvPr/>
        </p:nvSpPr>
        <p:spPr>
          <a:xfrm>
            <a:off x="8089691" y="4485144"/>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520848" y="1779100"/>
            <a:ext cx="6660687" cy="4915128"/>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36217670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aggregation of a field</a:t>
            </a:r>
            <a:endParaRPr lang="en-US" dirty="0"/>
          </a:p>
        </p:txBody>
      </p:sp>
      <p:sp>
        <p:nvSpPr>
          <p:cNvPr id="6" name="TextBox 5"/>
          <p:cNvSpPr txBox="1"/>
          <p:nvPr/>
        </p:nvSpPr>
        <p:spPr>
          <a:xfrm>
            <a:off x="7728025" y="1803359"/>
            <a:ext cx="3170721" cy="3416320"/>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p>
          <a:p>
            <a:r>
              <a:rPr lang="en-US" dirty="0" smtClean="0"/>
              <a:t>Additional - </a:t>
            </a:r>
            <a:r>
              <a:rPr lang="en-US" dirty="0">
                <a:hlinkClick r:id="rId3"/>
              </a:rPr>
              <a:t>http://onlinehelp.tableau.com/current/pro/desktop/en-us/calculations_aggregation.html?tocpath=Get%20Started%7CTableau%20Concepts%7CAggregations%7C_____</a:t>
            </a:r>
            <a:r>
              <a:rPr lang="en-US" dirty="0" smtClean="0">
                <a:hlinkClick r:id="rId3"/>
              </a:rPr>
              <a:t>0</a:t>
            </a:r>
            <a:r>
              <a:rPr lang="en-US" dirty="0" smtClean="0"/>
              <a:t> </a:t>
            </a:r>
            <a:endParaRPr lang="en-US" dirty="0"/>
          </a:p>
        </p:txBody>
      </p:sp>
      <p:pic>
        <p:nvPicPr>
          <p:cNvPr id="4" name="Content Placeholder 3"/>
          <p:cNvPicPr>
            <a:picLocks noGrp="1" noChangeAspect="1"/>
          </p:cNvPicPr>
          <p:nvPr>
            <p:ph sz="quarter" idx="13"/>
          </p:nvPr>
        </p:nvPicPr>
        <p:blipFill>
          <a:blip r:embed="rId4"/>
          <a:stretch>
            <a:fillRect/>
          </a:stretch>
        </p:blipFill>
        <p:spPr>
          <a:xfrm>
            <a:off x="423276" y="1486682"/>
            <a:ext cx="6835709" cy="5371318"/>
          </a:xfrm>
          <a:prstGeom prst="rect">
            <a:avLst/>
          </a:prstGeom>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4258029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sign in</a:t>
            </a:r>
            <a:endParaRPr lang="en-US" dirty="0"/>
          </a:p>
        </p:txBody>
      </p:sp>
      <p:sp>
        <p:nvSpPr>
          <p:cNvPr id="6" name="TextBox 5"/>
          <p:cNvSpPr txBox="1"/>
          <p:nvPr/>
        </p:nvSpPr>
        <p:spPr>
          <a:xfrm>
            <a:off x="8683822" y="1182386"/>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p>
        </p:txBody>
      </p:sp>
      <p:pic>
        <p:nvPicPr>
          <p:cNvPr id="5" name="Content Placeholder 4"/>
          <p:cNvPicPr>
            <a:picLocks noGrp="1" noChangeAspect="1"/>
          </p:cNvPicPr>
          <p:nvPr>
            <p:ph sz="quarter" idx="13"/>
          </p:nvPr>
        </p:nvPicPr>
        <p:blipFill>
          <a:blip r:embed="rId3"/>
          <a:stretch>
            <a:fillRect/>
          </a:stretch>
        </p:blipFill>
        <p:spPr>
          <a:xfrm>
            <a:off x="0" y="1248770"/>
            <a:ext cx="6048085" cy="4633415"/>
          </a:xfrm>
          <a:prstGeom prst="rect">
            <a:avLst/>
          </a:prstGeom>
        </p:spPr>
        <p:style>
          <a:lnRef idx="0">
            <a:schemeClr val="accent3"/>
          </a:lnRef>
          <a:fillRef idx="3">
            <a:schemeClr val="accent3"/>
          </a:fillRef>
          <a:effectRef idx="3">
            <a:schemeClr val="accent3"/>
          </a:effectRef>
          <a:fontRef idx="minor">
            <a:schemeClr val="lt1"/>
          </a:fontRef>
        </p:style>
      </p:pic>
      <p:pic>
        <p:nvPicPr>
          <p:cNvPr id="7" name="Picture 6"/>
          <p:cNvPicPr>
            <a:picLocks noChangeAspect="1"/>
          </p:cNvPicPr>
          <p:nvPr/>
        </p:nvPicPr>
        <p:blipFill>
          <a:blip r:embed="rId4"/>
          <a:stretch>
            <a:fillRect/>
          </a:stretch>
        </p:blipFill>
        <p:spPr>
          <a:xfrm>
            <a:off x="5971054" y="2659714"/>
            <a:ext cx="6298290" cy="3857092"/>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656717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1378374" cy="1596177"/>
          </a:xfrm>
        </p:spPr>
        <p:txBody>
          <a:bodyPr>
            <a:normAutofit/>
          </a:bodyPr>
          <a:lstStyle/>
          <a:p>
            <a:r>
              <a:rPr lang="en-US" dirty="0" smtClean="0"/>
              <a:t>2. Tutorial - </a:t>
            </a:r>
            <a:r>
              <a:rPr lang="en-US" dirty="0"/>
              <a:t>brief</a:t>
            </a:r>
            <a:br>
              <a:rPr lang="en-US" dirty="0"/>
            </a:br>
            <a:r>
              <a:rPr lang="en-US" dirty="0"/>
              <a:t>URL: </a:t>
            </a:r>
            <a:r>
              <a:rPr lang="en-US" dirty="0">
                <a:hlinkClick r:id="rId2"/>
              </a:rPr>
              <a:t>https://</a:t>
            </a:r>
            <a:r>
              <a:rPr lang="en-US" dirty="0" smtClean="0">
                <a:hlinkClick r:id="rId2"/>
              </a:rPr>
              <a:t>www.tableau.com/products/desktop</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242119" y="2135875"/>
            <a:ext cx="9171113" cy="4722125"/>
          </a:xfrm>
          <a:prstGeom prst="rect">
            <a:avLst/>
          </a:prstGeom>
        </p:spPr>
      </p:pic>
    </p:spTree>
    <p:extLst>
      <p:ext uri="{BB962C8B-B14F-4D97-AF65-F5344CB8AC3E}">
        <p14:creationId xmlns:p14="http://schemas.microsoft.com/office/powerpoint/2010/main" val="2228683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7280"/>
            <a:ext cx="10364451" cy="1596177"/>
          </a:xfrm>
        </p:spPr>
        <p:txBody>
          <a:bodyPr/>
          <a:lstStyle/>
          <a:p>
            <a:r>
              <a:rPr lang="en-US" dirty="0" smtClean="0"/>
              <a:t>2. Tutorial – e-learning</a:t>
            </a:r>
            <a:r>
              <a:rPr lang="en-US" dirty="0"/>
              <a:t/>
            </a:r>
            <a:br>
              <a:rPr lang="en-US" dirty="0"/>
            </a:br>
            <a:r>
              <a:rPr lang="en-US" dirty="0"/>
              <a:t>URL</a:t>
            </a:r>
            <a:r>
              <a:rPr lang="en-US" dirty="0" smtClean="0"/>
              <a:t>: (a) </a:t>
            </a:r>
            <a:r>
              <a:rPr lang="en-US" dirty="0">
                <a:hlinkClick r:id="rId2"/>
              </a:rPr>
              <a:t>https://</a:t>
            </a:r>
            <a:r>
              <a:rPr lang="en-US" dirty="0" smtClean="0">
                <a:hlinkClick r:id="rId2"/>
              </a:rPr>
              <a:t>www.tableau.com/learn</a:t>
            </a:r>
            <a:r>
              <a:rPr lang="en-US" dirty="0" smtClean="0"/>
              <a:t> </a:t>
            </a:r>
            <a:br>
              <a:rPr lang="en-US" dirty="0" smtClean="0"/>
            </a:br>
            <a:r>
              <a:rPr lang="en-US" dirty="0"/>
              <a:t>(b) </a:t>
            </a:r>
            <a:r>
              <a:rPr lang="en-US" dirty="0">
                <a:hlinkClick r:id="rId3"/>
              </a:rPr>
              <a:t>https://</a:t>
            </a:r>
            <a:r>
              <a:rPr lang="en-US" dirty="0" smtClean="0">
                <a:hlinkClick r:id="rId3"/>
              </a:rPr>
              <a:t>www.tableau.com/learn/training</a:t>
            </a:r>
            <a:r>
              <a:rPr lang="en-US" dirty="0" smtClean="0"/>
              <a:t>  </a:t>
            </a:r>
            <a:endParaRPr lang="en-US" dirty="0"/>
          </a:p>
        </p:txBody>
      </p:sp>
      <p:pic>
        <p:nvPicPr>
          <p:cNvPr id="6" name="Content Placeholder 5"/>
          <p:cNvPicPr>
            <a:picLocks noGrp="1" noChangeAspect="1"/>
          </p:cNvPicPr>
          <p:nvPr>
            <p:ph sz="quarter" idx="13"/>
          </p:nvPr>
        </p:nvPicPr>
        <p:blipFill>
          <a:blip r:embed="rId4"/>
          <a:stretch>
            <a:fillRect/>
          </a:stretch>
        </p:blipFill>
        <p:spPr>
          <a:xfrm>
            <a:off x="361344" y="1631557"/>
            <a:ext cx="6387860" cy="4529884"/>
          </a:xfrm>
          <a:prstGeom prst="rect">
            <a:avLst/>
          </a:prstGeom>
        </p:spPr>
      </p:pic>
      <p:pic>
        <p:nvPicPr>
          <p:cNvPr id="3" name="Picture 2"/>
          <p:cNvPicPr>
            <a:picLocks noChangeAspect="1"/>
          </p:cNvPicPr>
          <p:nvPr/>
        </p:nvPicPr>
        <p:blipFill>
          <a:blip r:embed="rId5"/>
          <a:stretch>
            <a:fillRect/>
          </a:stretch>
        </p:blipFill>
        <p:spPr>
          <a:xfrm>
            <a:off x="6844936" y="2050166"/>
            <a:ext cx="5514691" cy="4624954"/>
          </a:xfrm>
          <a:prstGeom prst="rect">
            <a:avLst/>
          </a:prstGeom>
        </p:spPr>
      </p:pic>
    </p:spTree>
    <p:extLst>
      <p:ext uri="{BB962C8B-B14F-4D97-AF65-F5344CB8AC3E}">
        <p14:creationId xmlns:p14="http://schemas.microsoft.com/office/powerpoint/2010/main" val="1606967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93443"/>
            <a:ext cx="11063960" cy="1596177"/>
          </a:xfrm>
        </p:spPr>
        <p:txBody>
          <a:bodyPr/>
          <a:lstStyle/>
          <a:p>
            <a:r>
              <a:rPr lang="en-US" dirty="0" smtClean="0"/>
              <a:t>2. Tutorial – e-learning – starter kit</a:t>
            </a:r>
            <a:r>
              <a:rPr lang="en-US" dirty="0"/>
              <a:t/>
            </a:r>
            <a:br>
              <a:rPr lang="en-US" dirty="0"/>
            </a:br>
            <a:r>
              <a:rPr lang="en-US" dirty="0"/>
              <a:t>URL: </a:t>
            </a:r>
            <a:r>
              <a:rPr lang="en-US" dirty="0">
                <a:hlinkClick r:id="rId2"/>
              </a:rPr>
              <a:t>https://</a:t>
            </a:r>
            <a:r>
              <a:rPr lang="en-US" dirty="0" smtClean="0">
                <a:hlinkClick r:id="rId2"/>
              </a:rPr>
              <a:t>www.tableau.com/learn/starter-kits</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412074" y="1530036"/>
            <a:ext cx="8264031" cy="5235329"/>
          </a:xfrm>
          <a:prstGeom prst="rect">
            <a:avLst/>
          </a:prstGeom>
        </p:spPr>
      </p:pic>
      <p:sp>
        <p:nvSpPr>
          <p:cNvPr id="5" name="TextBox 4"/>
          <p:cNvSpPr txBox="1"/>
          <p:nvPr/>
        </p:nvSpPr>
        <p:spPr>
          <a:xfrm>
            <a:off x="9843247" y="3699435"/>
            <a:ext cx="1632170" cy="2585323"/>
          </a:xfrm>
          <a:prstGeom prst="rect">
            <a:avLst/>
          </a:prstGeom>
          <a:noFill/>
        </p:spPr>
        <p:txBody>
          <a:bodyPr wrap="square" rtlCol="0">
            <a:spAutoFit/>
          </a:bodyPr>
          <a:lstStyle/>
          <a:p>
            <a:r>
              <a:rPr lang="en-US" dirty="0"/>
              <a:t>More details: </a:t>
            </a:r>
            <a:r>
              <a:rPr lang="en-US" dirty="0">
                <a:hlinkClick r:id="rId4"/>
              </a:rPr>
              <a:t>http://</a:t>
            </a:r>
            <a:r>
              <a:rPr lang="en-US" dirty="0" smtClean="0">
                <a:hlinkClick r:id="rId4"/>
              </a:rPr>
              <a:t>onlinehelp.tableau.com/current/pro/desktop/en-us/help.htm#getstarted_buildmanual_ex1basic.html</a:t>
            </a:r>
            <a:r>
              <a:rPr lang="en-US" dirty="0" smtClean="0"/>
              <a:t> </a:t>
            </a:r>
            <a:endParaRPr lang="en-US" dirty="0"/>
          </a:p>
        </p:txBody>
      </p:sp>
    </p:spTree>
    <p:extLst>
      <p:ext uri="{BB962C8B-B14F-4D97-AF65-F5344CB8AC3E}">
        <p14:creationId xmlns:p14="http://schemas.microsoft.com/office/powerpoint/2010/main" val="422285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508" y="319752"/>
            <a:ext cx="10364451" cy="1596177"/>
          </a:xfrm>
        </p:spPr>
        <p:txBody>
          <a:bodyPr/>
          <a:lstStyle/>
          <a:p>
            <a:r>
              <a:rPr lang="en-US" dirty="0" smtClean="0"/>
              <a:t>3. Hands-on --- can connect to various data sources – (1)</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7" name="Content Placeholder 6"/>
          <p:cNvPicPr>
            <a:picLocks noGrp="1" noChangeAspect="1"/>
          </p:cNvPicPr>
          <p:nvPr>
            <p:ph sz="quarter" idx="13"/>
          </p:nvPr>
        </p:nvPicPr>
        <p:blipFill>
          <a:blip r:embed="rId3"/>
          <a:stretch>
            <a:fillRect/>
          </a:stretch>
        </p:blipFill>
        <p:spPr>
          <a:xfrm>
            <a:off x="183068" y="2100404"/>
            <a:ext cx="6664664" cy="4528390"/>
          </a:xfrm>
          <a:prstGeom prst="rect">
            <a:avLst/>
          </a:prstGeom>
        </p:spPr>
      </p:pic>
      <p:pic>
        <p:nvPicPr>
          <p:cNvPr id="8" name="Picture 7"/>
          <p:cNvPicPr>
            <a:picLocks noChangeAspect="1"/>
          </p:cNvPicPr>
          <p:nvPr/>
        </p:nvPicPr>
        <p:blipFill>
          <a:blip r:embed="rId4"/>
          <a:stretch>
            <a:fillRect/>
          </a:stretch>
        </p:blipFill>
        <p:spPr>
          <a:xfrm>
            <a:off x="6831104" y="2598346"/>
            <a:ext cx="5419969" cy="3088266"/>
          </a:xfrm>
          <a:prstGeom prst="rect">
            <a:avLst/>
          </a:prstGeom>
        </p:spPr>
      </p:pic>
    </p:spTree>
    <p:extLst>
      <p:ext uri="{BB962C8B-B14F-4D97-AF65-F5344CB8AC3E}">
        <p14:creationId xmlns:p14="http://schemas.microsoft.com/office/powerpoint/2010/main" val="128351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479977"/>
            <a:ext cx="10364451" cy="1321119"/>
          </a:xfrm>
        </p:spPr>
        <p:txBody>
          <a:bodyPr/>
          <a:lstStyle/>
          <a:p>
            <a:r>
              <a:rPr lang="en-US" dirty="0" smtClean="0"/>
              <a:t>1. Introduction - website</a:t>
            </a:r>
            <a:br>
              <a:rPr lang="en-US" dirty="0" smtClean="0"/>
            </a:br>
            <a:r>
              <a:rPr lang="en-US" dirty="0" smtClean="0"/>
              <a:t>URL</a:t>
            </a:r>
            <a:r>
              <a:rPr lang="en-US" dirty="0"/>
              <a:t>: https://www.tableau.com/academic</a:t>
            </a:r>
          </a:p>
        </p:txBody>
      </p:sp>
      <p:pic>
        <p:nvPicPr>
          <p:cNvPr id="6" name="Content Placeholder 5"/>
          <p:cNvPicPr>
            <a:picLocks noGrp="1" noChangeAspect="1"/>
          </p:cNvPicPr>
          <p:nvPr>
            <p:ph sz="quarter" idx="13"/>
          </p:nvPr>
        </p:nvPicPr>
        <p:blipFill>
          <a:blip r:embed="rId2"/>
          <a:stretch>
            <a:fillRect/>
          </a:stretch>
        </p:blipFill>
        <p:spPr>
          <a:xfrm>
            <a:off x="2823613" y="1856509"/>
            <a:ext cx="7034793" cy="4819210"/>
          </a:xfrm>
          <a:prstGeom prst="rect">
            <a:avLst/>
          </a:prstGeom>
        </p:spPr>
      </p:pic>
    </p:spTree>
    <p:extLst>
      <p:ext uri="{BB962C8B-B14F-4D97-AF65-F5344CB8AC3E}">
        <p14:creationId xmlns:p14="http://schemas.microsoft.com/office/powerpoint/2010/main" val="3011924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042" y="274487"/>
            <a:ext cx="10364451" cy="1327978"/>
          </a:xfrm>
        </p:spPr>
        <p:txBody>
          <a:bodyPr/>
          <a:lstStyle/>
          <a:p>
            <a:r>
              <a:rPr lang="en-US" dirty="0" smtClean="0"/>
              <a:t>3. Hands-on </a:t>
            </a:r>
            <a:r>
              <a:rPr lang="en-US" dirty="0"/>
              <a:t>--- Join tables– </a:t>
            </a:r>
            <a:r>
              <a:rPr lang="en-US" dirty="0" smtClean="0"/>
              <a:t>(2)</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361718" y="1747321"/>
            <a:ext cx="8899949" cy="4974878"/>
          </a:xfrm>
          <a:prstGeom prst="rect">
            <a:avLst/>
          </a:prstGeom>
        </p:spPr>
      </p:pic>
    </p:spTree>
    <p:extLst>
      <p:ext uri="{BB962C8B-B14F-4D97-AF65-F5344CB8AC3E}">
        <p14:creationId xmlns:p14="http://schemas.microsoft.com/office/powerpoint/2010/main" val="4249976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294" y="346914"/>
            <a:ext cx="10364451" cy="1327978"/>
          </a:xfrm>
        </p:spPr>
        <p:txBody>
          <a:bodyPr/>
          <a:lstStyle/>
          <a:p>
            <a:r>
              <a:rPr lang="en-US" dirty="0" smtClean="0"/>
              <a:t>3. Hands-on --- </a:t>
            </a:r>
            <a:r>
              <a:rPr lang="en-US" dirty="0"/>
              <a:t>custom split a </a:t>
            </a:r>
            <a:r>
              <a:rPr lang="en-US" dirty="0" smtClean="0"/>
              <a:t>column – (3)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6346130" y="2593242"/>
            <a:ext cx="6087532" cy="3424237"/>
          </a:xfrm>
          <a:prstGeom prst="rect">
            <a:avLst/>
          </a:prstGeom>
        </p:spPr>
      </p:pic>
      <p:pic>
        <p:nvPicPr>
          <p:cNvPr id="6" name="Picture 5"/>
          <p:cNvPicPr>
            <a:picLocks noChangeAspect="1"/>
          </p:cNvPicPr>
          <p:nvPr/>
        </p:nvPicPr>
        <p:blipFill>
          <a:blip r:embed="rId4"/>
          <a:stretch>
            <a:fillRect/>
          </a:stretch>
        </p:blipFill>
        <p:spPr>
          <a:xfrm>
            <a:off x="-75425" y="2057400"/>
            <a:ext cx="7801025" cy="4350461"/>
          </a:xfrm>
          <a:prstGeom prst="rect">
            <a:avLst/>
          </a:prstGeom>
        </p:spPr>
      </p:pic>
    </p:spTree>
    <p:extLst>
      <p:ext uri="{BB962C8B-B14F-4D97-AF65-F5344CB8AC3E}">
        <p14:creationId xmlns:p14="http://schemas.microsoft.com/office/powerpoint/2010/main" val="48073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421" y="154786"/>
            <a:ext cx="11278225" cy="1596177"/>
          </a:xfrm>
        </p:spPr>
        <p:txBody>
          <a:bodyPr/>
          <a:lstStyle/>
          <a:p>
            <a:r>
              <a:rPr lang="en-US" dirty="0" smtClean="0"/>
              <a:t>3. Hands-on --- click on “Live” and “Go To worksheet” – (4)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556222" y="1894114"/>
            <a:ext cx="8824686" cy="4963886"/>
          </a:xfrm>
          <a:prstGeom prst="rect">
            <a:avLst/>
          </a:prstGeom>
        </p:spPr>
      </p:pic>
    </p:spTree>
    <p:extLst>
      <p:ext uri="{BB962C8B-B14F-4D97-AF65-F5344CB8AC3E}">
        <p14:creationId xmlns:p14="http://schemas.microsoft.com/office/powerpoint/2010/main" val="114879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adding “Value” to rows and columns – (5)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73436" y="2720180"/>
            <a:ext cx="5711780" cy="3190549"/>
          </a:xfrm>
          <a:prstGeom prst="rect">
            <a:avLst/>
          </a:prstGeom>
        </p:spPr>
      </p:pic>
      <p:pic>
        <p:nvPicPr>
          <p:cNvPr id="6" name="Picture 5"/>
          <p:cNvPicPr>
            <a:picLocks noChangeAspect="1"/>
          </p:cNvPicPr>
          <p:nvPr/>
        </p:nvPicPr>
        <p:blipFill>
          <a:blip r:embed="rId4"/>
          <a:stretch>
            <a:fillRect/>
          </a:stretch>
        </p:blipFill>
        <p:spPr>
          <a:xfrm>
            <a:off x="5886819" y="2720180"/>
            <a:ext cx="6106610" cy="3232112"/>
          </a:xfrm>
          <a:prstGeom prst="rect">
            <a:avLst/>
          </a:prstGeom>
        </p:spPr>
      </p:pic>
      <p:sp>
        <p:nvSpPr>
          <p:cNvPr id="7" name="TextBox 6"/>
          <p:cNvSpPr txBox="1"/>
          <p:nvPr/>
        </p:nvSpPr>
        <p:spPr>
          <a:xfrm>
            <a:off x="6376893" y="2318871"/>
            <a:ext cx="2880659"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smtClean="0"/>
              <a:t>Color the “market” column </a:t>
            </a:r>
            <a:endParaRPr lang="en-US" dirty="0"/>
          </a:p>
        </p:txBody>
      </p:sp>
      <p:pic>
        <p:nvPicPr>
          <p:cNvPr id="8" name="Picture 7"/>
          <p:cNvPicPr>
            <a:picLocks noChangeAspect="1"/>
          </p:cNvPicPr>
          <p:nvPr/>
        </p:nvPicPr>
        <p:blipFill>
          <a:blip r:embed="rId5"/>
          <a:stretch>
            <a:fillRect/>
          </a:stretch>
        </p:blipFill>
        <p:spPr>
          <a:xfrm>
            <a:off x="5745398" y="4984313"/>
            <a:ext cx="6248031" cy="1916786"/>
          </a:xfrm>
          <a:prstGeom prst="rect">
            <a:avLst/>
          </a:prstGeom>
        </p:spPr>
      </p:pic>
    </p:spTree>
    <p:extLst>
      <p:ext uri="{BB962C8B-B14F-4D97-AF65-F5344CB8AC3E}">
        <p14:creationId xmlns:p14="http://schemas.microsoft.com/office/powerpoint/2010/main" val="170232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557" y="0"/>
            <a:ext cx="10364451" cy="1596177"/>
          </a:xfrm>
        </p:spPr>
        <p:txBody>
          <a:bodyPr/>
          <a:lstStyle/>
          <a:p>
            <a:r>
              <a:rPr lang="en-US" dirty="0" smtClean="0"/>
              <a:t>3. Hands-on --- insight “Africa an emerging market – (6)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423152" y="1753009"/>
            <a:ext cx="9463260" cy="5104991"/>
          </a:xfrm>
          <a:prstGeom prst="rect">
            <a:avLst/>
          </a:prstGeom>
        </p:spPr>
      </p:pic>
    </p:spTree>
    <p:extLst>
      <p:ext uri="{BB962C8B-B14F-4D97-AF65-F5344CB8AC3E}">
        <p14:creationId xmlns:p14="http://schemas.microsoft.com/office/powerpoint/2010/main" val="1578247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205" y="443600"/>
            <a:ext cx="10364451" cy="1596177"/>
          </a:xfrm>
        </p:spPr>
        <p:txBody>
          <a:bodyPr/>
          <a:lstStyle/>
          <a:p>
            <a:r>
              <a:rPr lang="en-US" dirty="0" smtClean="0"/>
              <a:t>3. Hands-on --- Assume we are interested in “sales number” – (7)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84105" y="2495006"/>
            <a:ext cx="6098326" cy="4016827"/>
          </a:xfrm>
          <a:prstGeom prst="rect">
            <a:avLst/>
          </a:prstGeom>
        </p:spPr>
      </p:pic>
      <p:pic>
        <p:nvPicPr>
          <p:cNvPr id="6" name="Picture 5"/>
          <p:cNvPicPr>
            <a:picLocks noChangeAspect="1"/>
          </p:cNvPicPr>
          <p:nvPr/>
        </p:nvPicPr>
        <p:blipFill>
          <a:blip r:embed="rId4"/>
          <a:stretch>
            <a:fillRect/>
          </a:stretch>
        </p:blipFill>
        <p:spPr>
          <a:xfrm>
            <a:off x="6250431" y="2932846"/>
            <a:ext cx="5805837" cy="3650832"/>
          </a:xfrm>
          <a:prstGeom prst="rect">
            <a:avLst/>
          </a:prstGeom>
        </p:spPr>
      </p:pic>
      <p:sp>
        <p:nvSpPr>
          <p:cNvPr id="7" name="TextBox 6"/>
          <p:cNvSpPr txBox="1"/>
          <p:nvPr/>
        </p:nvSpPr>
        <p:spPr>
          <a:xfrm>
            <a:off x="6346759" y="2122023"/>
            <a:ext cx="4882401" cy="6463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Sales over time --- drag “date” over the top of the graph</a:t>
            </a:r>
            <a:endParaRPr lang="en-US" dirty="0">
              <a:solidFill>
                <a:srgbClr val="FF0000"/>
              </a:solidFill>
            </a:endParaRPr>
          </a:p>
        </p:txBody>
      </p:sp>
    </p:spTree>
    <p:extLst>
      <p:ext uri="{BB962C8B-B14F-4D97-AF65-F5344CB8AC3E}">
        <p14:creationId xmlns:p14="http://schemas.microsoft.com/office/powerpoint/2010/main" val="1684672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Quick Table calculation &amp; add “Annotation” – (8)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4051" y="2921939"/>
            <a:ext cx="6081949" cy="3246688"/>
          </a:xfrm>
          <a:prstGeom prst="rect">
            <a:avLst/>
          </a:prstGeom>
        </p:spPr>
      </p:pic>
      <p:pic>
        <p:nvPicPr>
          <p:cNvPr id="8" name="Picture 7"/>
          <p:cNvPicPr>
            <a:picLocks noChangeAspect="1"/>
          </p:cNvPicPr>
          <p:nvPr/>
        </p:nvPicPr>
        <p:blipFill>
          <a:blip r:embed="rId4"/>
          <a:stretch>
            <a:fillRect/>
          </a:stretch>
        </p:blipFill>
        <p:spPr>
          <a:xfrm>
            <a:off x="6155771" y="2969366"/>
            <a:ext cx="6013716" cy="3199261"/>
          </a:xfrm>
          <a:prstGeom prst="rect">
            <a:avLst/>
          </a:prstGeom>
        </p:spPr>
      </p:pic>
    </p:spTree>
    <p:extLst>
      <p:ext uri="{BB962C8B-B14F-4D97-AF65-F5344CB8AC3E}">
        <p14:creationId xmlns:p14="http://schemas.microsoft.com/office/powerpoint/2010/main" val="114986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to “share” - copy an image  &amp; copy data (&amp; directly paste) to “excel” – (9)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21884" y="2647856"/>
            <a:ext cx="6295256" cy="3288913"/>
          </a:xfrm>
          <a:prstGeom prst="rect">
            <a:avLst/>
          </a:prstGeom>
        </p:spPr>
      </p:pic>
      <p:pic>
        <p:nvPicPr>
          <p:cNvPr id="6" name="Picture 5"/>
          <p:cNvPicPr>
            <a:picLocks noChangeAspect="1"/>
          </p:cNvPicPr>
          <p:nvPr/>
        </p:nvPicPr>
        <p:blipFill>
          <a:blip r:embed="rId4"/>
          <a:stretch>
            <a:fillRect/>
          </a:stretch>
        </p:blipFill>
        <p:spPr>
          <a:xfrm>
            <a:off x="6352227" y="2647855"/>
            <a:ext cx="6146269" cy="3288913"/>
          </a:xfrm>
          <a:prstGeom prst="rect">
            <a:avLst/>
          </a:prstGeom>
        </p:spPr>
      </p:pic>
    </p:spTree>
    <p:extLst>
      <p:ext uri="{BB962C8B-B14F-4D97-AF65-F5344CB8AC3E}">
        <p14:creationId xmlns:p14="http://schemas.microsoft.com/office/powerpoint/2010/main" val="261723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Hands-on --- hold on the “</a:t>
            </a:r>
            <a:r>
              <a:rPr lang="en-US" dirty="0" err="1" smtClean="0"/>
              <a:t>atl</a:t>
            </a:r>
            <a:r>
              <a:rPr lang="en-US" dirty="0" smtClean="0"/>
              <a:t>” key and select different “measure and dimension” to see the “suggested graph” in “show me” – (10)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1694538" y="2348394"/>
            <a:ext cx="8573815" cy="4457355"/>
          </a:xfrm>
          <a:prstGeom prst="rect">
            <a:avLst/>
          </a:prstGeom>
        </p:spPr>
      </p:pic>
    </p:spTree>
    <p:extLst>
      <p:ext uri="{BB962C8B-B14F-4D97-AF65-F5344CB8AC3E}">
        <p14:creationId xmlns:p14="http://schemas.microsoft.com/office/powerpoint/2010/main" val="280775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Hands-on --- hold on the “</a:t>
            </a:r>
            <a:r>
              <a:rPr lang="en-US" dirty="0" err="1" smtClean="0"/>
              <a:t>atl</a:t>
            </a:r>
            <a:r>
              <a:rPr lang="en-US" dirty="0" smtClean="0"/>
              <a:t>” key and select different “measure and dimension” to see the “suggested graph” in “show me” – (11)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687525" y="2441499"/>
            <a:ext cx="10816949" cy="4240153"/>
          </a:xfrm>
          <a:prstGeom prst="rect">
            <a:avLst/>
          </a:prstGeom>
        </p:spPr>
      </p:pic>
    </p:spTree>
    <p:extLst>
      <p:ext uri="{BB962C8B-B14F-4D97-AF65-F5344CB8AC3E}">
        <p14:creationId xmlns:p14="http://schemas.microsoft.com/office/powerpoint/2010/main" val="2286519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164101"/>
          </a:xfrm>
        </p:spPr>
        <p:txBody>
          <a:bodyPr/>
          <a:lstStyle/>
          <a:p>
            <a:r>
              <a:rPr lang="en-US" dirty="0"/>
              <a:t>1. Introduction – Tableau </a:t>
            </a:r>
            <a:r>
              <a:rPr lang="en-US" dirty="0" smtClean="0"/>
              <a:t>interface (1)</a:t>
            </a:r>
            <a:endParaRPr lang="en-US" dirty="0"/>
          </a:p>
        </p:txBody>
      </p:sp>
      <p:pic>
        <p:nvPicPr>
          <p:cNvPr id="5" name="Content Placeholder 4"/>
          <p:cNvPicPr>
            <a:picLocks noGrp="1" noChangeAspect="1"/>
          </p:cNvPicPr>
          <p:nvPr>
            <p:ph sz="quarter" idx="13"/>
          </p:nvPr>
        </p:nvPicPr>
        <p:blipFill>
          <a:blip r:embed="rId2"/>
          <a:stretch>
            <a:fillRect/>
          </a:stretch>
        </p:blipFill>
        <p:spPr>
          <a:xfrm>
            <a:off x="2013083" y="1597891"/>
            <a:ext cx="8883562" cy="4997004"/>
          </a:xfrm>
          <a:prstGeom prst="rect">
            <a:avLst/>
          </a:prstGeom>
        </p:spPr>
      </p:pic>
    </p:spTree>
    <p:extLst>
      <p:ext uri="{BB962C8B-B14F-4D97-AF65-F5344CB8AC3E}">
        <p14:creationId xmlns:p14="http://schemas.microsoft.com/office/powerpoint/2010/main" val="3933903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553" y="180911"/>
            <a:ext cx="10888516" cy="1596177"/>
          </a:xfrm>
        </p:spPr>
        <p:txBody>
          <a:bodyPr>
            <a:normAutofit/>
          </a:bodyPr>
          <a:lstStyle/>
          <a:p>
            <a:r>
              <a:rPr lang="en-US" dirty="0" smtClean="0"/>
              <a:t>3. Hands-on --- Do a “geographic search” – (12)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3" name="Content Placeholder 2"/>
          <p:cNvPicPr>
            <a:picLocks noGrp="1" noChangeAspect="1"/>
          </p:cNvPicPr>
          <p:nvPr>
            <p:ph sz="quarter" idx="13"/>
          </p:nvPr>
        </p:nvPicPr>
        <p:blipFill>
          <a:blip r:embed="rId3"/>
          <a:stretch>
            <a:fillRect/>
          </a:stretch>
        </p:blipFill>
        <p:spPr>
          <a:xfrm>
            <a:off x="2446303" y="1777088"/>
            <a:ext cx="6617994" cy="5080912"/>
          </a:xfrm>
          <a:prstGeom prst="rect">
            <a:avLst/>
          </a:prstGeom>
        </p:spPr>
      </p:pic>
    </p:spTree>
    <p:extLst>
      <p:ext uri="{BB962C8B-B14F-4D97-AF65-F5344CB8AC3E}">
        <p14:creationId xmlns:p14="http://schemas.microsoft.com/office/powerpoint/2010/main" val="2286519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67856"/>
            <a:ext cx="10364451" cy="1596177"/>
          </a:xfrm>
        </p:spPr>
        <p:txBody>
          <a:bodyPr>
            <a:normAutofit/>
          </a:bodyPr>
          <a:lstStyle/>
          <a:p>
            <a:r>
              <a:rPr lang="en-US" dirty="0" smtClean="0"/>
              <a:t>3. Hands-on --- sales “seasonal” issue &amp; hemisphere issue check – (</a:t>
            </a:r>
            <a:r>
              <a:rPr lang="en-US" dirty="0" smtClean="0"/>
              <a:t>13-1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6" name="Content Placeholder 5"/>
          <p:cNvPicPr>
            <a:picLocks noGrp="1" noChangeAspect="1"/>
          </p:cNvPicPr>
          <p:nvPr>
            <p:ph sz="quarter" idx="13"/>
          </p:nvPr>
        </p:nvPicPr>
        <p:blipFill>
          <a:blip r:embed="rId3"/>
          <a:stretch>
            <a:fillRect/>
          </a:stretch>
        </p:blipFill>
        <p:spPr>
          <a:xfrm>
            <a:off x="26120" y="2685587"/>
            <a:ext cx="5734594" cy="3687107"/>
          </a:xfrm>
          <a:prstGeom prst="rect">
            <a:avLst/>
          </a:prstGeom>
        </p:spPr>
      </p:pic>
      <p:sp>
        <p:nvSpPr>
          <p:cNvPr id="5" name="TextBox 4"/>
          <p:cNvSpPr txBox="1"/>
          <p:nvPr/>
        </p:nvSpPr>
        <p:spPr>
          <a:xfrm>
            <a:off x="155529" y="2040144"/>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1. Stripping out every thing, except country. </a:t>
            </a:r>
            <a:endParaRPr lang="en-US" dirty="0">
              <a:solidFill>
                <a:srgbClr val="FF0000"/>
              </a:solidFill>
            </a:endParaRPr>
          </a:p>
        </p:txBody>
      </p:sp>
      <p:pic>
        <p:nvPicPr>
          <p:cNvPr id="7" name="Picture 6"/>
          <p:cNvPicPr>
            <a:picLocks noChangeAspect="1"/>
          </p:cNvPicPr>
          <p:nvPr/>
        </p:nvPicPr>
        <p:blipFill>
          <a:blip r:embed="rId4"/>
          <a:stretch>
            <a:fillRect/>
          </a:stretch>
        </p:blipFill>
        <p:spPr>
          <a:xfrm>
            <a:off x="5896604" y="2963474"/>
            <a:ext cx="6242346" cy="3694367"/>
          </a:xfrm>
          <a:prstGeom prst="rect">
            <a:avLst/>
          </a:prstGeom>
        </p:spPr>
      </p:pic>
      <p:sp>
        <p:nvSpPr>
          <p:cNvPr id="8" name="TextBox 7"/>
          <p:cNvSpPr txBox="1"/>
          <p:nvPr/>
        </p:nvSpPr>
        <p:spPr>
          <a:xfrm>
            <a:off x="5896604" y="2040144"/>
            <a:ext cx="4882401" cy="6463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2</a:t>
            </a:r>
            <a:r>
              <a:rPr lang="en-US" dirty="0" smtClean="0">
                <a:solidFill>
                  <a:srgbClr val="FF0000"/>
                </a:solidFill>
              </a:rPr>
              <a:t>. Create “country/territory” custom-group by using </a:t>
            </a:r>
            <a:r>
              <a:rPr lang="en-US" dirty="0" smtClean="0">
                <a:solidFill>
                  <a:srgbClr val="FF0000"/>
                </a:solidFill>
              </a:rPr>
              <a:t>lasso </a:t>
            </a:r>
            <a:endParaRPr lang="en-US" dirty="0">
              <a:solidFill>
                <a:srgbClr val="FF0000"/>
              </a:solidFill>
            </a:endParaRPr>
          </a:p>
        </p:txBody>
      </p:sp>
    </p:spTree>
    <p:extLst>
      <p:ext uri="{BB962C8B-B14F-4D97-AF65-F5344CB8AC3E}">
        <p14:creationId xmlns:p14="http://schemas.microsoft.com/office/powerpoint/2010/main" val="73793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sales “seasonal” issue &amp; hemisphere issue check – (</a:t>
            </a:r>
            <a:r>
              <a:rPr lang="en-US" dirty="0" smtClean="0"/>
              <a:t>13-2</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5" name="TextBox 4"/>
          <p:cNvSpPr txBox="1"/>
          <p:nvPr/>
        </p:nvSpPr>
        <p:spPr>
          <a:xfrm>
            <a:off x="253885" y="2317855"/>
            <a:ext cx="4882401" cy="6463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3. Click on the “paper clip” icon to create “country group </a:t>
            </a:r>
            <a:endParaRPr lang="en-US" dirty="0">
              <a:solidFill>
                <a:srgbClr val="FF0000"/>
              </a:solidFill>
            </a:endParaRPr>
          </a:p>
        </p:txBody>
      </p:sp>
      <p:pic>
        <p:nvPicPr>
          <p:cNvPr id="4" name="Content Placeholder 3"/>
          <p:cNvPicPr>
            <a:picLocks noGrp="1" noChangeAspect="1"/>
          </p:cNvPicPr>
          <p:nvPr>
            <p:ph sz="quarter" idx="13"/>
          </p:nvPr>
        </p:nvPicPr>
        <p:blipFill>
          <a:blip r:embed="rId3"/>
          <a:stretch>
            <a:fillRect/>
          </a:stretch>
        </p:blipFill>
        <p:spPr>
          <a:xfrm>
            <a:off x="-413148" y="3067347"/>
            <a:ext cx="5269791" cy="3424237"/>
          </a:xfrm>
          <a:prstGeom prst="rect">
            <a:avLst/>
          </a:prstGeom>
        </p:spPr>
      </p:pic>
      <p:pic>
        <p:nvPicPr>
          <p:cNvPr id="8" name="Picture 7"/>
          <p:cNvPicPr>
            <a:picLocks noChangeAspect="1"/>
          </p:cNvPicPr>
          <p:nvPr/>
        </p:nvPicPr>
        <p:blipFill>
          <a:blip r:embed="rId4"/>
          <a:stretch>
            <a:fillRect/>
          </a:stretch>
        </p:blipFill>
        <p:spPr>
          <a:xfrm>
            <a:off x="3851238" y="3152920"/>
            <a:ext cx="3249359" cy="3253090"/>
          </a:xfrm>
          <a:prstGeom prst="rect">
            <a:avLst/>
          </a:prstGeom>
        </p:spPr>
      </p:pic>
      <p:pic>
        <p:nvPicPr>
          <p:cNvPr id="9" name="Picture 8"/>
          <p:cNvPicPr>
            <a:picLocks noChangeAspect="1"/>
          </p:cNvPicPr>
          <p:nvPr/>
        </p:nvPicPr>
        <p:blipFill>
          <a:blip r:embed="rId5"/>
          <a:stretch>
            <a:fillRect/>
          </a:stretch>
        </p:blipFill>
        <p:spPr>
          <a:xfrm>
            <a:off x="7237752" y="3238052"/>
            <a:ext cx="5028122" cy="2979868"/>
          </a:xfrm>
          <a:prstGeom prst="rect">
            <a:avLst/>
          </a:prstGeom>
        </p:spPr>
      </p:pic>
      <p:sp>
        <p:nvSpPr>
          <p:cNvPr id="10" name="TextBox 9"/>
          <p:cNvSpPr txBox="1"/>
          <p:nvPr/>
        </p:nvSpPr>
        <p:spPr>
          <a:xfrm>
            <a:off x="7237752" y="2317854"/>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4. Go back to “sales seasonality” sheet.</a:t>
            </a:r>
            <a:endParaRPr lang="en-US" dirty="0">
              <a:solidFill>
                <a:srgbClr val="FF0000"/>
              </a:solidFill>
            </a:endParaRPr>
          </a:p>
        </p:txBody>
      </p:sp>
    </p:spTree>
    <p:extLst>
      <p:ext uri="{BB962C8B-B14F-4D97-AF65-F5344CB8AC3E}">
        <p14:creationId xmlns:p14="http://schemas.microsoft.com/office/powerpoint/2010/main" val="364665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sales “seasonal” issue &amp; hemisphere issue check – (</a:t>
            </a:r>
            <a:r>
              <a:rPr lang="en-US" dirty="0" smtClean="0"/>
              <a:t>13-3</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9" name="Picture 8"/>
          <p:cNvPicPr>
            <a:picLocks noChangeAspect="1"/>
          </p:cNvPicPr>
          <p:nvPr/>
        </p:nvPicPr>
        <p:blipFill>
          <a:blip r:embed="rId3"/>
          <a:stretch>
            <a:fillRect/>
          </a:stretch>
        </p:blipFill>
        <p:spPr>
          <a:xfrm>
            <a:off x="67100" y="3020355"/>
            <a:ext cx="5776650" cy="3423476"/>
          </a:xfrm>
          <a:prstGeom prst="rect">
            <a:avLst/>
          </a:prstGeom>
        </p:spPr>
      </p:pic>
      <p:sp>
        <p:nvSpPr>
          <p:cNvPr id="10" name="TextBox 9"/>
          <p:cNvSpPr txBox="1"/>
          <p:nvPr/>
        </p:nvSpPr>
        <p:spPr>
          <a:xfrm>
            <a:off x="750891" y="2432858"/>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4. Go back to “sales seasonality” sheet.</a:t>
            </a:r>
            <a:endParaRPr lang="en-US" dirty="0">
              <a:solidFill>
                <a:srgbClr val="FF0000"/>
              </a:solidFill>
            </a:endParaRPr>
          </a:p>
        </p:txBody>
      </p:sp>
      <p:pic>
        <p:nvPicPr>
          <p:cNvPr id="6" name="Content Placeholder 5"/>
          <p:cNvPicPr>
            <a:picLocks noGrp="1" noChangeAspect="1"/>
          </p:cNvPicPr>
          <p:nvPr>
            <p:ph sz="quarter" idx="13"/>
          </p:nvPr>
        </p:nvPicPr>
        <p:blipFill>
          <a:blip r:embed="rId4"/>
          <a:stretch>
            <a:fillRect/>
          </a:stretch>
        </p:blipFill>
        <p:spPr>
          <a:xfrm>
            <a:off x="5916704" y="3020355"/>
            <a:ext cx="6434282" cy="3423476"/>
          </a:xfrm>
          <a:prstGeom prst="rect">
            <a:avLst/>
          </a:prstGeom>
        </p:spPr>
      </p:pic>
      <p:sp>
        <p:nvSpPr>
          <p:cNvPr id="11" name="TextBox 10"/>
          <p:cNvSpPr txBox="1"/>
          <p:nvPr/>
        </p:nvSpPr>
        <p:spPr>
          <a:xfrm>
            <a:off x="6174538" y="2457789"/>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5. Show no sales seasonality issue.</a:t>
            </a:r>
            <a:endParaRPr lang="en-US" dirty="0">
              <a:solidFill>
                <a:srgbClr val="FF0000"/>
              </a:solidFill>
            </a:endParaRPr>
          </a:p>
        </p:txBody>
      </p:sp>
    </p:spTree>
    <p:extLst>
      <p:ext uri="{BB962C8B-B14F-4D97-AF65-F5344CB8AC3E}">
        <p14:creationId xmlns:p14="http://schemas.microsoft.com/office/powerpoint/2010/main" val="99643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investigate individual product sales problem – (14)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0" name="TextBox 9"/>
          <p:cNvSpPr txBox="1"/>
          <p:nvPr/>
        </p:nvSpPr>
        <p:spPr>
          <a:xfrm>
            <a:off x="266797" y="2457789"/>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1. Move [product] </a:t>
            </a:r>
            <a:r>
              <a:rPr lang="en-US" dirty="0" smtClean="0">
                <a:solidFill>
                  <a:srgbClr val="FF0000"/>
                </a:solidFill>
              </a:rPr>
              <a:t>“Category” into the </a:t>
            </a:r>
            <a:r>
              <a:rPr lang="en-US" dirty="0" smtClean="0">
                <a:solidFill>
                  <a:srgbClr val="FF0000"/>
                </a:solidFill>
              </a:rPr>
              <a:t>“</a:t>
            </a:r>
            <a:r>
              <a:rPr lang="en-US" dirty="0" smtClean="0">
                <a:solidFill>
                  <a:srgbClr val="FF0000"/>
                </a:solidFill>
              </a:rPr>
              <a:t>Filters” box</a:t>
            </a:r>
            <a:endParaRPr lang="en-US" dirty="0">
              <a:solidFill>
                <a:srgbClr val="FF0000"/>
              </a:solidFill>
            </a:endParaRPr>
          </a:p>
        </p:txBody>
      </p:sp>
      <p:sp>
        <p:nvSpPr>
          <p:cNvPr id="11" name="TextBox 10"/>
          <p:cNvSpPr txBox="1"/>
          <p:nvPr/>
        </p:nvSpPr>
        <p:spPr>
          <a:xfrm>
            <a:off x="6174538" y="2457789"/>
            <a:ext cx="4882401"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2. To make filter interactive….. Select “show filter”</a:t>
            </a:r>
            <a:endParaRPr lang="en-US" dirty="0">
              <a:solidFill>
                <a:srgbClr val="FF0000"/>
              </a:solidFill>
            </a:endParaRPr>
          </a:p>
        </p:txBody>
      </p:sp>
      <p:pic>
        <p:nvPicPr>
          <p:cNvPr id="4" name="Content Placeholder 3"/>
          <p:cNvPicPr>
            <a:picLocks noGrp="1" noChangeAspect="1"/>
          </p:cNvPicPr>
          <p:nvPr>
            <p:ph sz="quarter" idx="13"/>
          </p:nvPr>
        </p:nvPicPr>
        <p:blipFill>
          <a:blip r:embed="rId3"/>
          <a:stretch>
            <a:fillRect/>
          </a:stretch>
        </p:blipFill>
        <p:spPr>
          <a:xfrm>
            <a:off x="117444" y="3139884"/>
            <a:ext cx="6057094" cy="3424237"/>
          </a:xfrm>
          <a:prstGeom prst="rect">
            <a:avLst/>
          </a:prstGeom>
        </p:spPr>
      </p:pic>
      <p:pic>
        <p:nvPicPr>
          <p:cNvPr id="7" name="Picture 6"/>
          <p:cNvPicPr>
            <a:picLocks noChangeAspect="1"/>
          </p:cNvPicPr>
          <p:nvPr/>
        </p:nvPicPr>
        <p:blipFill>
          <a:blip r:embed="rId4"/>
          <a:stretch>
            <a:fillRect/>
          </a:stretch>
        </p:blipFill>
        <p:spPr>
          <a:xfrm>
            <a:off x="6222112" y="3129215"/>
            <a:ext cx="6179063" cy="3445574"/>
          </a:xfrm>
          <a:prstGeom prst="rect">
            <a:avLst/>
          </a:prstGeom>
        </p:spPr>
      </p:pic>
    </p:spTree>
    <p:extLst>
      <p:ext uri="{BB962C8B-B14F-4D97-AF65-F5344CB8AC3E}">
        <p14:creationId xmlns:p14="http://schemas.microsoft.com/office/powerpoint/2010/main" val="1137624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sorting sales amount  </a:t>
            </a:r>
            <a:r>
              <a:rPr lang="en-US" dirty="0"/>
              <a:t>&amp; </a:t>
            </a:r>
            <a:r>
              <a:rPr lang="en-US" dirty="0" smtClean="0"/>
              <a:t>checking </a:t>
            </a:r>
            <a:r>
              <a:rPr lang="en-US" dirty="0"/>
              <a:t>on profit– </a:t>
            </a:r>
            <a:r>
              <a:rPr lang="en-US" dirty="0" smtClean="0"/>
              <a:t>(</a:t>
            </a:r>
            <a:r>
              <a:rPr lang="en-US" dirty="0" smtClean="0"/>
              <a:t>15-1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42389" y="2659723"/>
            <a:ext cx="6922441" cy="3424237"/>
          </a:xfrm>
          <a:prstGeom prst="rect">
            <a:avLst/>
          </a:prstGeom>
        </p:spPr>
      </p:pic>
      <p:sp>
        <p:nvSpPr>
          <p:cNvPr id="6" name="Oval 5"/>
          <p:cNvSpPr/>
          <p:nvPr/>
        </p:nvSpPr>
        <p:spPr>
          <a:xfrm>
            <a:off x="4711831" y="5689513"/>
            <a:ext cx="442259" cy="394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00658" y="2804212"/>
            <a:ext cx="442259" cy="394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6459489" y="2659723"/>
            <a:ext cx="6147024" cy="3420120"/>
          </a:xfrm>
          <a:prstGeom prst="rect">
            <a:avLst/>
          </a:prstGeom>
        </p:spPr>
      </p:pic>
      <p:sp>
        <p:nvSpPr>
          <p:cNvPr id="13" name="TextBox 12"/>
          <p:cNvSpPr txBox="1"/>
          <p:nvPr/>
        </p:nvSpPr>
        <p:spPr>
          <a:xfrm>
            <a:off x="6459489" y="2067876"/>
            <a:ext cx="5367155" cy="9233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“Table” sales amount is good but profit is negative !!!!</a:t>
            </a:r>
          </a:p>
          <a:p>
            <a:endParaRPr lang="en-US" dirty="0">
              <a:solidFill>
                <a:srgbClr val="FF0000"/>
              </a:solidFill>
            </a:endParaRPr>
          </a:p>
        </p:txBody>
      </p:sp>
    </p:spTree>
    <p:extLst>
      <p:ext uri="{BB962C8B-B14F-4D97-AF65-F5344CB8AC3E}">
        <p14:creationId xmlns:p14="http://schemas.microsoft.com/office/powerpoint/2010/main" val="443339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sorting sales amount  &amp; checking on profit – (</a:t>
            </a:r>
            <a:r>
              <a:rPr lang="en-US" dirty="0" smtClean="0"/>
              <a:t>15-2</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2" name="Oval 11"/>
          <p:cNvSpPr/>
          <p:nvPr/>
        </p:nvSpPr>
        <p:spPr>
          <a:xfrm>
            <a:off x="4096234" y="3125161"/>
            <a:ext cx="442259" cy="394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38248" y="2335049"/>
            <a:ext cx="46614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does profit lost happen to all </a:t>
            </a:r>
            <a:r>
              <a:rPr lang="en-US" dirty="0" smtClean="0">
                <a:solidFill>
                  <a:srgbClr val="FF0000"/>
                </a:solidFill>
              </a:rPr>
              <a:t>markets?</a:t>
            </a:r>
            <a:endParaRPr lang="en-US" dirty="0" smtClean="0">
              <a:solidFill>
                <a:srgbClr val="FF0000"/>
              </a:solidFill>
            </a:endParaRPr>
          </a:p>
        </p:txBody>
      </p:sp>
      <p:pic>
        <p:nvPicPr>
          <p:cNvPr id="4" name="Content Placeholder 3"/>
          <p:cNvPicPr>
            <a:picLocks noGrp="1" noChangeAspect="1"/>
          </p:cNvPicPr>
          <p:nvPr>
            <p:ph sz="quarter" idx="13"/>
          </p:nvPr>
        </p:nvPicPr>
        <p:blipFill>
          <a:blip r:embed="rId3"/>
          <a:stretch>
            <a:fillRect/>
          </a:stretch>
        </p:blipFill>
        <p:spPr>
          <a:xfrm>
            <a:off x="2228517" y="2733298"/>
            <a:ext cx="8320731" cy="4098578"/>
          </a:xfrm>
          <a:prstGeom prst="rect">
            <a:avLst/>
          </a:prstGeom>
        </p:spPr>
      </p:pic>
      <p:sp>
        <p:nvSpPr>
          <p:cNvPr id="6" name="Oval 5"/>
          <p:cNvSpPr/>
          <p:nvPr/>
        </p:nvSpPr>
        <p:spPr>
          <a:xfrm>
            <a:off x="3960934" y="2974927"/>
            <a:ext cx="435454" cy="394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357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sorting sales amount  &amp; checking on profit – (</a:t>
            </a:r>
            <a:r>
              <a:rPr lang="en-US" dirty="0" smtClean="0"/>
              <a:t>15-3</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3" name="TextBox 12"/>
          <p:cNvSpPr txBox="1"/>
          <p:nvPr/>
        </p:nvSpPr>
        <p:spPr>
          <a:xfrm>
            <a:off x="656025" y="2368021"/>
            <a:ext cx="9820386"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does profit lost cause by shipping costs of various product categories &amp; to different customers</a:t>
            </a:r>
            <a:r>
              <a:rPr lang="en-US" dirty="0" smtClean="0">
                <a:solidFill>
                  <a:srgbClr val="FF0000"/>
                </a:solidFill>
              </a:rPr>
              <a:t>?</a:t>
            </a:r>
            <a:endParaRPr lang="en-US" dirty="0" smtClean="0">
              <a:solidFill>
                <a:srgbClr val="FF0000"/>
              </a:solidFill>
            </a:endParaRPr>
          </a:p>
        </p:txBody>
      </p:sp>
      <p:pic>
        <p:nvPicPr>
          <p:cNvPr id="9" name="Content Placeholder 8"/>
          <p:cNvPicPr>
            <a:picLocks noGrp="1" noChangeAspect="1"/>
          </p:cNvPicPr>
          <p:nvPr>
            <p:ph sz="quarter" idx="13"/>
          </p:nvPr>
        </p:nvPicPr>
        <p:blipFill>
          <a:blip r:embed="rId3"/>
          <a:stretch>
            <a:fillRect/>
          </a:stretch>
        </p:blipFill>
        <p:spPr>
          <a:xfrm>
            <a:off x="-233209" y="3251116"/>
            <a:ext cx="6515216" cy="3424238"/>
          </a:xfrm>
          <a:prstGeom prst="rect">
            <a:avLst/>
          </a:prstGeom>
        </p:spPr>
      </p:pic>
      <p:sp>
        <p:nvSpPr>
          <p:cNvPr id="6" name="Oval 5"/>
          <p:cNvSpPr/>
          <p:nvPr/>
        </p:nvSpPr>
        <p:spPr>
          <a:xfrm>
            <a:off x="997158" y="5296729"/>
            <a:ext cx="637861" cy="607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6382682" y="3444678"/>
            <a:ext cx="5809318" cy="3037113"/>
          </a:xfrm>
          <a:prstGeom prst="rect">
            <a:avLst/>
          </a:prstGeom>
        </p:spPr>
      </p:pic>
      <p:sp>
        <p:nvSpPr>
          <p:cNvPr id="12" name="Oval 11"/>
          <p:cNvSpPr/>
          <p:nvPr/>
        </p:nvSpPr>
        <p:spPr>
          <a:xfrm>
            <a:off x="7335996" y="5296729"/>
            <a:ext cx="442259" cy="3944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241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9873"/>
            <a:ext cx="10364451" cy="1596177"/>
          </a:xfrm>
        </p:spPr>
        <p:txBody>
          <a:bodyPr>
            <a:normAutofit/>
          </a:bodyPr>
          <a:lstStyle/>
          <a:p>
            <a:r>
              <a:rPr lang="en-US" dirty="0" smtClean="0"/>
              <a:t>3. Hands-on --- sorting sales amount  &amp; checking on profit – (</a:t>
            </a:r>
            <a:r>
              <a:rPr lang="en-US" dirty="0" smtClean="0"/>
              <a:t>15-4</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3" name="TextBox 12"/>
          <p:cNvSpPr txBox="1"/>
          <p:nvPr/>
        </p:nvSpPr>
        <p:spPr>
          <a:xfrm>
            <a:off x="1139348" y="1812853"/>
            <a:ext cx="10636816"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does low profit cause by returned? (show returned by “size”)…. </a:t>
            </a:r>
            <a:r>
              <a:rPr lang="en-US" dirty="0" smtClean="0">
                <a:solidFill>
                  <a:srgbClr val="FF0000"/>
                </a:solidFill>
              </a:rPr>
              <a:t>Ans.: </a:t>
            </a:r>
            <a:r>
              <a:rPr lang="en-US" dirty="0" smtClean="0">
                <a:solidFill>
                  <a:srgbClr val="FF0000"/>
                </a:solidFill>
              </a:rPr>
              <a:t>not many of the low profit orders</a:t>
            </a:r>
            <a:r>
              <a:rPr lang="en-US" dirty="0" smtClean="0">
                <a:solidFill>
                  <a:srgbClr val="FF0000"/>
                </a:solidFill>
              </a:rPr>
              <a:t>.</a:t>
            </a:r>
            <a:endParaRPr lang="en-US" dirty="0" smtClean="0">
              <a:solidFill>
                <a:srgbClr val="FF0000"/>
              </a:solidFill>
            </a:endParaRPr>
          </a:p>
        </p:txBody>
      </p:sp>
      <p:pic>
        <p:nvPicPr>
          <p:cNvPr id="7" name="Content Placeholder 6"/>
          <p:cNvPicPr>
            <a:picLocks noGrp="1" noChangeAspect="1"/>
          </p:cNvPicPr>
          <p:nvPr>
            <p:ph sz="quarter" idx="13"/>
          </p:nvPr>
        </p:nvPicPr>
        <p:blipFill>
          <a:blip r:embed="rId3"/>
          <a:stretch>
            <a:fillRect/>
          </a:stretch>
        </p:blipFill>
        <p:spPr>
          <a:xfrm>
            <a:off x="2043859" y="2314778"/>
            <a:ext cx="8184357" cy="4543221"/>
          </a:xfrm>
          <a:prstGeom prst="rect">
            <a:avLst/>
          </a:prstGeom>
        </p:spPr>
      </p:pic>
    </p:spTree>
    <p:extLst>
      <p:ext uri="{BB962C8B-B14F-4D97-AF65-F5344CB8AC3E}">
        <p14:creationId xmlns:p14="http://schemas.microsoft.com/office/powerpoint/2010/main" val="487507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sorting sales amount  &amp; checking on profit – (</a:t>
            </a:r>
            <a:r>
              <a:rPr lang="en-US" dirty="0" smtClean="0"/>
              <a:t>15-5</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3" name="TextBox 12"/>
          <p:cNvSpPr txBox="1"/>
          <p:nvPr/>
        </p:nvSpPr>
        <p:spPr>
          <a:xfrm>
            <a:off x="297436" y="2306319"/>
            <a:ext cx="4896115" cy="9233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is there a relationship between low profit and shipping costs? ---- Draw a trend line using the “analytic” ---- select trend </a:t>
            </a:r>
            <a:r>
              <a:rPr lang="en-US" dirty="0" smtClean="0">
                <a:solidFill>
                  <a:srgbClr val="FF0000"/>
                </a:solidFill>
              </a:rPr>
              <a:t>line</a:t>
            </a:r>
            <a:endParaRPr lang="en-US" dirty="0" smtClean="0">
              <a:solidFill>
                <a:srgbClr val="FF0000"/>
              </a:solidFill>
            </a:endParaRPr>
          </a:p>
        </p:txBody>
      </p:sp>
      <p:pic>
        <p:nvPicPr>
          <p:cNvPr id="4" name="Content Placeholder 3"/>
          <p:cNvPicPr>
            <a:picLocks noGrp="1" noChangeAspect="1"/>
          </p:cNvPicPr>
          <p:nvPr>
            <p:ph sz="quarter" idx="13"/>
          </p:nvPr>
        </p:nvPicPr>
        <p:blipFill>
          <a:blip r:embed="rId3"/>
          <a:stretch>
            <a:fillRect/>
          </a:stretch>
        </p:blipFill>
        <p:spPr>
          <a:xfrm>
            <a:off x="0" y="3529586"/>
            <a:ext cx="6017423" cy="3424237"/>
          </a:xfrm>
          <a:prstGeom prst="rect">
            <a:avLst/>
          </a:prstGeom>
        </p:spPr>
      </p:pic>
      <p:pic>
        <p:nvPicPr>
          <p:cNvPr id="5" name="Picture 4"/>
          <p:cNvPicPr>
            <a:picLocks noChangeAspect="1"/>
          </p:cNvPicPr>
          <p:nvPr/>
        </p:nvPicPr>
        <p:blipFill>
          <a:blip r:embed="rId4"/>
          <a:stretch>
            <a:fillRect/>
          </a:stretch>
        </p:blipFill>
        <p:spPr>
          <a:xfrm>
            <a:off x="6125064" y="3444678"/>
            <a:ext cx="6066936" cy="3272749"/>
          </a:xfrm>
          <a:prstGeom prst="rect">
            <a:avLst/>
          </a:prstGeom>
        </p:spPr>
      </p:pic>
      <p:sp>
        <p:nvSpPr>
          <p:cNvPr id="10" name="TextBox 9"/>
          <p:cNvSpPr txBox="1"/>
          <p:nvPr/>
        </p:nvSpPr>
        <p:spPr>
          <a:xfrm>
            <a:off x="6246458" y="2306319"/>
            <a:ext cx="4896115" cy="6463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err="1" smtClean="0">
                <a:solidFill>
                  <a:srgbClr val="FF0000"/>
                </a:solidFill>
              </a:rPr>
              <a:t>Ans</a:t>
            </a:r>
            <a:r>
              <a:rPr lang="en-US" dirty="0" smtClean="0">
                <a:solidFill>
                  <a:srgbClr val="FF0000"/>
                </a:solidFill>
              </a:rPr>
              <a:t>: Maybe not, the </a:t>
            </a:r>
            <a:r>
              <a:rPr lang="en-US" dirty="0" smtClean="0">
                <a:solidFill>
                  <a:srgbClr val="FF0000"/>
                </a:solidFill>
              </a:rPr>
              <a:t>R-square is very low --- not meaningful</a:t>
            </a:r>
            <a:r>
              <a:rPr lang="en-US" dirty="0" smtClean="0">
                <a:solidFill>
                  <a:srgbClr val="FF0000"/>
                </a:solidFill>
              </a:rPr>
              <a:t>.</a:t>
            </a:r>
            <a:endParaRPr lang="en-US" dirty="0" smtClean="0">
              <a:solidFill>
                <a:srgbClr val="FF0000"/>
              </a:solidFill>
            </a:endParaRPr>
          </a:p>
        </p:txBody>
      </p:sp>
    </p:spTree>
    <p:extLst>
      <p:ext uri="{BB962C8B-B14F-4D97-AF65-F5344CB8AC3E}">
        <p14:creationId xmlns:p14="http://schemas.microsoft.com/office/powerpoint/2010/main" val="53208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364451" cy="1198091"/>
          </a:xfrm>
        </p:spPr>
        <p:txBody>
          <a:bodyPr/>
          <a:lstStyle/>
          <a:p>
            <a:r>
              <a:rPr lang="en-US" dirty="0"/>
              <a:t>1. Introduction – Tableau </a:t>
            </a:r>
            <a:r>
              <a:rPr lang="en-US" dirty="0" smtClean="0"/>
              <a:t>interface (2)</a:t>
            </a:r>
            <a:endParaRPr lang="en-US" dirty="0"/>
          </a:p>
        </p:txBody>
      </p:sp>
      <p:pic>
        <p:nvPicPr>
          <p:cNvPr id="4" name="Content Placeholder 3"/>
          <p:cNvPicPr>
            <a:picLocks noGrp="1" noChangeAspect="1"/>
          </p:cNvPicPr>
          <p:nvPr>
            <p:ph sz="quarter" idx="13"/>
          </p:nvPr>
        </p:nvPicPr>
        <p:blipFill>
          <a:blip r:embed="rId2"/>
          <a:stretch>
            <a:fillRect/>
          </a:stretch>
        </p:blipFill>
        <p:spPr>
          <a:xfrm>
            <a:off x="2396111" y="1163782"/>
            <a:ext cx="6981491" cy="5444283"/>
          </a:xfrm>
          <a:prstGeom prst="rect">
            <a:avLst/>
          </a:prstGeom>
        </p:spPr>
      </p:pic>
      <p:sp>
        <p:nvSpPr>
          <p:cNvPr id="6" name="TextBox 5"/>
          <p:cNvSpPr txBox="1"/>
          <p:nvPr/>
        </p:nvSpPr>
        <p:spPr>
          <a:xfrm>
            <a:off x="9546337" y="4017265"/>
            <a:ext cx="2353056" cy="2031325"/>
          </a:xfrm>
          <a:prstGeom prst="rect">
            <a:avLst/>
          </a:prstGeom>
          <a:noFill/>
        </p:spPr>
        <p:txBody>
          <a:bodyPr wrap="square" rtlCol="0">
            <a:spAutoFit/>
          </a:bodyPr>
          <a:lstStyle/>
          <a:p>
            <a:r>
              <a:rPr lang="en-US" dirty="0"/>
              <a:t>Source: </a:t>
            </a:r>
            <a:r>
              <a:rPr lang="en-US" dirty="0">
                <a:hlinkClick r:id="rId3"/>
              </a:rPr>
              <a:t>http://</a:t>
            </a:r>
            <a:r>
              <a:rPr lang="en-US" dirty="0" smtClean="0">
                <a:hlinkClick r:id="rId3"/>
              </a:rPr>
              <a:t>onlinehelp.tableau.com/current/pro/desktop/en-us/environment_workspace.html/</a:t>
            </a:r>
            <a:endParaRPr lang="en-US" dirty="0" smtClean="0"/>
          </a:p>
          <a:p>
            <a:endParaRPr lang="en-US" dirty="0"/>
          </a:p>
        </p:txBody>
      </p:sp>
    </p:spTree>
    <p:extLst>
      <p:ext uri="{BB962C8B-B14F-4D97-AF65-F5344CB8AC3E}">
        <p14:creationId xmlns:p14="http://schemas.microsoft.com/office/powerpoint/2010/main" val="892842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sorting sales amount  &amp; checking on profit – (</a:t>
            </a:r>
            <a:r>
              <a:rPr lang="en-US" dirty="0" smtClean="0"/>
              <a:t>15-5</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13" name="TextBox 12"/>
          <p:cNvSpPr txBox="1"/>
          <p:nvPr/>
        </p:nvSpPr>
        <p:spPr>
          <a:xfrm>
            <a:off x="108837" y="2640267"/>
            <a:ext cx="542409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Problem: identifying customer contributing to low profit</a:t>
            </a:r>
          </a:p>
        </p:txBody>
      </p:sp>
      <p:sp>
        <p:nvSpPr>
          <p:cNvPr id="10" name="TextBox 9"/>
          <p:cNvSpPr txBox="1"/>
          <p:nvPr/>
        </p:nvSpPr>
        <p:spPr>
          <a:xfrm>
            <a:off x="6298709" y="2715685"/>
            <a:ext cx="48961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List the customers </a:t>
            </a:r>
            <a:r>
              <a:rPr lang="en-US" dirty="0" smtClean="0">
                <a:solidFill>
                  <a:srgbClr val="FF0000"/>
                </a:solidFill>
              </a:rPr>
              <a:t>out</a:t>
            </a:r>
            <a:endParaRPr lang="en-US" dirty="0" smtClean="0">
              <a:solidFill>
                <a:srgbClr val="FF0000"/>
              </a:solidFill>
            </a:endParaRPr>
          </a:p>
        </p:txBody>
      </p:sp>
      <p:pic>
        <p:nvPicPr>
          <p:cNvPr id="7" name="Content Placeholder 6"/>
          <p:cNvPicPr>
            <a:picLocks noGrp="1" noChangeAspect="1"/>
          </p:cNvPicPr>
          <p:nvPr>
            <p:ph sz="quarter" idx="13"/>
          </p:nvPr>
        </p:nvPicPr>
        <p:blipFill>
          <a:blip r:embed="rId3"/>
          <a:stretch>
            <a:fillRect/>
          </a:stretch>
        </p:blipFill>
        <p:spPr>
          <a:xfrm>
            <a:off x="35905" y="3122024"/>
            <a:ext cx="6060095" cy="3518890"/>
          </a:xfrm>
          <a:prstGeom prst="rect">
            <a:avLst/>
          </a:prstGeom>
        </p:spPr>
      </p:pic>
      <p:pic>
        <p:nvPicPr>
          <p:cNvPr id="8" name="Picture 7"/>
          <p:cNvPicPr>
            <a:picLocks noChangeAspect="1"/>
          </p:cNvPicPr>
          <p:nvPr/>
        </p:nvPicPr>
        <p:blipFill>
          <a:blip r:embed="rId4"/>
          <a:stretch>
            <a:fillRect/>
          </a:stretch>
        </p:blipFill>
        <p:spPr>
          <a:xfrm>
            <a:off x="6147735" y="3216676"/>
            <a:ext cx="6099045" cy="3294261"/>
          </a:xfrm>
          <a:prstGeom prst="rect">
            <a:avLst/>
          </a:prstGeom>
        </p:spPr>
      </p:pic>
      <p:sp>
        <p:nvSpPr>
          <p:cNvPr id="6" name="Oval 5"/>
          <p:cNvSpPr/>
          <p:nvPr/>
        </p:nvSpPr>
        <p:spPr>
          <a:xfrm>
            <a:off x="10680641" y="5552181"/>
            <a:ext cx="468463" cy="3749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347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934236" cy="1596177"/>
          </a:xfrm>
        </p:spPr>
        <p:txBody>
          <a:bodyPr>
            <a:normAutofit/>
          </a:bodyPr>
          <a:lstStyle/>
          <a:p>
            <a:r>
              <a:rPr lang="en-US" dirty="0" smtClean="0"/>
              <a:t>3. Hands-on --- Group small items together – (16)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6609973" y="3203424"/>
            <a:ext cx="5582027" cy="3459655"/>
          </a:xfrm>
          <a:prstGeom prst="rect">
            <a:avLst/>
          </a:prstGeom>
        </p:spPr>
      </p:pic>
      <p:pic>
        <p:nvPicPr>
          <p:cNvPr id="7" name="Picture 6"/>
          <p:cNvPicPr>
            <a:picLocks noChangeAspect="1"/>
          </p:cNvPicPr>
          <p:nvPr/>
        </p:nvPicPr>
        <p:blipFill>
          <a:blip r:embed="rId4"/>
          <a:stretch>
            <a:fillRect/>
          </a:stretch>
        </p:blipFill>
        <p:spPr>
          <a:xfrm>
            <a:off x="-290671" y="3073615"/>
            <a:ext cx="6850935" cy="3582244"/>
          </a:xfrm>
          <a:prstGeom prst="rect">
            <a:avLst/>
          </a:prstGeom>
        </p:spPr>
      </p:pic>
      <p:sp>
        <p:nvSpPr>
          <p:cNvPr id="3" name="Oval 2"/>
          <p:cNvSpPr/>
          <p:nvPr/>
        </p:nvSpPr>
        <p:spPr>
          <a:xfrm>
            <a:off x="10273939" y="5891349"/>
            <a:ext cx="209006" cy="241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89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215" y="68480"/>
            <a:ext cx="10364451" cy="1596177"/>
          </a:xfrm>
        </p:spPr>
        <p:txBody>
          <a:bodyPr>
            <a:normAutofit/>
          </a:bodyPr>
          <a:lstStyle/>
          <a:p>
            <a:r>
              <a:rPr lang="en-US" dirty="0" smtClean="0"/>
              <a:t>3. Hands-on --- Labelling sub-categories – (17)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2871703" y="1734289"/>
            <a:ext cx="6923595" cy="5123712"/>
          </a:xfrm>
          <a:prstGeom prst="rect">
            <a:avLst/>
          </a:prstGeom>
        </p:spPr>
      </p:pic>
      <p:sp>
        <p:nvSpPr>
          <p:cNvPr id="5" name="TextBox 4"/>
          <p:cNvSpPr txBox="1"/>
          <p:nvPr/>
        </p:nvSpPr>
        <p:spPr>
          <a:xfrm>
            <a:off x="2871704" y="1364956"/>
            <a:ext cx="1256159"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Use “</a:t>
            </a:r>
            <a:r>
              <a:rPr lang="en-US" dirty="0" smtClean="0">
                <a:solidFill>
                  <a:srgbClr val="FF0000"/>
                </a:solidFill>
              </a:rPr>
              <a:t>filter</a:t>
            </a:r>
            <a:r>
              <a:rPr lang="en-US" dirty="0" smtClean="0">
                <a:solidFill>
                  <a:srgbClr val="FF0000"/>
                </a:solidFill>
              </a:rPr>
              <a:t>”</a:t>
            </a:r>
            <a:endParaRPr lang="en-US" dirty="0" smtClean="0">
              <a:solidFill>
                <a:srgbClr val="FF0000"/>
              </a:solidFill>
            </a:endParaRPr>
          </a:p>
        </p:txBody>
      </p:sp>
      <p:sp>
        <p:nvSpPr>
          <p:cNvPr id="3" name="Rectangle 2"/>
          <p:cNvSpPr/>
          <p:nvPr/>
        </p:nvSpPr>
        <p:spPr>
          <a:xfrm>
            <a:off x="2769326" y="4807131"/>
            <a:ext cx="1463040" cy="1698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016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02535"/>
            <a:ext cx="10364451" cy="1596177"/>
          </a:xfrm>
        </p:spPr>
        <p:txBody>
          <a:bodyPr>
            <a:normAutofit/>
          </a:bodyPr>
          <a:lstStyle/>
          <a:p>
            <a:r>
              <a:rPr lang="en-US" dirty="0" smtClean="0"/>
              <a:t>3. Hands-on --- multi-dimensional data visualization – (18)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3075" name="Picture 3"/>
          <p:cNvPicPr>
            <a:picLocks noGrp="1" noChangeAspect="1" noChangeArrowheads="1"/>
          </p:cNvPicPr>
          <p:nvPr>
            <p:ph sz="quarter" idx="13"/>
          </p:nvPr>
        </p:nvPicPr>
        <p:blipFill>
          <a:blip r:embed="rId3"/>
          <a:srcRect/>
          <a:stretch>
            <a:fillRect/>
          </a:stretch>
        </p:blipFill>
        <p:spPr bwMode="auto">
          <a:xfrm>
            <a:off x="913775" y="1874521"/>
            <a:ext cx="10255546" cy="4746171"/>
          </a:xfrm>
          <a:prstGeom prst="rect">
            <a:avLst/>
          </a:prstGeom>
          <a:noFill/>
          <a:ln w="9525">
            <a:noFill/>
            <a:miter lim="800000"/>
            <a:headEnd/>
            <a:tailEnd/>
          </a:ln>
        </p:spPr>
      </p:pic>
    </p:spTree>
    <p:extLst>
      <p:ext uri="{BB962C8B-B14F-4D97-AF65-F5344CB8AC3E}">
        <p14:creationId xmlns:p14="http://schemas.microsoft.com/office/powerpoint/2010/main" val="3265016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create a dashboard – (</a:t>
            </a:r>
            <a:r>
              <a:rPr lang="en-US" dirty="0" smtClean="0"/>
              <a:t>19-1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65633" y="2511688"/>
            <a:ext cx="6087532" cy="3424237"/>
          </a:xfrm>
          <a:prstGeom prst="rect">
            <a:avLst/>
          </a:prstGeom>
        </p:spPr>
      </p:pic>
      <p:sp>
        <p:nvSpPr>
          <p:cNvPr id="6" name="Oval 5"/>
          <p:cNvSpPr/>
          <p:nvPr/>
        </p:nvSpPr>
        <p:spPr>
          <a:xfrm flipH="1">
            <a:off x="3573029" y="5469951"/>
            <a:ext cx="499011"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6096000" y="2214695"/>
            <a:ext cx="6056729" cy="4187310"/>
          </a:xfrm>
          <a:prstGeom prst="rect">
            <a:avLst/>
          </a:prstGeom>
        </p:spPr>
      </p:pic>
      <p:sp>
        <p:nvSpPr>
          <p:cNvPr id="3" name="Rectangle 2"/>
          <p:cNvSpPr/>
          <p:nvPr/>
        </p:nvSpPr>
        <p:spPr>
          <a:xfrm>
            <a:off x="6282388" y="3820886"/>
            <a:ext cx="1117721" cy="953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097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create a dashboard – (</a:t>
            </a:r>
            <a:r>
              <a:rPr lang="en-US" dirty="0" smtClean="0"/>
              <a:t>19-2</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6" name="Oval 5"/>
          <p:cNvSpPr/>
          <p:nvPr/>
        </p:nvSpPr>
        <p:spPr>
          <a:xfrm flipH="1">
            <a:off x="3573029" y="5469951"/>
            <a:ext cx="499011"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quarter" idx="13"/>
          </p:nvPr>
        </p:nvPicPr>
        <p:blipFill>
          <a:blip r:embed="rId3"/>
          <a:stretch>
            <a:fillRect/>
          </a:stretch>
        </p:blipFill>
        <p:spPr>
          <a:xfrm>
            <a:off x="214965" y="3051118"/>
            <a:ext cx="5262594" cy="3424237"/>
          </a:xfrm>
          <a:prstGeom prst="rect">
            <a:avLst/>
          </a:prstGeom>
        </p:spPr>
      </p:pic>
      <p:sp>
        <p:nvSpPr>
          <p:cNvPr id="8" name="TextBox 7"/>
          <p:cNvSpPr txBox="1"/>
          <p:nvPr/>
        </p:nvSpPr>
        <p:spPr>
          <a:xfrm>
            <a:off x="297436" y="2306319"/>
            <a:ext cx="48961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Changing the various views of data</a:t>
            </a:r>
          </a:p>
        </p:txBody>
      </p:sp>
      <p:pic>
        <p:nvPicPr>
          <p:cNvPr id="11" name="Picture 10"/>
          <p:cNvPicPr>
            <a:picLocks noChangeAspect="1"/>
          </p:cNvPicPr>
          <p:nvPr/>
        </p:nvPicPr>
        <p:blipFill>
          <a:blip r:embed="rId4"/>
          <a:stretch>
            <a:fillRect/>
          </a:stretch>
        </p:blipFill>
        <p:spPr>
          <a:xfrm>
            <a:off x="5699035" y="3051118"/>
            <a:ext cx="6118011" cy="3588527"/>
          </a:xfrm>
          <a:prstGeom prst="rect">
            <a:avLst/>
          </a:prstGeom>
        </p:spPr>
      </p:pic>
    </p:spTree>
    <p:extLst>
      <p:ext uri="{BB962C8B-B14F-4D97-AF65-F5344CB8AC3E}">
        <p14:creationId xmlns:p14="http://schemas.microsoft.com/office/powerpoint/2010/main" val="1062593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create a dashboard – (</a:t>
            </a:r>
            <a:r>
              <a:rPr lang="en-US" dirty="0" smtClean="0"/>
              <a:t>19-3</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3264475" y="1893259"/>
            <a:ext cx="2723606"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Zoom into selected market</a:t>
            </a:r>
          </a:p>
        </p:txBody>
      </p:sp>
      <p:pic>
        <p:nvPicPr>
          <p:cNvPr id="5" name="Content Placeholder 4"/>
          <p:cNvPicPr>
            <a:picLocks noGrp="1" noChangeAspect="1"/>
          </p:cNvPicPr>
          <p:nvPr>
            <p:ph sz="quarter" idx="13"/>
          </p:nvPr>
        </p:nvPicPr>
        <p:blipFill>
          <a:blip r:embed="rId3"/>
          <a:stretch>
            <a:fillRect/>
          </a:stretch>
        </p:blipFill>
        <p:spPr>
          <a:xfrm>
            <a:off x="3264475" y="2310487"/>
            <a:ext cx="6514838" cy="4547513"/>
          </a:xfrm>
          <a:prstGeom prst="rect">
            <a:avLst/>
          </a:prstGeom>
        </p:spPr>
      </p:pic>
    </p:spTree>
    <p:extLst>
      <p:ext uri="{BB962C8B-B14F-4D97-AF65-F5344CB8AC3E}">
        <p14:creationId xmlns:p14="http://schemas.microsoft.com/office/powerpoint/2010/main" val="2364775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1" y="325385"/>
            <a:ext cx="11704320" cy="1298434"/>
          </a:xfrm>
        </p:spPr>
        <p:txBody>
          <a:bodyPr>
            <a:normAutofit/>
          </a:bodyPr>
          <a:lstStyle/>
          <a:p>
            <a:r>
              <a:rPr lang="en-US" dirty="0" smtClean="0"/>
              <a:t>3. Hands-on --- conduct analytics – Forecast (</a:t>
            </a:r>
            <a:r>
              <a:rPr lang="en-US" dirty="0" smtClean="0"/>
              <a:t>20-1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226630" y="1921561"/>
            <a:ext cx="2503507"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Select “Analytic” tab</a:t>
            </a:r>
          </a:p>
        </p:txBody>
      </p:sp>
      <p:pic>
        <p:nvPicPr>
          <p:cNvPr id="1026" name="Picture 2"/>
          <p:cNvPicPr>
            <a:picLocks noGrp="1" noChangeAspect="1" noChangeArrowheads="1"/>
          </p:cNvPicPr>
          <p:nvPr>
            <p:ph sz="quarter" idx="13"/>
          </p:nvPr>
        </p:nvPicPr>
        <p:blipFill>
          <a:blip r:embed="rId3"/>
          <a:srcRect/>
          <a:stretch>
            <a:fillRect/>
          </a:stretch>
        </p:blipFill>
        <p:spPr bwMode="auto">
          <a:xfrm>
            <a:off x="215537" y="2409516"/>
            <a:ext cx="4569558" cy="3603358"/>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4991070" y="2409516"/>
            <a:ext cx="7006245" cy="3797778"/>
          </a:xfrm>
          <a:prstGeom prst="rect">
            <a:avLst/>
          </a:prstGeom>
          <a:noFill/>
          <a:ln w="9525">
            <a:noFill/>
            <a:miter lim="800000"/>
            <a:headEnd/>
            <a:tailEnd/>
          </a:ln>
        </p:spPr>
      </p:pic>
      <p:sp>
        <p:nvSpPr>
          <p:cNvPr id="9" name="TextBox 8"/>
          <p:cNvSpPr txBox="1"/>
          <p:nvPr/>
        </p:nvSpPr>
        <p:spPr>
          <a:xfrm>
            <a:off x="4991070" y="1953889"/>
            <a:ext cx="2382913"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The “forecast” results</a:t>
            </a:r>
          </a:p>
        </p:txBody>
      </p:sp>
      <p:sp>
        <p:nvSpPr>
          <p:cNvPr id="3" name="Rectangle 2"/>
          <p:cNvSpPr/>
          <p:nvPr/>
        </p:nvSpPr>
        <p:spPr>
          <a:xfrm>
            <a:off x="672737" y="2867297"/>
            <a:ext cx="568234" cy="209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7752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667"/>
            <a:ext cx="12347380" cy="1596177"/>
          </a:xfrm>
        </p:spPr>
        <p:txBody>
          <a:bodyPr>
            <a:normAutofit/>
          </a:bodyPr>
          <a:lstStyle/>
          <a:p>
            <a:r>
              <a:rPr lang="en-US" dirty="0" smtClean="0"/>
              <a:t>3. Hands-on --- conduct analytics – trend line (</a:t>
            </a:r>
            <a:r>
              <a:rPr lang="en-US" dirty="0" smtClean="0"/>
              <a:t>20-2</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6" name="Oval 5"/>
          <p:cNvSpPr/>
          <p:nvPr/>
        </p:nvSpPr>
        <p:spPr>
          <a:xfrm flipH="1">
            <a:off x="3842745" y="5943597"/>
            <a:ext cx="499011"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6359" y="1911358"/>
            <a:ext cx="4176924"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Select “Analytic” tab, select “trend line”</a:t>
            </a:r>
          </a:p>
        </p:txBody>
      </p:sp>
      <p:sp>
        <p:nvSpPr>
          <p:cNvPr id="9" name="TextBox 8"/>
          <p:cNvSpPr txBox="1"/>
          <p:nvPr/>
        </p:nvSpPr>
        <p:spPr>
          <a:xfrm>
            <a:off x="6734809" y="1911358"/>
            <a:ext cx="4682128"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The “exponential trend line” results for “sum”</a:t>
            </a:r>
          </a:p>
        </p:txBody>
      </p:sp>
      <p:pic>
        <p:nvPicPr>
          <p:cNvPr id="2051" name="Picture 3"/>
          <p:cNvPicPr>
            <a:picLocks noGrp="1" noChangeAspect="1" noChangeArrowheads="1"/>
          </p:cNvPicPr>
          <p:nvPr>
            <p:ph sz="quarter" idx="13"/>
          </p:nvPr>
        </p:nvPicPr>
        <p:blipFill>
          <a:blip r:embed="rId3"/>
          <a:srcRect/>
          <a:stretch>
            <a:fillRect/>
          </a:stretch>
        </p:blipFill>
        <p:spPr bwMode="auto">
          <a:xfrm>
            <a:off x="131700" y="2483921"/>
            <a:ext cx="6463466" cy="3424237"/>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6738327" y="2573079"/>
            <a:ext cx="6187319" cy="3326330"/>
          </a:xfrm>
          <a:prstGeom prst="rect">
            <a:avLst/>
          </a:prstGeom>
          <a:noFill/>
          <a:ln w="9525">
            <a:noFill/>
            <a:miter lim="800000"/>
            <a:headEnd/>
            <a:tailEnd/>
          </a:ln>
        </p:spPr>
      </p:pic>
    </p:spTree>
    <p:extLst>
      <p:ext uri="{BB962C8B-B14F-4D97-AF65-F5344CB8AC3E}">
        <p14:creationId xmlns:p14="http://schemas.microsoft.com/office/powerpoint/2010/main" val="2364775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67848"/>
            <a:ext cx="10364451" cy="1596177"/>
          </a:xfrm>
        </p:spPr>
        <p:txBody>
          <a:bodyPr>
            <a:normAutofit/>
          </a:bodyPr>
          <a:lstStyle/>
          <a:p>
            <a:r>
              <a:rPr lang="en-US" dirty="0" smtClean="0"/>
              <a:t>3. Hands-on --- build a story – (</a:t>
            </a:r>
            <a:r>
              <a:rPr lang="en-US" dirty="0" smtClean="0"/>
              <a:t>21-1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6382111" y="2254110"/>
            <a:ext cx="48961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Select the “global </a:t>
            </a:r>
            <a:r>
              <a:rPr lang="en-US" dirty="0" smtClean="0">
                <a:solidFill>
                  <a:srgbClr val="FF0000"/>
                </a:solidFill>
              </a:rPr>
              <a:t>sales and profits”</a:t>
            </a:r>
            <a:endParaRPr lang="en-US" dirty="0" smtClean="0">
              <a:solidFill>
                <a:srgbClr val="FF0000"/>
              </a:solidFill>
            </a:endParaRPr>
          </a:p>
        </p:txBody>
      </p:sp>
      <p:pic>
        <p:nvPicPr>
          <p:cNvPr id="9" name="Content Placeholder 8"/>
          <p:cNvPicPr>
            <a:picLocks noGrp="1" noChangeAspect="1"/>
          </p:cNvPicPr>
          <p:nvPr>
            <p:ph sz="quarter" idx="13"/>
          </p:nvPr>
        </p:nvPicPr>
        <p:blipFill>
          <a:blip r:embed="rId3"/>
          <a:stretch>
            <a:fillRect/>
          </a:stretch>
        </p:blipFill>
        <p:spPr>
          <a:xfrm>
            <a:off x="8468" y="2662858"/>
            <a:ext cx="6087532" cy="3424237"/>
          </a:xfrm>
          <a:prstGeom prst="rect">
            <a:avLst/>
          </a:prstGeom>
        </p:spPr>
      </p:pic>
      <p:sp>
        <p:nvSpPr>
          <p:cNvPr id="6" name="Oval 5"/>
          <p:cNvSpPr/>
          <p:nvPr/>
        </p:nvSpPr>
        <p:spPr>
          <a:xfrm flipH="1">
            <a:off x="4454536" y="5531216"/>
            <a:ext cx="531903"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157399" y="2663368"/>
            <a:ext cx="6271424" cy="3423727"/>
          </a:xfrm>
          <a:prstGeom prst="rect">
            <a:avLst/>
          </a:prstGeom>
        </p:spPr>
      </p:pic>
      <p:sp>
        <p:nvSpPr>
          <p:cNvPr id="3" name="Rectangle 2"/>
          <p:cNvSpPr/>
          <p:nvPr/>
        </p:nvSpPr>
        <p:spPr>
          <a:xfrm>
            <a:off x="84910" y="5473337"/>
            <a:ext cx="973183" cy="2481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71747" y="5819501"/>
            <a:ext cx="742404" cy="3486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013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data types (1)</a:t>
            </a:r>
            <a:endParaRPr lang="en-US" dirty="0"/>
          </a:p>
        </p:txBody>
      </p:sp>
      <p:sp>
        <p:nvSpPr>
          <p:cNvPr id="6" name="TextBox 5"/>
          <p:cNvSpPr txBox="1"/>
          <p:nvPr/>
        </p:nvSpPr>
        <p:spPr>
          <a:xfrm>
            <a:off x="9448365" y="2384052"/>
            <a:ext cx="2353056"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onlinehelp.tableau.com/current/pro/desktop/en-us/concepts.html</a:t>
            </a:r>
            <a:r>
              <a:rPr lang="en-US" dirty="0" smtClean="0"/>
              <a:t> </a:t>
            </a:r>
            <a:endParaRPr lang="en-US" dirty="0"/>
          </a:p>
        </p:txBody>
      </p:sp>
      <p:pic>
        <p:nvPicPr>
          <p:cNvPr id="8" name="Content Placeholder 7"/>
          <p:cNvPicPr>
            <a:picLocks noGrp="1" noChangeAspect="1"/>
          </p:cNvPicPr>
          <p:nvPr>
            <p:ph sz="quarter" idx="13"/>
          </p:nvPr>
        </p:nvPicPr>
        <p:blipFill>
          <a:blip r:embed="rId3"/>
          <a:stretch>
            <a:fillRect/>
          </a:stretch>
        </p:blipFill>
        <p:spPr>
          <a:xfrm>
            <a:off x="723439" y="1485247"/>
            <a:ext cx="8259064" cy="4752267"/>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632242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Hands-on --- build a story – (</a:t>
            </a:r>
            <a:r>
              <a:rPr lang="en-US" dirty="0" smtClean="0"/>
              <a:t>21-2</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6382111" y="2254110"/>
            <a:ext cx="48961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Drag the “sales dashboard” inside …”</a:t>
            </a:r>
          </a:p>
        </p:txBody>
      </p:sp>
      <p:sp>
        <p:nvSpPr>
          <p:cNvPr id="6" name="Oval 5"/>
          <p:cNvSpPr/>
          <p:nvPr/>
        </p:nvSpPr>
        <p:spPr>
          <a:xfrm flipH="1">
            <a:off x="1257425" y="755285"/>
            <a:ext cx="531903"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flipH="1">
            <a:off x="647822" y="964148"/>
            <a:ext cx="531903" cy="5558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sz="quarter" idx="13"/>
          </p:nvPr>
        </p:nvPicPr>
        <p:blipFill>
          <a:blip r:embed="rId3"/>
          <a:stretch>
            <a:fillRect/>
          </a:stretch>
        </p:blipFill>
        <p:spPr>
          <a:xfrm>
            <a:off x="6326" y="2782168"/>
            <a:ext cx="6089674" cy="3424238"/>
          </a:xfrm>
          <a:prstGeom prst="rect">
            <a:avLst/>
          </a:prstGeom>
        </p:spPr>
      </p:pic>
      <p:pic>
        <p:nvPicPr>
          <p:cNvPr id="5" name="Picture 4"/>
          <p:cNvPicPr>
            <a:picLocks noChangeAspect="1"/>
          </p:cNvPicPr>
          <p:nvPr/>
        </p:nvPicPr>
        <p:blipFill>
          <a:blip r:embed="rId4"/>
          <a:stretch>
            <a:fillRect/>
          </a:stretch>
        </p:blipFill>
        <p:spPr>
          <a:xfrm>
            <a:off x="6280890" y="2788918"/>
            <a:ext cx="5911110" cy="3417488"/>
          </a:xfrm>
          <a:prstGeom prst="rect">
            <a:avLst/>
          </a:prstGeom>
        </p:spPr>
      </p:pic>
      <p:sp>
        <p:nvSpPr>
          <p:cNvPr id="3" name="Rectangle 2"/>
          <p:cNvSpPr/>
          <p:nvPr/>
        </p:nvSpPr>
        <p:spPr>
          <a:xfrm>
            <a:off x="3592286" y="5943600"/>
            <a:ext cx="679268" cy="352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798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401601"/>
            <a:ext cx="10364451" cy="1596177"/>
          </a:xfrm>
        </p:spPr>
        <p:txBody>
          <a:bodyPr>
            <a:normAutofit/>
          </a:bodyPr>
          <a:lstStyle/>
          <a:p>
            <a:r>
              <a:rPr lang="en-US" dirty="0" smtClean="0"/>
              <a:t>3. Hands-on --- build a story – (</a:t>
            </a:r>
            <a:r>
              <a:rPr lang="en-US" dirty="0" smtClean="0"/>
              <a:t>21-3</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96729" y="1997778"/>
            <a:ext cx="4896115"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Fit the “sales dashboard” to the story …”</a:t>
            </a:r>
          </a:p>
        </p:txBody>
      </p:sp>
      <p:pic>
        <p:nvPicPr>
          <p:cNvPr id="7" name="Content Placeholder 6"/>
          <p:cNvPicPr>
            <a:picLocks noGrp="1" noChangeAspect="1"/>
          </p:cNvPicPr>
          <p:nvPr>
            <p:ph sz="quarter" idx="13"/>
          </p:nvPr>
        </p:nvPicPr>
        <p:blipFill>
          <a:blip r:embed="rId3"/>
          <a:stretch>
            <a:fillRect/>
          </a:stretch>
        </p:blipFill>
        <p:spPr>
          <a:xfrm>
            <a:off x="75535" y="2438776"/>
            <a:ext cx="5704051" cy="3877115"/>
          </a:xfrm>
          <a:prstGeom prst="rect">
            <a:avLst/>
          </a:prstGeom>
        </p:spPr>
      </p:pic>
      <p:sp>
        <p:nvSpPr>
          <p:cNvPr id="9" name="Rectangle 8"/>
          <p:cNvSpPr/>
          <p:nvPr/>
        </p:nvSpPr>
        <p:spPr>
          <a:xfrm>
            <a:off x="267162" y="5832237"/>
            <a:ext cx="953870" cy="124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900956" y="2961290"/>
            <a:ext cx="6473647" cy="3439509"/>
          </a:xfrm>
          <a:prstGeom prst="rect">
            <a:avLst/>
          </a:prstGeom>
        </p:spPr>
      </p:pic>
    </p:spTree>
    <p:extLst>
      <p:ext uri="{BB962C8B-B14F-4D97-AF65-F5344CB8AC3E}">
        <p14:creationId xmlns:p14="http://schemas.microsoft.com/office/powerpoint/2010/main" val="1220007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401601"/>
            <a:ext cx="10364451" cy="1596177"/>
          </a:xfrm>
        </p:spPr>
        <p:txBody>
          <a:bodyPr>
            <a:normAutofit/>
          </a:bodyPr>
          <a:lstStyle/>
          <a:p>
            <a:r>
              <a:rPr lang="en-US" dirty="0" smtClean="0"/>
              <a:t>3. Hands-on --- Publish workbook – (</a:t>
            </a:r>
            <a:r>
              <a:rPr lang="en-US" dirty="0" smtClean="0"/>
              <a:t>22-1</a:t>
            </a:r>
            <a:r>
              <a:rPr lang="en-US" dirty="0" smtClean="0"/>
              <a:t>)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70261" y="2286001"/>
            <a:ext cx="6240948" cy="3772054"/>
          </a:xfrm>
          <a:prstGeom prst="rect">
            <a:avLst/>
          </a:prstGeom>
        </p:spPr>
      </p:pic>
      <p:pic>
        <p:nvPicPr>
          <p:cNvPr id="5" name="Picture 4"/>
          <p:cNvPicPr>
            <a:picLocks noChangeAspect="1"/>
          </p:cNvPicPr>
          <p:nvPr/>
        </p:nvPicPr>
        <p:blipFill>
          <a:blip r:embed="rId4"/>
          <a:stretch>
            <a:fillRect/>
          </a:stretch>
        </p:blipFill>
        <p:spPr>
          <a:xfrm>
            <a:off x="6362135" y="2181497"/>
            <a:ext cx="5889496" cy="4520961"/>
          </a:xfrm>
          <a:prstGeom prst="rect">
            <a:avLst/>
          </a:prstGeom>
        </p:spPr>
      </p:pic>
    </p:spTree>
    <p:extLst>
      <p:ext uri="{BB962C8B-B14F-4D97-AF65-F5344CB8AC3E}">
        <p14:creationId xmlns:p14="http://schemas.microsoft.com/office/powerpoint/2010/main" val="1898847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401601"/>
            <a:ext cx="10364451" cy="1596177"/>
          </a:xfrm>
        </p:spPr>
        <p:txBody>
          <a:bodyPr>
            <a:normAutofit/>
          </a:bodyPr>
          <a:lstStyle/>
          <a:p>
            <a:r>
              <a:rPr lang="en-US" dirty="0" smtClean="0"/>
              <a:t>3. Hands-on --- Publish workbook – (22 -2) </a:t>
            </a:r>
            <a:r>
              <a:rPr lang="en-US" dirty="0"/>
              <a:t/>
            </a:r>
            <a:br>
              <a:rPr lang="en-US" dirty="0"/>
            </a:br>
            <a:r>
              <a:rPr lang="en-US" dirty="0"/>
              <a:t>URL: </a:t>
            </a:r>
            <a:r>
              <a:rPr lang="en-US" dirty="0">
                <a:hlinkClick r:id="rId2"/>
              </a:rPr>
              <a:t>https://</a:t>
            </a:r>
            <a:r>
              <a:rPr lang="en-US" dirty="0" smtClean="0">
                <a:hlinkClick r:id="rId2"/>
              </a:rPr>
              <a:t>www.tableau.com/learn</a:t>
            </a:r>
            <a:r>
              <a:rPr lang="en-US" dirty="0" smtClean="0"/>
              <a:t>  </a:t>
            </a:r>
            <a:endParaRPr lang="en-US" dirty="0"/>
          </a:p>
        </p:txBody>
      </p:sp>
      <p:sp>
        <p:nvSpPr>
          <p:cNvPr id="8" name="TextBox 7"/>
          <p:cNvSpPr txBox="1"/>
          <p:nvPr/>
        </p:nvSpPr>
        <p:spPr>
          <a:xfrm>
            <a:off x="3024051" y="1899392"/>
            <a:ext cx="2373070" cy="36933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dirty="0" smtClean="0">
                <a:solidFill>
                  <a:srgbClr val="FF0000"/>
                </a:solidFill>
              </a:rPr>
              <a:t>Select what to publish</a:t>
            </a:r>
          </a:p>
        </p:txBody>
      </p:sp>
      <p:pic>
        <p:nvPicPr>
          <p:cNvPr id="7" name="Content Placeholder 6"/>
          <p:cNvPicPr>
            <a:picLocks noGrp="1" noChangeAspect="1"/>
          </p:cNvPicPr>
          <p:nvPr>
            <p:ph sz="quarter" idx="13"/>
          </p:nvPr>
        </p:nvPicPr>
        <p:blipFill>
          <a:blip r:embed="rId3"/>
          <a:stretch>
            <a:fillRect/>
          </a:stretch>
        </p:blipFill>
        <p:spPr>
          <a:xfrm>
            <a:off x="2965268" y="2268724"/>
            <a:ext cx="3593871" cy="4589276"/>
          </a:xfrm>
          <a:prstGeom prst="rect">
            <a:avLst/>
          </a:prstGeom>
        </p:spPr>
      </p:pic>
    </p:spTree>
    <p:extLst>
      <p:ext uri="{BB962C8B-B14F-4D97-AF65-F5344CB8AC3E}">
        <p14:creationId xmlns:p14="http://schemas.microsoft.com/office/powerpoint/2010/main" val="3323731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exporting worksheet </a:t>
            </a:r>
            <a:r>
              <a:rPr lang="en-US" dirty="0" smtClean="0"/>
              <a:t>(23)  </a:t>
            </a:r>
            <a:r>
              <a:rPr lang="en-US" dirty="0" smtClean="0"/>
              <a:t/>
            </a:r>
            <a:br>
              <a:rPr lang="en-US" dirty="0" smtClean="0"/>
            </a:b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251875" y="2543312"/>
            <a:ext cx="6619860" cy="3424237"/>
          </a:xfrm>
          <a:prstGeom prst="rect">
            <a:avLst/>
          </a:prstGeom>
        </p:spPr>
      </p:pic>
      <p:pic>
        <p:nvPicPr>
          <p:cNvPr id="6" name="Picture 5"/>
          <p:cNvPicPr>
            <a:picLocks noChangeAspect="1"/>
          </p:cNvPicPr>
          <p:nvPr/>
        </p:nvPicPr>
        <p:blipFill>
          <a:blip r:embed="rId4"/>
          <a:stretch>
            <a:fillRect/>
          </a:stretch>
        </p:blipFill>
        <p:spPr>
          <a:xfrm>
            <a:off x="7383842" y="2933359"/>
            <a:ext cx="3603048" cy="2859272"/>
          </a:xfrm>
          <a:prstGeom prst="rect">
            <a:avLst/>
          </a:prstGeom>
        </p:spPr>
      </p:pic>
    </p:spTree>
    <p:extLst>
      <p:ext uri="{BB962C8B-B14F-4D97-AF65-F5344CB8AC3E}">
        <p14:creationId xmlns:p14="http://schemas.microsoft.com/office/powerpoint/2010/main" val="358514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exporting dashboard – print to </a:t>
            </a:r>
            <a:r>
              <a:rPr lang="en-US" dirty="0" smtClean="0"/>
              <a:t>PDF (24)</a:t>
            </a:r>
            <a:r>
              <a:rPr lang="en-US" dirty="0" smtClean="0"/>
              <a:t/>
            </a:r>
            <a:br>
              <a:rPr lang="en-US" dirty="0" smtClean="0"/>
            </a:b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pic>
        <p:nvPicPr>
          <p:cNvPr id="7" name="Content Placeholder 6"/>
          <p:cNvPicPr>
            <a:picLocks noGrp="1" noChangeAspect="1"/>
          </p:cNvPicPr>
          <p:nvPr>
            <p:ph sz="quarter" idx="13"/>
          </p:nvPr>
        </p:nvPicPr>
        <p:blipFill>
          <a:blip r:embed="rId3"/>
          <a:stretch>
            <a:fillRect/>
          </a:stretch>
        </p:blipFill>
        <p:spPr>
          <a:xfrm>
            <a:off x="0" y="2275523"/>
            <a:ext cx="6934410" cy="3424237"/>
          </a:xfrm>
          <a:prstGeom prst="rect">
            <a:avLst/>
          </a:prstGeom>
        </p:spPr>
      </p:pic>
      <p:pic>
        <p:nvPicPr>
          <p:cNvPr id="8" name="Picture 7"/>
          <p:cNvPicPr>
            <a:picLocks noChangeAspect="1"/>
          </p:cNvPicPr>
          <p:nvPr/>
        </p:nvPicPr>
        <p:blipFill>
          <a:blip r:embed="rId4"/>
          <a:stretch>
            <a:fillRect/>
          </a:stretch>
        </p:blipFill>
        <p:spPr>
          <a:xfrm>
            <a:off x="6934410" y="2396190"/>
            <a:ext cx="5857466" cy="3734780"/>
          </a:xfrm>
          <a:prstGeom prst="rect">
            <a:avLst/>
          </a:prstGeom>
        </p:spPr>
      </p:pic>
    </p:spTree>
    <p:extLst>
      <p:ext uri="{BB962C8B-B14F-4D97-AF65-F5344CB8AC3E}">
        <p14:creationId xmlns:p14="http://schemas.microsoft.com/office/powerpoint/2010/main" val="1118810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distributing files </a:t>
            </a:r>
            <a:r>
              <a:rPr lang="en-US" dirty="0" smtClean="0"/>
              <a:t>(25)</a:t>
            </a:r>
            <a:r>
              <a:rPr lang="en-US" dirty="0" smtClean="0"/>
              <a:t/>
            </a:r>
            <a:br>
              <a:rPr lang="en-US" dirty="0" smtClean="0"/>
            </a:b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sp>
        <p:nvSpPr>
          <p:cNvPr id="3" name="Content Placeholder 2"/>
          <p:cNvSpPr>
            <a:spLocks noGrp="1"/>
          </p:cNvSpPr>
          <p:nvPr>
            <p:ph sz="quarter" idx="13"/>
          </p:nvPr>
        </p:nvSpPr>
        <p:spPr>
          <a:xfrm>
            <a:off x="913774" y="2367092"/>
            <a:ext cx="10363826" cy="3850828"/>
          </a:xfrm>
        </p:spPr>
        <p:txBody>
          <a:bodyPr>
            <a:normAutofit/>
          </a:bodyPr>
          <a:lstStyle/>
          <a:p>
            <a:pPr marL="0" indent="0">
              <a:buNone/>
            </a:pPr>
            <a:r>
              <a:rPr lang="en-US" b="1" cap="none" dirty="0" smtClean="0"/>
              <a:t>Workbook file types </a:t>
            </a:r>
          </a:p>
          <a:p>
            <a:r>
              <a:rPr lang="en-US" cap="none" dirty="0" smtClean="0"/>
              <a:t>Workbooks in tableau desktop can be saved as .</a:t>
            </a:r>
            <a:r>
              <a:rPr lang="en-US" cap="none" dirty="0" err="1" smtClean="0"/>
              <a:t>Twb</a:t>
            </a:r>
            <a:r>
              <a:rPr lang="en-US" cap="none" dirty="0" smtClean="0"/>
              <a:t> files or .</a:t>
            </a:r>
            <a:r>
              <a:rPr lang="en-US" cap="none" dirty="0" err="1" smtClean="0"/>
              <a:t>Twbx</a:t>
            </a:r>
            <a:r>
              <a:rPr lang="en-US" cap="none" dirty="0" smtClean="0"/>
              <a:t> files. </a:t>
            </a:r>
          </a:p>
          <a:p>
            <a:pPr lvl="1"/>
            <a:r>
              <a:rPr lang="en-US" b="1" cap="none" dirty="0" smtClean="0">
                <a:solidFill>
                  <a:srgbClr val="FF0000"/>
                </a:solidFill>
              </a:rPr>
              <a:t>.</a:t>
            </a:r>
            <a:r>
              <a:rPr lang="en-US" b="1" cap="none" dirty="0" err="1" smtClean="0">
                <a:solidFill>
                  <a:srgbClr val="FF0000"/>
                </a:solidFill>
              </a:rPr>
              <a:t>Twb</a:t>
            </a:r>
            <a:r>
              <a:rPr lang="en-US" cap="none" dirty="0" smtClean="0">
                <a:solidFill>
                  <a:srgbClr val="FF0000"/>
                </a:solidFill>
              </a:rPr>
              <a:t> </a:t>
            </a:r>
            <a:r>
              <a:rPr lang="en-US" cap="none" dirty="0" smtClean="0"/>
              <a:t>workbooks are not packaged with the data itself</a:t>
            </a:r>
          </a:p>
          <a:p>
            <a:pPr lvl="2"/>
            <a:r>
              <a:rPr lang="en-US" cap="none" dirty="0" smtClean="0"/>
              <a:t>they </a:t>
            </a:r>
            <a:r>
              <a:rPr lang="en-US" b="1" cap="none" dirty="0" smtClean="0">
                <a:effectLst>
                  <a:outerShdw blurRad="38100" dist="38100" dir="2700000" algn="tl">
                    <a:srgbClr val="000000">
                      <a:alpha val="43137"/>
                    </a:srgbClr>
                  </a:outerShdw>
                </a:effectLst>
              </a:rPr>
              <a:t>contain just the information </a:t>
            </a:r>
            <a:r>
              <a:rPr lang="en-US" u="sng" cap="none" dirty="0" smtClean="0"/>
              <a:t>needed for the data connection </a:t>
            </a:r>
            <a:r>
              <a:rPr lang="en-US" cap="none" dirty="0" smtClean="0"/>
              <a:t>and </a:t>
            </a:r>
            <a:r>
              <a:rPr lang="en-US" u="sng" cap="none" dirty="0" smtClean="0"/>
              <a:t>construction of the view</a:t>
            </a:r>
            <a:r>
              <a:rPr lang="en-US" cap="none" dirty="0" smtClean="0"/>
              <a:t>. </a:t>
            </a:r>
          </a:p>
          <a:p>
            <a:pPr lvl="2"/>
            <a:r>
              <a:rPr lang="en-US" cap="none" dirty="0" smtClean="0"/>
              <a:t>Opening a </a:t>
            </a:r>
            <a:r>
              <a:rPr lang="en-US" cap="none" dirty="0" err="1" smtClean="0"/>
              <a:t>twb</a:t>
            </a:r>
            <a:r>
              <a:rPr lang="en-US" cap="none" dirty="0" smtClean="0"/>
              <a:t> file </a:t>
            </a:r>
            <a:r>
              <a:rPr lang="en-US" b="1" cap="none" dirty="0" smtClean="0">
                <a:effectLst>
                  <a:outerShdw blurRad="38100" dist="38100" dir="2700000" algn="tl">
                    <a:srgbClr val="000000">
                      <a:alpha val="43137"/>
                    </a:srgbClr>
                  </a:outerShdw>
                </a:effectLst>
              </a:rPr>
              <a:t>requires</a:t>
            </a:r>
            <a:r>
              <a:rPr lang="en-US" cap="none" dirty="0" smtClean="0">
                <a:effectLst>
                  <a:outerShdw blurRad="38100" dist="38100" dir="2700000" algn="tl">
                    <a:srgbClr val="000000">
                      <a:alpha val="43137"/>
                    </a:srgbClr>
                  </a:outerShdw>
                </a:effectLst>
              </a:rPr>
              <a:t> </a:t>
            </a:r>
            <a:r>
              <a:rPr lang="en-US" b="1" u="sng" cap="none" dirty="0" smtClean="0"/>
              <a:t>access to the same data source </a:t>
            </a:r>
            <a:r>
              <a:rPr lang="en-US" u="sng" cap="none" dirty="0" smtClean="0"/>
              <a:t>used to create </a:t>
            </a:r>
            <a:r>
              <a:rPr lang="en-US" cap="none" dirty="0" smtClean="0"/>
              <a:t>it. </a:t>
            </a:r>
          </a:p>
          <a:p>
            <a:pPr lvl="1"/>
            <a:r>
              <a:rPr lang="en-US" b="1" cap="none" dirty="0" smtClean="0">
                <a:solidFill>
                  <a:srgbClr val="FF0000"/>
                </a:solidFill>
              </a:rPr>
              <a:t>.</a:t>
            </a:r>
            <a:r>
              <a:rPr lang="en-US" b="1" cap="none" dirty="0" err="1" smtClean="0">
                <a:solidFill>
                  <a:srgbClr val="FF0000"/>
                </a:solidFill>
              </a:rPr>
              <a:t>Twbx</a:t>
            </a:r>
            <a:r>
              <a:rPr lang="en-US" b="1" cap="none" dirty="0" smtClean="0">
                <a:solidFill>
                  <a:srgbClr val="FF0000"/>
                </a:solidFill>
              </a:rPr>
              <a:t> </a:t>
            </a:r>
            <a:r>
              <a:rPr lang="en-US" cap="none" dirty="0" smtClean="0"/>
              <a:t>workbooks are packaged</a:t>
            </a:r>
          </a:p>
          <a:p>
            <a:pPr lvl="2"/>
            <a:r>
              <a:rPr lang="en-US" cap="none" dirty="0" smtClean="0"/>
              <a:t>they </a:t>
            </a:r>
            <a:r>
              <a:rPr lang="en-US" b="1" cap="none" dirty="0" smtClean="0">
                <a:effectLst>
                  <a:outerShdw blurRad="38100" dist="38100" dir="2700000" algn="tl">
                    <a:srgbClr val="000000">
                      <a:alpha val="43137"/>
                    </a:srgbClr>
                  </a:outerShdw>
                </a:effectLst>
              </a:rPr>
              <a:t>contain</a:t>
            </a:r>
            <a:r>
              <a:rPr lang="en-US" cap="none" dirty="0" smtClean="0">
                <a:effectLst>
                  <a:outerShdw blurRad="38100" dist="38100" dir="2700000" algn="tl">
                    <a:srgbClr val="000000">
                      <a:alpha val="43137"/>
                    </a:srgbClr>
                  </a:outerShdw>
                </a:effectLst>
              </a:rPr>
              <a:t> </a:t>
            </a:r>
            <a:r>
              <a:rPr lang="en-US" cap="none" dirty="0" smtClean="0"/>
              <a:t>the </a:t>
            </a:r>
            <a:r>
              <a:rPr lang="en-US" u="sng" cap="none" dirty="0" smtClean="0"/>
              <a:t>information in a </a:t>
            </a:r>
            <a:r>
              <a:rPr lang="en-US" u="sng" cap="none" dirty="0" err="1" smtClean="0"/>
              <a:t>twb</a:t>
            </a:r>
            <a:r>
              <a:rPr lang="en-US" u="sng" cap="none" dirty="0" smtClean="0"/>
              <a:t> </a:t>
            </a:r>
            <a:r>
              <a:rPr lang="en-US" cap="none" dirty="0" smtClean="0"/>
              <a:t>and can </a:t>
            </a:r>
            <a:r>
              <a:rPr lang="en-US" u="sng" cap="none" dirty="0" smtClean="0"/>
              <a:t>contain any data and local files </a:t>
            </a:r>
            <a:r>
              <a:rPr lang="en-US" cap="none" dirty="0" smtClean="0"/>
              <a:t>such as background images and custom geocoding. </a:t>
            </a:r>
          </a:p>
          <a:p>
            <a:pPr lvl="2"/>
            <a:r>
              <a:rPr lang="en-US" cap="none" dirty="0" err="1" smtClean="0"/>
              <a:t>twbx</a:t>
            </a:r>
            <a:r>
              <a:rPr lang="en-US" cap="none" dirty="0" smtClean="0"/>
              <a:t> files </a:t>
            </a:r>
            <a:r>
              <a:rPr lang="en-US" b="1" cap="none" dirty="0" smtClean="0">
                <a:effectLst>
                  <a:outerShdw blurRad="38100" dist="38100" dir="2700000" algn="tl">
                    <a:srgbClr val="000000">
                      <a:alpha val="43137"/>
                    </a:srgbClr>
                  </a:outerShdw>
                </a:effectLst>
              </a:rPr>
              <a:t>are not encrypted </a:t>
            </a:r>
            <a:r>
              <a:rPr lang="en-US" cap="none" dirty="0" smtClean="0"/>
              <a:t>and </a:t>
            </a:r>
            <a:r>
              <a:rPr lang="en-US" b="1" cap="none" dirty="0" smtClean="0">
                <a:effectLst>
                  <a:outerShdw blurRad="38100" dist="38100" dir="2700000" algn="tl">
                    <a:srgbClr val="000000">
                      <a:alpha val="43137"/>
                    </a:srgbClr>
                  </a:outerShdw>
                </a:effectLst>
              </a:rPr>
              <a:t>have no data security</a:t>
            </a:r>
          </a:p>
          <a:p>
            <a:pPr lvl="2"/>
            <a:r>
              <a:rPr lang="en-US" cap="none" dirty="0" smtClean="0"/>
              <a:t>opening a </a:t>
            </a:r>
            <a:r>
              <a:rPr lang="en-US" cap="none" dirty="0" err="1" smtClean="0"/>
              <a:t>twbx</a:t>
            </a:r>
            <a:r>
              <a:rPr lang="en-US" cap="none" dirty="0" smtClean="0"/>
              <a:t> file with data </a:t>
            </a:r>
            <a:r>
              <a:rPr lang="en-US" b="1" cap="none" dirty="0" smtClean="0">
                <a:effectLst>
                  <a:outerShdw blurRad="38100" dist="38100" dir="2700000" algn="tl">
                    <a:srgbClr val="000000">
                      <a:alpha val="43137"/>
                    </a:srgbClr>
                  </a:outerShdw>
                </a:effectLst>
              </a:rPr>
              <a:t>shows all the underlying data</a:t>
            </a:r>
            <a:r>
              <a:rPr lang="en-US" cap="none" dirty="0" smtClean="0"/>
              <a:t>. </a:t>
            </a:r>
            <a:endParaRPr lang="en-US" cap="none" dirty="0"/>
          </a:p>
        </p:txBody>
      </p:sp>
    </p:spTree>
    <p:extLst>
      <p:ext uri="{BB962C8B-B14F-4D97-AF65-F5344CB8AC3E}">
        <p14:creationId xmlns:p14="http://schemas.microsoft.com/office/powerpoint/2010/main" val="1619223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distributing files – publishing workbook </a:t>
            </a:r>
            <a:r>
              <a:rPr lang="en-US" dirty="0" smtClean="0"/>
              <a:t>(26-1</a:t>
            </a:r>
            <a:r>
              <a:rPr lang="en-US" dirty="0" smtClean="0"/>
              <a:t>)</a:t>
            </a:r>
            <a:br>
              <a:rPr lang="en-US" dirty="0" smtClean="0"/>
            </a:b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491124" y="2470442"/>
            <a:ext cx="5713733" cy="3381703"/>
          </a:xfrm>
          <a:prstGeom prst="rect">
            <a:avLst/>
          </a:prstGeom>
        </p:spPr>
      </p:pic>
      <p:sp>
        <p:nvSpPr>
          <p:cNvPr id="5" name="TextBox 4"/>
          <p:cNvSpPr txBox="1"/>
          <p:nvPr/>
        </p:nvSpPr>
        <p:spPr>
          <a:xfrm>
            <a:off x="6975567" y="2730133"/>
            <a:ext cx="5216433"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Packaged workbooks </a:t>
            </a:r>
            <a:r>
              <a:rPr lang="en-US" dirty="0"/>
              <a:t>can be opened with </a:t>
            </a:r>
            <a:r>
              <a:rPr lang="en-US" dirty="0">
                <a:solidFill>
                  <a:srgbClr val="FF0000"/>
                </a:solidFill>
              </a:rPr>
              <a:t>Tableau Desktop </a:t>
            </a:r>
            <a:r>
              <a:rPr lang="en-US" dirty="0"/>
              <a:t>or </a:t>
            </a:r>
            <a:r>
              <a:rPr lang="en-US" dirty="0">
                <a:solidFill>
                  <a:srgbClr val="FF0000"/>
                </a:solidFill>
              </a:rPr>
              <a:t>Tableau Reader</a:t>
            </a:r>
            <a:r>
              <a:rPr lang="en-US" dirty="0"/>
              <a:t>. </a:t>
            </a:r>
            <a:endParaRPr lang="en-US" dirty="0" smtClean="0"/>
          </a:p>
          <a:p>
            <a:pPr marL="742950" lvl="1" indent="-285750">
              <a:buFont typeface="Arial" panose="020B0604020202020204" pitchFamily="34" charset="0"/>
              <a:buChar char="•"/>
            </a:pPr>
            <a:r>
              <a:rPr lang="en-US" dirty="0" smtClean="0"/>
              <a:t>Opening </a:t>
            </a:r>
            <a:r>
              <a:rPr lang="en-US" dirty="0"/>
              <a:t>a file in </a:t>
            </a:r>
            <a:r>
              <a:rPr lang="en-US" dirty="0">
                <a:solidFill>
                  <a:srgbClr val="FF0000"/>
                </a:solidFill>
              </a:rPr>
              <a:t>Desktop</a:t>
            </a:r>
            <a:r>
              <a:rPr lang="en-US" dirty="0"/>
              <a:t> is the same experience as authoring a workbook – there is </a:t>
            </a:r>
            <a:r>
              <a:rPr lang="en-US" u="sng" dirty="0"/>
              <a:t>full functionality </a:t>
            </a:r>
            <a:r>
              <a:rPr lang="en-US" dirty="0"/>
              <a:t>including the </a:t>
            </a:r>
            <a:r>
              <a:rPr lang="en-US" b="1" dirty="0">
                <a:effectLst>
                  <a:outerShdw blurRad="38100" dist="38100" dir="2700000" algn="tl">
                    <a:srgbClr val="000000">
                      <a:alpha val="43137"/>
                    </a:srgbClr>
                  </a:outerShdw>
                </a:effectLst>
              </a:rPr>
              <a:t>ability to edit or create new worksheets </a:t>
            </a:r>
            <a:r>
              <a:rPr lang="en-US" dirty="0"/>
              <a:t>from the data. </a:t>
            </a:r>
          </a:p>
          <a:p>
            <a:pPr marL="742950" lvl="1" indent="-285750">
              <a:buFont typeface="Arial" panose="020B0604020202020204" pitchFamily="34" charset="0"/>
              <a:buChar char="•"/>
            </a:pPr>
            <a:r>
              <a:rPr lang="en-US" dirty="0" smtClean="0"/>
              <a:t>Tableau </a:t>
            </a:r>
            <a:r>
              <a:rPr lang="en-US" dirty="0">
                <a:solidFill>
                  <a:srgbClr val="FF0000"/>
                </a:solidFill>
              </a:rPr>
              <a:t>Reader</a:t>
            </a:r>
            <a:r>
              <a:rPr lang="en-US" dirty="0"/>
              <a:t> can open packaged workbook </a:t>
            </a:r>
            <a:r>
              <a:rPr lang="en-US" u="sng" dirty="0"/>
              <a:t>files to be viewed, and preserves full interactivity </a:t>
            </a:r>
            <a:r>
              <a:rPr lang="en-US" dirty="0"/>
              <a:t>of the workbook contents including dashboards, stories, and any filtering or other actions, but the workbook </a:t>
            </a:r>
            <a:r>
              <a:rPr lang="en-US" b="1" dirty="0">
                <a:effectLst>
                  <a:outerShdw blurRad="38100" dist="38100" dir="2700000" algn="tl">
                    <a:srgbClr val="000000">
                      <a:alpha val="43137"/>
                    </a:srgbClr>
                  </a:outerShdw>
                </a:effectLst>
              </a:rPr>
              <a:t>cannot be edited</a:t>
            </a:r>
            <a:r>
              <a:rPr lang="en-US" dirty="0"/>
              <a:t>. </a:t>
            </a:r>
          </a:p>
        </p:txBody>
      </p:sp>
    </p:spTree>
    <p:extLst>
      <p:ext uri="{BB962C8B-B14F-4D97-AF65-F5344CB8AC3E}">
        <p14:creationId xmlns:p14="http://schemas.microsoft.com/office/powerpoint/2010/main" val="61348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Hands-on --- distributing files – publishing workbook </a:t>
            </a:r>
            <a:r>
              <a:rPr lang="en-US" dirty="0" smtClean="0"/>
              <a:t>(26-2</a:t>
            </a:r>
            <a:r>
              <a:rPr lang="en-US" dirty="0" smtClean="0"/>
              <a:t>)</a:t>
            </a:r>
            <a:br>
              <a:rPr lang="en-US" dirty="0" smtClean="0"/>
            </a:b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sp>
        <p:nvSpPr>
          <p:cNvPr id="5" name="TextBox 4"/>
          <p:cNvSpPr txBox="1"/>
          <p:nvPr/>
        </p:nvSpPr>
        <p:spPr>
          <a:xfrm>
            <a:off x="6753498" y="2849947"/>
            <a:ext cx="521643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Workbooks can </a:t>
            </a:r>
            <a:r>
              <a:rPr lang="en-US" dirty="0"/>
              <a:t>be published to </a:t>
            </a:r>
            <a:r>
              <a:rPr lang="en-US" dirty="0">
                <a:solidFill>
                  <a:srgbClr val="FF0000"/>
                </a:solidFill>
              </a:rPr>
              <a:t>Tableau Online </a:t>
            </a:r>
            <a:r>
              <a:rPr lang="en-US" dirty="0"/>
              <a:t>or </a:t>
            </a:r>
            <a:r>
              <a:rPr lang="en-US" dirty="0">
                <a:solidFill>
                  <a:srgbClr val="FF0000"/>
                </a:solidFill>
              </a:rPr>
              <a:t>Tableau Server</a:t>
            </a:r>
            <a:r>
              <a:rPr lang="en-US" dirty="0"/>
              <a:t>. </a:t>
            </a:r>
            <a:endParaRPr lang="en-US" dirty="0" smtClean="0"/>
          </a:p>
          <a:p>
            <a:pPr marL="742950" lvl="1" indent="-285750">
              <a:buFont typeface="Arial" panose="020B0604020202020204" pitchFamily="34" charset="0"/>
              <a:buChar char="•"/>
            </a:pPr>
            <a:r>
              <a:rPr lang="en-US" dirty="0" smtClean="0"/>
              <a:t>Workbooks are </a:t>
            </a:r>
            <a:r>
              <a:rPr lang="en-US" dirty="0"/>
              <a:t>secure, </a:t>
            </a:r>
            <a:r>
              <a:rPr lang="en-US" u="sng" dirty="0"/>
              <a:t>fully interactive </a:t>
            </a:r>
            <a:r>
              <a:rPr lang="en-US" dirty="0"/>
              <a:t>via browser or mobile device, and </a:t>
            </a:r>
            <a:endParaRPr lang="en-US" dirty="0" smtClean="0"/>
          </a:p>
          <a:p>
            <a:pPr marL="742950" lvl="1" indent="-285750">
              <a:buFont typeface="Arial" panose="020B0604020202020204" pitchFamily="34" charset="0"/>
              <a:buChar char="•"/>
            </a:pPr>
            <a:r>
              <a:rPr lang="en-US" dirty="0" smtClean="0"/>
              <a:t>Can be </a:t>
            </a:r>
            <a:r>
              <a:rPr lang="en-US" dirty="0"/>
              <a:t>set up for </a:t>
            </a:r>
            <a:r>
              <a:rPr lang="en-US" u="sng" dirty="0"/>
              <a:t>automatic data refreshes or be connected live</a:t>
            </a:r>
            <a:r>
              <a:rPr lang="en-US" dirty="0"/>
              <a:t> </a:t>
            </a:r>
            <a:r>
              <a:rPr lang="en-US" dirty="0" smtClean="0"/>
              <a:t>….. </a:t>
            </a:r>
            <a:endParaRPr lang="en-US" dirty="0"/>
          </a:p>
        </p:txBody>
      </p:sp>
      <p:pic>
        <p:nvPicPr>
          <p:cNvPr id="6" name="Content Placeholder 5"/>
          <p:cNvPicPr>
            <a:picLocks noGrp="1" noChangeAspect="1"/>
          </p:cNvPicPr>
          <p:nvPr>
            <p:ph sz="quarter" idx="13"/>
          </p:nvPr>
        </p:nvPicPr>
        <p:blipFill>
          <a:blip r:embed="rId3"/>
          <a:stretch>
            <a:fillRect/>
          </a:stretch>
        </p:blipFill>
        <p:spPr>
          <a:xfrm>
            <a:off x="143690" y="2293440"/>
            <a:ext cx="6497857" cy="4564560"/>
          </a:xfrm>
          <a:prstGeom prst="rect">
            <a:avLst/>
          </a:prstGeom>
        </p:spPr>
      </p:pic>
    </p:spTree>
    <p:extLst>
      <p:ext uri="{BB962C8B-B14F-4D97-AF65-F5344CB8AC3E}">
        <p14:creationId xmlns:p14="http://schemas.microsoft.com/office/powerpoint/2010/main" val="650823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Others </a:t>
            </a:r>
            <a:r>
              <a:rPr lang="en-US" dirty="0" smtClean="0"/>
              <a:t>--- Prod Category vs. market </a:t>
            </a:r>
            <a:r>
              <a:rPr lang="en-US" dirty="0" smtClean="0"/>
              <a:t>URL</a:t>
            </a:r>
            <a:r>
              <a:rPr lang="en-US" dirty="0"/>
              <a:t>: </a:t>
            </a:r>
            <a:r>
              <a:rPr lang="en-US" dirty="0">
                <a:hlinkClick r:id="rId2"/>
              </a:rPr>
              <a:t>https://</a:t>
            </a:r>
            <a:r>
              <a:rPr lang="en-US" dirty="0" smtClean="0">
                <a:hlinkClick r:id="rId2"/>
              </a:rPr>
              <a:t>www.tableau.com/learn</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2325065" y="2313175"/>
            <a:ext cx="7668602" cy="4491037"/>
          </a:xfrm>
          <a:prstGeom prst="rect">
            <a:avLst/>
          </a:prstGeom>
        </p:spPr>
      </p:pic>
    </p:spTree>
    <p:extLst>
      <p:ext uri="{BB962C8B-B14F-4D97-AF65-F5344CB8AC3E}">
        <p14:creationId xmlns:p14="http://schemas.microsoft.com/office/powerpoint/2010/main" val="1374880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data types (2)</a:t>
            </a:r>
            <a:endParaRPr lang="en-US" dirty="0"/>
          </a:p>
        </p:txBody>
      </p:sp>
      <p:sp>
        <p:nvSpPr>
          <p:cNvPr id="6" name="TextBox 5"/>
          <p:cNvSpPr txBox="1"/>
          <p:nvPr/>
        </p:nvSpPr>
        <p:spPr>
          <a:xfrm>
            <a:off x="7789172" y="2531536"/>
            <a:ext cx="2353056"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onlinehelp.tableau.com/current/pro/desktop/en-us/concepts.html</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579359" y="1126837"/>
            <a:ext cx="6010377" cy="5441025"/>
          </a:xfrm>
          <a:prstGeom prst="rect">
            <a:avLst/>
          </a:prstGeom>
        </p:spPr>
      </p:pic>
      <p:sp>
        <p:nvSpPr>
          <p:cNvPr id="9" name="Rectangle 8"/>
          <p:cNvSpPr/>
          <p:nvPr/>
        </p:nvSpPr>
        <p:spPr>
          <a:xfrm>
            <a:off x="744583" y="1050450"/>
            <a:ext cx="836023" cy="2743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96715" y="4265513"/>
            <a:ext cx="836023" cy="2743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785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Field types (1)</a:t>
            </a:r>
            <a:endParaRPr lang="en-US" dirty="0"/>
          </a:p>
        </p:txBody>
      </p:sp>
      <p:sp>
        <p:nvSpPr>
          <p:cNvPr id="6" name="TextBox 5"/>
          <p:cNvSpPr txBox="1"/>
          <p:nvPr/>
        </p:nvSpPr>
        <p:spPr>
          <a:xfrm>
            <a:off x="3178459" y="5436465"/>
            <a:ext cx="3170721" cy="1200329"/>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onlinehelp.tableau.com/current/pro/desktop/en-us/concepts.html</a:t>
            </a:r>
            <a:r>
              <a:rPr lang="en-US" dirty="0" smtClean="0"/>
              <a:t> </a:t>
            </a:r>
            <a:endParaRPr lang="en-US" dirty="0"/>
          </a:p>
        </p:txBody>
      </p:sp>
      <p:sp>
        <p:nvSpPr>
          <p:cNvPr id="11" name="Rectangle 10"/>
          <p:cNvSpPr/>
          <p:nvPr/>
        </p:nvSpPr>
        <p:spPr>
          <a:xfrm>
            <a:off x="3330467" y="4440997"/>
            <a:ext cx="836023" cy="2743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sz="quarter" idx="13"/>
          </p:nvPr>
        </p:nvPicPr>
        <p:blipFill>
          <a:blip r:embed="rId3"/>
          <a:stretch>
            <a:fillRect/>
          </a:stretch>
        </p:blipFill>
        <p:spPr>
          <a:xfrm>
            <a:off x="221226" y="2403749"/>
            <a:ext cx="10363200" cy="2908215"/>
          </a:xfrm>
          <a:prstGeom prst="rect">
            <a:avLst/>
          </a:prstGeom>
        </p:spPr>
      </p:pic>
      <p:sp>
        <p:nvSpPr>
          <p:cNvPr id="8" name="TextBox 7"/>
          <p:cNvSpPr txBox="1"/>
          <p:nvPr/>
        </p:nvSpPr>
        <p:spPr>
          <a:xfrm>
            <a:off x="715297" y="1909916"/>
            <a:ext cx="3794629" cy="369332"/>
          </a:xfrm>
          <a:prstGeom prst="rect">
            <a:avLst/>
          </a:prstGeom>
          <a:noFill/>
        </p:spPr>
        <p:txBody>
          <a:bodyPr wrap="none" rtlCol="0">
            <a:spAutoFit/>
          </a:bodyPr>
          <a:lstStyle/>
          <a:p>
            <a:r>
              <a:rPr lang="en-US" dirty="0" smtClean="0"/>
              <a:t>Field types – dimensions and measures </a:t>
            </a:r>
            <a:endParaRPr lang="en-US" dirty="0"/>
          </a:p>
        </p:txBody>
      </p:sp>
    </p:spTree>
    <p:extLst>
      <p:ext uri="{BB962C8B-B14F-4D97-AF65-F5344CB8AC3E}">
        <p14:creationId xmlns:p14="http://schemas.microsoft.com/office/powerpoint/2010/main" val="830081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Field types (2)</a:t>
            </a:r>
            <a:endParaRPr lang="en-US" dirty="0"/>
          </a:p>
        </p:txBody>
      </p:sp>
      <p:sp>
        <p:nvSpPr>
          <p:cNvPr id="6" name="TextBox 5"/>
          <p:cNvSpPr txBox="1"/>
          <p:nvPr/>
        </p:nvSpPr>
        <p:spPr>
          <a:xfrm>
            <a:off x="8246641" y="5227547"/>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4" name="Content Placeholder 3"/>
          <p:cNvPicPr>
            <a:picLocks noGrp="1" noChangeAspect="1"/>
          </p:cNvPicPr>
          <p:nvPr>
            <p:ph sz="quarter" idx="13"/>
          </p:nvPr>
        </p:nvPicPr>
        <p:blipFill>
          <a:blip r:embed="rId3"/>
          <a:stretch>
            <a:fillRect/>
          </a:stretch>
        </p:blipFill>
        <p:spPr>
          <a:xfrm>
            <a:off x="224910" y="1426464"/>
            <a:ext cx="7843856" cy="5136568"/>
          </a:xfrm>
          <a:prstGeom prst="rect">
            <a:avLst/>
          </a:prstGeom>
        </p:spPr>
      </p:pic>
      <p:sp>
        <p:nvSpPr>
          <p:cNvPr id="13" name="TextBox 12"/>
          <p:cNvSpPr txBox="1"/>
          <p:nvPr/>
        </p:nvSpPr>
        <p:spPr>
          <a:xfrm>
            <a:off x="6773584" y="2588342"/>
            <a:ext cx="5459360" cy="2677656"/>
          </a:xfrm>
          <a:prstGeom prst="rect">
            <a:avLst/>
          </a:prstGeom>
          <a:noFill/>
        </p:spPr>
        <p:txBody>
          <a:bodyPr wrap="square" rtlCol="0">
            <a:spAutoFit/>
          </a:bodyPr>
          <a:lstStyle/>
          <a:p>
            <a:r>
              <a:rPr lang="en-US" sz="1200" dirty="0"/>
              <a:t>The Data pane organizes fields into different areas:</a:t>
            </a:r>
          </a:p>
          <a:p>
            <a:r>
              <a:rPr lang="en-US" sz="1200" b="1" dirty="0"/>
              <a:t>Dimensions</a:t>
            </a:r>
            <a:r>
              <a:rPr lang="en-US" sz="1200" dirty="0"/>
              <a:t> – Fields that typically hold discrete qualitative data. Examples of dimensions include dates, customer names, and customer segments.</a:t>
            </a:r>
          </a:p>
          <a:p>
            <a:r>
              <a:rPr lang="en-US" sz="1200" b="1" dirty="0"/>
              <a:t>Measures</a:t>
            </a:r>
            <a:r>
              <a:rPr lang="en-US" sz="1200" dirty="0"/>
              <a:t> – Fields that typically hold numerical data that can be aggregated. Examples of measures include sales, profit, number of employees, temperature, frequency, and pressure.</a:t>
            </a:r>
          </a:p>
          <a:p>
            <a:r>
              <a:rPr lang="en-US" sz="1200" b="1" dirty="0"/>
              <a:t>Sets</a:t>
            </a:r>
            <a:r>
              <a:rPr lang="en-US" sz="1200" dirty="0"/>
              <a:t> – An additional area that stores custom fields based on existing dimensions and criteria that you specify. Named sets from an MS Analysis Services server or from a Teradata OLAP connector also appear in Tableau in this area of the Data pane. You can interact with these named sets in the same way you interact with other custom sets in Tableau.</a:t>
            </a:r>
          </a:p>
          <a:p>
            <a:r>
              <a:rPr lang="en-US" sz="1200" b="1" dirty="0"/>
              <a:t>Parameters</a:t>
            </a:r>
            <a:r>
              <a:rPr lang="en-US" sz="1200" dirty="0"/>
              <a:t> – An additional area that stores parameters that you have created. Parameters are dynamic variables that can be used as placeholders in formulas.</a:t>
            </a:r>
          </a:p>
          <a:p>
            <a:endParaRPr lang="en-US" sz="1200" dirty="0"/>
          </a:p>
        </p:txBody>
      </p:sp>
    </p:spTree>
    <p:extLst>
      <p:ext uri="{BB962C8B-B14F-4D97-AF65-F5344CB8AC3E}">
        <p14:creationId xmlns:p14="http://schemas.microsoft.com/office/powerpoint/2010/main" val="1756647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228373"/>
            <a:ext cx="10940768" cy="1198091"/>
          </a:xfrm>
        </p:spPr>
        <p:txBody>
          <a:bodyPr/>
          <a:lstStyle/>
          <a:p>
            <a:r>
              <a:rPr lang="en-US" dirty="0"/>
              <a:t>1. Introduction – </a:t>
            </a:r>
            <a:r>
              <a:rPr lang="en-US" dirty="0" smtClean="0"/>
              <a:t>basic concepts – hierarchy</a:t>
            </a:r>
            <a:endParaRPr lang="en-US" dirty="0"/>
          </a:p>
        </p:txBody>
      </p:sp>
      <p:sp>
        <p:nvSpPr>
          <p:cNvPr id="6" name="TextBox 5"/>
          <p:cNvSpPr txBox="1"/>
          <p:nvPr/>
        </p:nvSpPr>
        <p:spPr>
          <a:xfrm>
            <a:off x="7823560" y="2547162"/>
            <a:ext cx="3170721" cy="1477328"/>
          </a:xfrm>
          <a:prstGeom prst="rect">
            <a:avLst/>
          </a:prstGeom>
          <a:noFill/>
        </p:spPr>
        <p:txBody>
          <a:bodyPr wrap="square" rtlCol="0">
            <a:spAutoFit/>
          </a:bodyPr>
          <a:lstStyle/>
          <a:p>
            <a:r>
              <a:rPr lang="en-US" dirty="0"/>
              <a:t>Source: </a:t>
            </a:r>
            <a:r>
              <a:rPr lang="en-US" dirty="0">
                <a:hlinkClick r:id="rId2"/>
              </a:rPr>
              <a:t>http://</a:t>
            </a:r>
            <a:r>
              <a:rPr lang="en-US" dirty="0" smtClean="0">
                <a:hlinkClick r:id="rId2"/>
              </a:rPr>
              <a:t>onlinehelp.tableau.com/current/pro/desktop/en-us/datafields_understanddatawindow.html</a:t>
            </a:r>
            <a:r>
              <a:rPr lang="en-US" dirty="0" smtClean="0"/>
              <a:t> </a:t>
            </a:r>
            <a:endParaRPr lang="en-US" dirty="0"/>
          </a:p>
        </p:txBody>
      </p:sp>
      <p:pic>
        <p:nvPicPr>
          <p:cNvPr id="5" name="Content Placeholder 4"/>
          <p:cNvPicPr>
            <a:picLocks noGrp="1" noChangeAspect="1"/>
          </p:cNvPicPr>
          <p:nvPr>
            <p:ph sz="quarter" idx="13"/>
          </p:nvPr>
        </p:nvPicPr>
        <p:blipFill>
          <a:blip r:embed="rId3"/>
          <a:stretch>
            <a:fillRect/>
          </a:stretch>
        </p:blipFill>
        <p:spPr>
          <a:xfrm>
            <a:off x="260109" y="1262418"/>
            <a:ext cx="7305070" cy="5450007"/>
          </a:xfrm>
          <a:prstGeom prst="rect">
            <a:avLst/>
          </a:prstGeom>
        </p:spPr>
      </p:pic>
    </p:spTree>
    <p:extLst>
      <p:ext uri="{BB962C8B-B14F-4D97-AF65-F5344CB8AC3E}">
        <p14:creationId xmlns:p14="http://schemas.microsoft.com/office/powerpoint/2010/main" val="665219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4075</TotalTime>
  <Words>1546</Words>
  <Application>Microsoft Office PowerPoint</Application>
  <PresentationFormat>Widescreen</PresentationFormat>
  <Paragraphs>125</Paragraphs>
  <Slides>59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Tw Cen MT</vt:lpstr>
      <vt:lpstr>Droplet</vt:lpstr>
      <vt:lpstr>Tableau – Basic concepts and hands-on steps</vt:lpstr>
      <vt:lpstr>1. Introduction - website URL: https://www.tableau.com/academic</vt:lpstr>
      <vt:lpstr>1. Introduction – Tableau interface (1)</vt:lpstr>
      <vt:lpstr>1. Introduction – Tableau interface (2)</vt:lpstr>
      <vt:lpstr>1. Introduction – basic concepts – data types (1)</vt:lpstr>
      <vt:lpstr>1. Introduction – basic concepts – data types (2)</vt:lpstr>
      <vt:lpstr>1. Introduction – basic concepts – Field types (1)</vt:lpstr>
      <vt:lpstr>1. Introduction – basic concepts – Field types (2)</vt:lpstr>
      <vt:lpstr>1. Introduction – basic concepts – hierarchy</vt:lpstr>
      <vt:lpstr>1. Introduction – basic concepts – calculated Fields &amp; Navigate data sources</vt:lpstr>
      <vt:lpstr>1. Introduction – basic concepts – combine Fields</vt:lpstr>
      <vt:lpstr>1. Introduction – basic concepts – create alias</vt:lpstr>
      <vt:lpstr>1. Introduction – basic concepts – add comment to a field</vt:lpstr>
      <vt:lpstr>1. Introduction – basic concepts – aggregation of a field</vt:lpstr>
      <vt:lpstr>1. Introduction – basic concepts – sign in</vt:lpstr>
      <vt:lpstr>2. Tutorial - brief URL: https://www.tableau.com/products/desktop </vt:lpstr>
      <vt:lpstr>2. Tutorial – e-learning URL: (a) https://www.tableau.com/learn  (b) https://www.tableau.com/learn/training  </vt:lpstr>
      <vt:lpstr>2. Tutorial – e-learning – starter kit URL: https://www.tableau.com/learn/starter-kits   </vt:lpstr>
      <vt:lpstr>3. Hands-on --- can connect to various data sources – (1) URL: https://www.tableau.com/learn  </vt:lpstr>
      <vt:lpstr>3. Hands-on --- Join tables– (2) URL: https://www.tableau.com/learn  </vt:lpstr>
      <vt:lpstr>3. Hands-on --- custom split a column – (3)  URL: https://www.tableau.com/learn  </vt:lpstr>
      <vt:lpstr>3. Hands-on --- click on “Live” and “Go To worksheet” – (4)  URL: https://www.tableau.com/learn  </vt:lpstr>
      <vt:lpstr>3. Hands-on --- adding “Value” to rows and columns – (5)  URL: https://www.tableau.com/learn  </vt:lpstr>
      <vt:lpstr>3. Hands-on --- insight “Africa an emerging market – (6)  URL: https://www.tableau.com/learn  </vt:lpstr>
      <vt:lpstr>3. Hands-on --- Assume we are interested in “sales number” – (7)  URL: https://www.tableau.com/learn  </vt:lpstr>
      <vt:lpstr>3. Hands-on --- Quick Table calculation &amp; add “Annotation” – (8)  URL: https://www.tableau.com/learn  </vt:lpstr>
      <vt:lpstr>3. Hands-on --- to “share” - copy an image  &amp; copy data (&amp; directly paste) to “excel” – (9)  URL: https://www.tableau.com/learn  </vt:lpstr>
      <vt:lpstr>3. Hands-on --- hold on the “atl” key and select different “measure and dimension” to see the “suggested graph” in “show me” – (10)  URL: https://www.tableau.com/learn  </vt:lpstr>
      <vt:lpstr>3. Hands-on --- hold on the “atl” key and select different “measure and dimension” to see the “suggested graph” in “show me” – (11)  URL: https://www.tableau.com/learn  </vt:lpstr>
      <vt:lpstr>3. Hands-on --- Do a “geographic search” – (12)  URL: https://www.tableau.com/learn  </vt:lpstr>
      <vt:lpstr>3. Hands-on --- sales “seasonal” issue &amp; hemisphere issue check – (13-1)  URL: https://www.tableau.com/learn  </vt:lpstr>
      <vt:lpstr>3. Hands-on --- sales “seasonal” issue &amp; hemisphere issue check – (13-2)  URL: https://www.tableau.com/learn  </vt:lpstr>
      <vt:lpstr>3. Hands-on --- sales “seasonal” issue &amp; hemisphere issue check – (13-3)  URL: https://www.tableau.com/learn  </vt:lpstr>
      <vt:lpstr>3. Hands-on --- investigate individual product sales problem – (14)  URL: https://www.tableau.com/learn  </vt:lpstr>
      <vt:lpstr>3. Hands-on --- sorting sales amount  &amp; checking on profit– (15-1)  URL: https://www.tableau.com/learn  </vt:lpstr>
      <vt:lpstr>3. Hands-on --- sorting sales amount  &amp; checking on profit – (15-2)  URL: https://www.tableau.com/learn  </vt:lpstr>
      <vt:lpstr>3. Hands-on --- sorting sales amount  &amp; checking on profit – (15-3)  URL: https://www.tableau.com/learn  </vt:lpstr>
      <vt:lpstr>3. Hands-on --- sorting sales amount  &amp; checking on profit – (15-4)  URL: https://www.tableau.com/learn  </vt:lpstr>
      <vt:lpstr>3. Hands-on --- sorting sales amount  &amp; checking on profit – (15-5)  URL: https://www.tableau.com/learn  </vt:lpstr>
      <vt:lpstr>3. Hands-on --- sorting sales amount  &amp; checking on profit – (15-5)  URL: https://www.tableau.com/learn  </vt:lpstr>
      <vt:lpstr>3. Hands-on --- Group small items together – (16)  URL: https://www.tableau.com/learn  </vt:lpstr>
      <vt:lpstr>3. Hands-on --- Labelling sub-categories – (17)  URL: https://www.tableau.com/learn  </vt:lpstr>
      <vt:lpstr>3. Hands-on --- multi-dimensional data visualization – (18)  URL: https://www.tableau.com/learn  </vt:lpstr>
      <vt:lpstr>3. Hands-on --- create a dashboard – (19-1)  URL: https://www.tableau.com/learn  </vt:lpstr>
      <vt:lpstr>3. Hands-on --- create a dashboard – (19-2)  URL: https://www.tableau.com/learn  </vt:lpstr>
      <vt:lpstr>3. Hands-on --- create a dashboard – (19-3)  URL: https://www.tableau.com/learn  </vt:lpstr>
      <vt:lpstr>3. Hands-on --- conduct analytics – Forecast (20-1)  URL: https://www.tableau.com/learn  </vt:lpstr>
      <vt:lpstr>3. Hands-on --- conduct analytics – trend line (20-2)  URL: https://www.tableau.com/learn  </vt:lpstr>
      <vt:lpstr>3. Hands-on --- build a story – (21-1)  URL: https://www.tableau.com/learn  </vt:lpstr>
      <vt:lpstr>3. Hands-on --- build a story – (21-2)  URL: https://www.tableau.com/learn  </vt:lpstr>
      <vt:lpstr>3. Hands-on --- build a story – (21-3)  URL: https://www.tableau.com/learn  </vt:lpstr>
      <vt:lpstr>3. Hands-on --- Publish workbook – (22-1)  URL: https://www.tableau.com/learn  </vt:lpstr>
      <vt:lpstr>3. Hands-on --- Publish workbook – (22 -2)  URL: https://www.tableau.com/learn  </vt:lpstr>
      <vt:lpstr>3. Hands-on --- exporting worksheet (23)   URL: https://www.tableau.com/learn  </vt:lpstr>
      <vt:lpstr>3. Hands-on --- exporting dashboard – print to PDF (24) URL: https://www.tableau.com/learn  </vt:lpstr>
      <vt:lpstr>3. Hands-on --- distributing files (25) URL: https://www.tableau.com/learn  </vt:lpstr>
      <vt:lpstr>3. Hands-on --- distributing files – publishing workbook (26-1) URL: https://www.tableau.com/learn  </vt:lpstr>
      <vt:lpstr>3. Hands-on --- distributing files – publishing workbook (26-2) URL: https://www.tableau.com/learn  </vt:lpstr>
      <vt:lpstr>4. Others --- Prod Category vs. market URL: https://www.tableau.com/learn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Tableau</dc:title>
  <dc:creator>Celeste Ng</dc:creator>
  <cp:lastModifiedBy>Celeste</cp:lastModifiedBy>
  <cp:revision>181</cp:revision>
  <cp:lastPrinted>2017-12-06T11:43:40Z</cp:lastPrinted>
  <dcterms:created xsi:type="dcterms:W3CDTF">2017-11-29T09:08:50Z</dcterms:created>
  <dcterms:modified xsi:type="dcterms:W3CDTF">2017-12-26T07:46:06Z</dcterms:modified>
</cp:coreProperties>
</file>